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3920" r:id="rId4"/>
    <p:sldId id="5224" r:id="rId5"/>
    <p:sldId id="5225" r:id="rId6"/>
    <p:sldId id="1981" r:id="rId7"/>
    <p:sldId id="4362" r:id="rId8"/>
    <p:sldId id="4366" r:id="rId9"/>
    <p:sldId id="4823" r:id="rId10"/>
    <p:sldId id="5223" r:id="rId11"/>
    <p:sldId id="5847" r:id="rId12"/>
    <p:sldId id="5841" r:id="rId13"/>
    <p:sldId id="5842" r:id="rId14"/>
    <p:sldId id="5843" r:id="rId15"/>
    <p:sldId id="5844" r:id="rId16"/>
    <p:sldId id="5845" r:id="rId17"/>
    <p:sldId id="5846" r:id="rId18"/>
    <p:sldId id="5848" r:id="rId19"/>
    <p:sldId id="5849" r:id="rId20"/>
    <p:sldId id="5850" r:id="rId21"/>
    <p:sldId id="5851" r:id="rId22"/>
    <p:sldId id="5852" r:id="rId23"/>
    <p:sldId id="5853" r:id="rId24"/>
    <p:sldId id="5854" r:id="rId25"/>
    <p:sldId id="5855" r:id="rId26"/>
    <p:sldId id="5856" r:id="rId27"/>
    <p:sldId id="5857" r:id="rId28"/>
    <p:sldId id="5858" r:id="rId29"/>
    <p:sldId id="5859" r:id="rId30"/>
    <p:sldId id="5860" r:id="rId31"/>
    <p:sldId id="5861" r:id="rId32"/>
    <p:sldId id="5862" r:id="rId33"/>
    <p:sldId id="5863" r:id="rId34"/>
    <p:sldId id="5864" r:id="rId35"/>
    <p:sldId id="5865" r:id="rId36"/>
    <p:sldId id="5866" r:id="rId37"/>
    <p:sldId id="5869" r:id="rId38"/>
    <p:sldId id="5867" r:id="rId39"/>
    <p:sldId id="5868" r:id="rId40"/>
    <p:sldId id="5870" r:id="rId41"/>
    <p:sldId id="5871" r:id="rId42"/>
    <p:sldId id="5872" r:id="rId43"/>
    <p:sldId id="5873" r:id="rId44"/>
    <p:sldId id="5874" r:id="rId45"/>
    <p:sldId id="5876" r:id="rId46"/>
    <p:sldId id="5877" r:id="rId47"/>
    <p:sldId id="5878" r:id="rId48"/>
    <p:sldId id="5880" r:id="rId49"/>
    <p:sldId id="5879" r:id="rId50"/>
    <p:sldId id="5882" r:id="rId51"/>
    <p:sldId id="5883" r:id="rId52"/>
    <p:sldId id="5881" r:id="rId53"/>
    <p:sldId id="5884" r:id="rId54"/>
    <p:sldId id="5886" r:id="rId55"/>
    <p:sldId id="5885" r:id="rId56"/>
    <p:sldId id="5888" r:id="rId57"/>
    <p:sldId id="5889" r:id="rId58"/>
    <p:sldId id="5887" r:id="rId59"/>
    <p:sldId id="5890" r:id="rId60"/>
    <p:sldId id="5891" r:id="rId61"/>
    <p:sldId id="5892" r:id="rId62"/>
    <p:sldId id="5893" r:id="rId63"/>
    <p:sldId id="5527" r:id="rId64"/>
    <p:sldId id="5193" r:id="rId65"/>
    <p:sldId id="5496" r:id="rId66"/>
    <p:sldId id="5765" r:id="rId67"/>
    <p:sldId id="5196" r:id="rId68"/>
    <p:sldId id="5195" r:id="rId69"/>
  </p:sldIdLst>
  <p:sldSz cx="9144000" cy="5143500" type="screen16x9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D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434" autoAdjust="0"/>
  </p:normalViewPr>
  <p:slideViewPr>
    <p:cSldViewPr snapToGrid="0" snapToObjects="1">
      <p:cViewPr varScale="1">
        <p:scale>
          <a:sx n="116" d="100"/>
          <a:sy n="116" d="100"/>
        </p:scale>
        <p:origin x="60" y="42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Fransen" userId="e89d7eed68f5e743" providerId="LiveId" clId="{AD322DF6-95A7-4D08-A59A-7C5CDCE26810}"/>
    <pc:docChg chg="delSld">
      <pc:chgData name="Eric Fransen" userId="e89d7eed68f5e743" providerId="LiveId" clId="{AD322DF6-95A7-4D08-A59A-7C5CDCE26810}" dt="2020-06-28T12:56:50.987" v="12" actId="47"/>
      <pc:docMkLst>
        <pc:docMk/>
      </pc:docMkLst>
      <pc:sldChg chg="del">
        <pc:chgData name="Eric Fransen" userId="e89d7eed68f5e743" providerId="LiveId" clId="{AD322DF6-95A7-4D08-A59A-7C5CDCE26810}" dt="2020-06-28T12:56:50.987" v="12" actId="47"/>
        <pc:sldMkLst>
          <pc:docMk/>
          <pc:sldMk cId="3996945541" sldId="5798"/>
        </pc:sldMkLst>
      </pc:sldChg>
      <pc:sldChg chg="del">
        <pc:chgData name="Eric Fransen" userId="e89d7eed68f5e743" providerId="LiveId" clId="{AD322DF6-95A7-4D08-A59A-7C5CDCE26810}" dt="2020-06-28T12:56:46.776" v="0" actId="47"/>
        <pc:sldMkLst>
          <pc:docMk/>
          <pc:sldMk cId="1148913897" sldId="5875"/>
        </pc:sldMkLst>
      </pc:sldChg>
      <pc:sldChg chg="del">
        <pc:chgData name="Eric Fransen" userId="e89d7eed68f5e743" providerId="LiveId" clId="{AD322DF6-95A7-4D08-A59A-7C5CDCE26810}" dt="2020-06-28T12:56:50.551" v="11" actId="47"/>
        <pc:sldMkLst>
          <pc:docMk/>
          <pc:sldMk cId="3378294260" sldId="5894"/>
        </pc:sldMkLst>
      </pc:sldChg>
      <pc:sldChg chg="del">
        <pc:chgData name="Eric Fransen" userId="e89d7eed68f5e743" providerId="LiveId" clId="{AD322DF6-95A7-4D08-A59A-7C5CDCE26810}" dt="2020-06-28T12:56:50.266" v="10" actId="47"/>
        <pc:sldMkLst>
          <pc:docMk/>
          <pc:sldMk cId="782764538" sldId="5895"/>
        </pc:sldMkLst>
      </pc:sldChg>
      <pc:sldChg chg="del">
        <pc:chgData name="Eric Fransen" userId="e89d7eed68f5e743" providerId="LiveId" clId="{AD322DF6-95A7-4D08-A59A-7C5CDCE26810}" dt="2020-06-28T12:56:49.927" v="9" actId="47"/>
        <pc:sldMkLst>
          <pc:docMk/>
          <pc:sldMk cId="95037453" sldId="5896"/>
        </pc:sldMkLst>
      </pc:sldChg>
      <pc:sldChg chg="del">
        <pc:chgData name="Eric Fransen" userId="e89d7eed68f5e743" providerId="LiveId" clId="{AD322DF6-95A7-4D08-A59A-7C5CDCE26810}" dt="2020-06-28T12:56:49.606" v="8" actId="47"/>
        <pc:sldMkLst>
          <pc:docMk/>
          <pc:sldMk cId="2332122282" sldId="5897"/>
        </pc:sldMkLst>
      </pc:sldChg>
      <pc:sldChg chg="del">
        <pc:chgData name="Eric Fransen" userId="e89d7eed68f5e743" providerId="LiveId" clId="{AD322DF6-95A7-4D08-A59A-7C5CDCE26810}" dt="2020-06-28T12:56:49.065" v="7" actId="47"/>
        <pc:sldMkLst>
          <pc:docMk/>
          <pc:sldMk cId="48941751" sldId="5898"/>
        </pc:sldMkLst>
      </pc:sldChg>
      <pc:sldChg chg="del">
        <pc:chgData name="Eric Fransen" userId="e89d7eed68f5e743" providerId="LiveId" clId="{AD322DF6-95A7-4D08-A59A-7C5CDCE26810}" dt="2020-06-28T12:56:48.744" v="6" actId="47"/>
        <pc:sldMkLst>
          <pc:docMk/>
          <pc:sldMk cId="196422471" sldId="5899"/>
        </pc:sldMkLst>
      </pc:sldChg>
      <pc:sldChg chg="del">
        <pc:chgData name="Eric Fransen" userId="e89d7eed68f5e743" providerId="LiveId" clId="{AD322DF6-95A7-4D08-A59A-7C5CDCE26810}" dt="2020-06-28T12:56:48.429" v="5" actId="47"/>
        <pc:sldMkLst>
          <pc:docMk/>
          <pc:sldMk cId="3237818585" sldId="5900"/>
        </pc:sldMkLst>
      </pc:sldChg>
      <pc:sldChg chg="del">
        <pc:chgData name="Eric Fransen" userId="e89d7eed68f5e743" providerId="LiveId" clId="{AD322DF6-95A7-4D08-A59A-7C5CDCE26810}" dt="2020-06-28T12:56:48.124" v="4" actId="47"/>
        <pc:sldMkLst>
          <pc:docMk/>
          <pc:sldMk cId="790343053" sldId="5901"/>
        </pc:sldMkLst>
      </pc:sldChg>
      <pc:sldChg chg="del">
        <pc:chgData name="Eric Fransen" userId="e89d7eed68f5e743" providerId="LiveId" clId="{AD322DF6-95A7-4D08-A59A-7C5CDCE26810}" dt="2020-06-28T12:56:47.825" v="3" actId="47"/>
        <pc:sldMkLst>
          <pc:docMk/>
          <pc:sldMk cId="326887499" sldId="5902"/>
        </pc:sldMkLst>
      </pc:sldChg>
      <pc:sldChg chg="del">
        <pc:chgData name="Eric Fransen" userId="e89d7eed68f5e743" providerId="LiveId" clId="{AD322DF6-95A7-4D08-A59A-7C5CDCE26810}" dt="2020-06-28T12:56:47.518" v="2" actId="47"/>
        <pc:sldMkLst>
          <pc:docMk/>
          <pc:sldMk cId="1053767062" sldId="5903"/>
        </pc:sldMkLst>
      </pc:sldChg>
      <pc:sldChg chg="del">
        <pc:chgData name="Eric Fransen" userId="e89d7eed68f5e743" providerId="LiveId" clId="{AD322DF6-95A7-4D08-A59A-7C5CDCE26810}" dt="2020-06-28T12:56:47.172" v="1" actId="47"/>
        <pc:sldMkLst>
          <pc:docMk/>
          <pc:sldMk cId="639667184" sldId="59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825CE-FD59-BE41-A671-CC59F812A072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03013-8287-D549-A06B-B0A86AFD7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06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7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8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17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60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34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46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4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60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43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3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4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6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7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0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02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35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73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20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25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1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889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8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383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716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58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72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38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12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74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93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43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97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91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60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1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65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67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13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08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906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24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199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809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517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96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8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28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77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636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59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84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49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948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098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636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2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3013-8287-D549-A06B-B0A86AFD76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546E-A75C-4C26-87FD-2EA5D6FEBA20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B1B0-0524-431A-AD96-8337355DD8D3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8121-74DE-4FBF-A57D-128D603E4826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4E1A-884A-487A-A010-850F83076D7E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7196-82A2-4262-80CB-5B4941477B12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7BC4-6E9E-46F4-8232-0B68B6A03327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CF79-0BEE-4553-A736-F3924A5194EE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A917-FB7A-46F0-83B1-168855B59B96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0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090E-7BC0-4874-B463-5D177BDFC27C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6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9BFB-7918-46F0-A383-4477EA4A697E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9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D9B2-1FF7-4201-8E96-5E76BED98629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ArthurBaileyMinistries.com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8B00-35ED-441E-AF25-5331F1B69860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ArthurBaileyMinistries.com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3780-39AE-FD47-8E4A-A7BCC7E0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Worship in Prayer</a:t>
            </a:r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231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1" y="657225"/>
            <a:ext cx="8904661" cy="3857625"/>
          </a:xfrm>
        </p:spPr>
        <p:txBody>
          <a:bodyPr>
            <a:normAutofit/>
          </a:bodyPr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buNone/>
            </a:pPr>
            <a:endParaRPr lang="en-US" sz="4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TODAY’S MESSAGE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Judah, Prophecy and the High Priests</a:t>
            </a:r>
            <a:r>
              <a:rPr lang="en-US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231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After the Messiah’s power-filled prayer that revealed the ministry and purpose of His first coming, </a:t>
            </a:r>
            <a:r>
              <a:rPr lang="en-US" sz="4000" dirty="0" err="1">
                <a:solidFill>
                  <a:schemeClr val="bg1"/>
                </a:solidFill>
              </a:rPr>
              <a:t>Yeshua’s</a:t>
            </a:r>
            <a:r>
              <a:rPr lang="en-US" sz="4000" dirty="0">
                <a:solidFill>
                  <a:schemeClr val="bg1"/>
                </a:solidFill>
              </a:rPr>
              <a:t> ministry transitions into its latter phase: becoming the Lamb of God who takes away the sins of the world. </a:t>
            </a:r>
            <a:r>
              <a:rPr lang="en-US" sz="4000" dirty="0" err="1">
                <a:solidFill>
                  <a:schemeClr val="bg1"/>
                </a:solidFill>
              </a:rPr>
              <a:t>Yeshua</a:t>
            </a:r>
            <a:r>
              <a:rPr lang="en-US" sz="4000" dirty="0">
                <a:solidFill>
                  <a:schemeClr val="bg1"/>
                </a:solidFill>
              </a:rPr>
              <a:t> and his disciples cross over the </a:t>
            </a:r>
            <a:r>
              <a:rPr lang="en-US" sz="4000" dirty="0" err="1">
                <a:solidFill>
                  <a:schemeClr val="bg1"/>
                </a:solidFill>
              </a:rPr>
              <a:t>Kidron</a:t>
            </a:r>
            <a:r>
              <a:rPr lang="en-US" sz="4000" dirty="0">
                <a:solidFill>
                  <a:schemeClr val="bg1"/>
                </a:solidFill>
              </a:rPr>
              <a:t> valley to the Garden of Gethsemane.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22986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Prior to Messiah’s prayer in the chapter 17, Judah/Judas had already conspired with the chief priests for thirty pieces of silver to betray </a:t>
            </a:r>
            <a:r>
              <a:rPr lang="en-US" sz="4000" dirty="0" err="1">
                <a:solidFill>
                  <a:schemeClr val="bg1"/>
                </a:solidFill>
              </a:rPr>
              <a:t>Yeshua</a:t>
            </a:r>
            <a:r>
              <a:rPr lang="en-US" sz="4000" dirty="0">
                <a:solidFill>
                  <a:schemeClr val="bg1"/>
                </a:solidFill>
              </a:rPr>
              <a:t> and looked for the opportunity to do so.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52589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Mt 26:14</a:t>
            </a:r>
            <a:r>
              <a:rPr lang="en-US" sz="4000" dirty="0">
                <a:solidFill>
                  <a:schemeClr val="bg1"/>
                </a:solidFill>
              </a:rPr>
              <a:t> Then one of the twelve, called Judas Iscariot, went unto the chief priests,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Mt 26:15</a:t>
            </a:r>
            <a:r>
              <a:rPr lang="en-US" sz="4000" dirty="0">
                <a:solidFill>
                  <a:schemeClr val="bg1"/>
                </a:solidFill>
              </a:rPr>
              <a:t> And said </a:t>
            </a:r>
            <a:r>
              <a:rPr lang="en-US" sz="4000" i="1" dirty="0">
                <a:solidFill>
                  <a:schemeClr val="bg1"/>
                </a:solidFill>
              </a:rPr>
              <a:t>unto them, </a:t>
            </a:r>
            <a:r>
              <a:rPr lang="en-US" sz="4000" dirty="0">
                <a:solidFill>
                  <a:schemeClr val="bg1"/>
                </a:solidFill>
              </a:rPr>
              <a:t>What will ye give me, and I will deliver him unto you? And they covenanted with him for thirty pieces of silver. 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62637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Mt 26:16</a:t>
            </a:r>
            <a:r>
              <a:rPr lang="en-US" sz="4000" dirty="0">
                <a:solidFill>
                  <a:schemeClr val="bg1"/>
                </a:solidFill>
              </a:rPr>
              <a:t> And from that time he sought opportunity to betray him.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Mt 26:17</a:t>
            </a:r>
            <a:r>
              <a:rPr lang="en-US" sz="4000" dirty="0">
                <a:solidFill>
                  <a:schemeClr val="bg1"/>
                </a:solidFill>
              </a:rPr>
              <a:t> Now the first </a:t>
            </a:r>
            <a:r>
              <a:rPr lang="en-US" sz="4000" i="1" dirty="0">
                <a:solidFill>
                  <a:schemeClr val="bg1"/>
                </a:solidFill>
              </a:rPr>
              <a:t>day </a:t>
            </a:r>
            <a:r>
              <a:rPr lang="en-US" sz="4000" dirty="0">
                <a:solidFill>
                  <a:schemeClr val="bg1"/>
                </a:solidFill>
              </a:rPr>
              <a:t>of the </a:t>
            </a:r>
            <a:r>
              <a:rPr lang="en-US" sz="4000" i="1" dirty="0">
                <a:solidFill>
                  <a:schemeClr val="bg1"/>
                </a:solidFill>
              </a:rPr>
              <a:t>feast of </a:t>
            </a:r>
            <a:r>
              <a:rPr lang="en-US" sz="4000" dirty="0">
                <a:solidFill>
                  <a:schemeClr val="bg1"/>
                </a:solidFill>
              </a:rPr>
              <a:t>unleavened bread the disciples came to Jesus, saying unto him, Where wilt thou that we prepare for thee to eat the </a:t>
            </a:r>
            <a:r>
              <a:rPr lang="en-US" sz="4000" dirty="0" err="1">
                <a:solidFill>
                  <a:schemeClr val="bg1"/>
                </a:solidFill>
              </a:rPr>
              <a:t>passover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90498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18:1</a:t>
            </a:r>
            <a:r>
              <a:rPr lang="en-US" sz="4000" dirty="0">
                <a:solidFill>
                  <a:schemeClr val="bg1"/>
                </a:solidFill>
              </a:rPr>
              <a:t> When Jesus had spoken these words, he went forth with his disciples (minus Judah/Judas) over the brook </a:t>
            </a:r>
            <a:r>
              <a:rPr lang="en-US" sz="4000" dirty="0" err="1">
                <a:solidFill>
                  <a:schemeClr val="bg1"/>
                </a:solidFill>
              </a:rPr>
              <a:t>Cedron</a:t>
            </a:r>
            <a:r>
              <a:rPr lang="en-US" sz="4000" dirty="0">
                <a:solidFill>
                  <a:schemeClr val="bg1"/>
                </a:solidFill>
              </a:rPr>
              <a:t>, where was a garden, into the which he entered, and his disciples.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0835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John does not mention </a:t>
            </a:r>
            <a:r>
              <a:rPr lang="en-US" sz="4000" dirty="0" err="1">
                <a:solidFill>
                  <a:schemeClr val="bg1"/>
                </a:solidFill>
              </a:rPr>
              <a:t>Yeshua’s</a:t>
            </a:r>
            <a:r>
              <a:rPr lang="en-US" sz="4000" dirty="0">
                <a:solidFill>
                  <a:schemeClr val="bg1"/>
                </a:solidFill>
              </a:rPr>
              <a:t> agonizing prayer in the Garden of Gethsemane captured by Matthew and Mark before His betrayal and kiss by Judah/Judas and capture by the guards.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Mark’s account gives a little more detail than Matthew’s account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46226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14:32</a:t>
            </a:r>
            <a:r>
              <a:rPr lang="en-US" sz="4000" dirty="0">
                <a:solidFill>
                  <a:schemeClr val="bg1"/>
                </a:solidFill>
              </a:rPr>
              <a:t> And they came to a place which was named Gethsemane: and he </a:t>
            </a:r>
            <a:r>
              <a:rPr lang="en-US" sz="4000" dirty="0" err="1">
                <a:solidFill>
                  <a:schemeClr val="bg1"/>
                </a:solidFill>
              </a:rPr>
              <a:t>saith</a:t>
            </a:r>
            <a:r>
              <a:rPr lang="en-US" sz="4000" dirty="0">
                <a:solidFill>
                  <a:schemeClr val="bg1"/>
                </a:solidFill>
              </a:rPr>
              <a:t> to his disciples, Sit ye here, while I shall pray.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14:33</a:t>
            </a:r>
            <a:r>
              <a:rPr lang="en-US" sz="4000" dirty="0">
                <a:solidFill>
                  <a:schemeClr val="bg1"/>
                </a:solidFill>
              </a:rPr>
              <a:t> And he </a:t>
            </a:r>
            <a:r>
              <a:rPr lang="en-US" sz="4000" dirty="0" err="1">
                <a:solidFill>
                  <a:schemeClr val="bg1"/>
                </a:solidFill>
              </a:rPr>
              <a:t>taketh</a:t>
            </a:r>
            <a:r>
              <a:rPr lang="en-US" sz="4000" dirty="0">
                <a:solidFill>
                  <a:schemeClr val="bg1"/>
                </a:solidFill>
              </a:rPr>
              <a:t> with him Peter and James and John, and began to be sore amazed, and to be very heavy; 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6059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14:34</a:t>
            </a:r>
            <a:r>
              <a:rPr lang="en-US" sz="4000" dirty="0">
                <a:solidFill>
                  <a:schemeClr val="bg1"/>
                </a:solidFill>
              </a:rPr>
              <a:t> And </a:t>
            </a:r>
            <a:r>
              <a:rPr lang="en-US" sz="4000" dirty="0" err="1">
                <a:solidFill>
                  <a:schemeClr val="bg1"/>
                </a:solidFill>
              </a:rPr>
              <a:t>saith</a:t>
            </a:r>
            <a:r>
              <a:rPr lang="en-US" sz="4000" dirty="0">
                <a:solidFill>
                  <a:schemeClr val="bg1"/>
                </a:solidFill>
              </a:rPr>
              <a:t> unto them, My soul is exceeding sorrowful unto death: tarry ye here, and watch.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14:35</a:t>
            </a:r>
            <a:r>
              <a:rPr lang="en-US" sz="4000" dirty="0">
                <a:solidFill>
                  <a:schemeClr val="bg1"/>
                </a:solidFill>
              </a:rPr>
              <a:t> And he went forward a little, and fell on the ground, and prayed that, if it were possible, the hour might pass from him.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89080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14:36</a:t>
            </a:r>
            <a:r>
              <a:rPr lang="en-US" sz="4000" dirty="0">
                <a:solidFill>
                  <a:schemeClr val="bg1"/>
                </a:solidFill>
              </a:rPr>
              <a:t> And he said, Abba, Father, all things </a:t>
            </a:r>
            <a:r>
              <a:rPr lang="en-US" sz="4000" i="1" dirty="0">
                <a:solidFill>
                  <a:schemeClr val="bg1"/>
                </a:solidFill>
              </a:rPr>
              <a:t>are </a:t>
            </a:r>
            <a:r>
              <a:rPr lang="en-US" sz="4000" dirty="0">
                <a:solidFill>
                  <a:schemeClr val="bg1"/>
                </a:solidFill>
              </a:rPr>
              <a:t>possible unto thee; take away this cup from me: nevertheless not what I will, but what thou wilt.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14:37</a:t>
            </a:r>
            <a:r>
              <a:rPr lang="en-US" sz="4000" dirty="0">
                <a:solidFill>
                  <a:schemeClr val="bg1"/>
                </a:solidFill>
              </a:rPr>
              <a:t> And he cometh, and </a:t>
            </a:r>
            <a:r>
              <a:rPr lang="en-US" sz="4000" dirty="0" err="1">
                <a:solidFill>
                  <a:schemeClr val="bg1"/>
                </a:solidFill>
              </a:rPr>
              <a:t>findeth</a:t>
            </a:r>
            <a:r>
              <a:rPr lang="en-US" sz="4000" dirty="0">
                <a:solidFill>
                  <a:schemeClr val="bg1"/>
                </a:solidFill>
              </a:rPr>
              <a:t> them sleeping, and </a:t>
            </a:r>
            <a:r>
              <a:rPr lang="en-US" sz="4000" dirty="0" err="1">
                <a:solidFill>
                  <a:schemeClr val="bg1"/>
                </a:solidFill>
              </a:rPr>
              <a:t>saith</a:t>
            </a:r>
            <a:r>
              <a:rPr lang="en-US" sz="4000" dirty="0">
                <a:solidFill>
                  <a:schemeClr val="bg1"/>
                </a:solidFill>
              </a:rPr>
              <a:t> unto Peter, Simon, </a:t>
            </a:r>
            <a:r>
              <a:rPr lang="en-US" sz="4000" dirty="0" err="1">
                <a:solidFill>
                  <a:schemeClr val="bg1"/>
                </a:solidFill>
              </a:rPr>
              <a:t>sleepest</a:t>
            </a:r>
            <a:r>
              <a:rPr lang="en-US" sz="4000" dirty="0">
                <a:solidFill>
                  <a:schemeClr val="bg1"/>
                </a:solidFill>
              </a:rPr>
              <a:t> thou? </a:t>
            </a:r>
            <a:r>
              <a:rPr lang="en-US" sz="4000" dirty="0" err="1">
                <a:solidFill>
                  <a:schemeClr val="bg1"/>
                </a:solidFill>
              </a:rPr>
              <a:t>couldest</a:t>
            </a:r>
            <a:r>
              <a:rPr lang="en-US" sz="4000" dirty="0">
                <a:solidFill>
                  <a:schemeClr val="bg1"/>
                </a:solidFill>
              </a:rPr>
              <a:t> not thou watch one hour? 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45701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14:38</a:t>
            </a:r>
            <a:r>
              <a:rPr lang="en-US" sz="4000" dirty="0">
                <a:solidFill>
                  <a:schemeClr val="bg1"/>
                </a:solidFill>
              </a:rPr>
              <a:t> Watch ye and pray, </a:t>
            </a:r>
            <a:r>
              <a:rPr lang="en-US" sz="4000" u="sng" dirty="0">
                <a:solidFill>
                  <a:schemeClr val="bg1"/>
                </a:solidFill>
              </a:rPr>
              <a:t>lest ye enter into temptation</a:t>
            </a:r>
            <a:r>
              <a:rPr lang="en-US" sz="4000" dirty="0">
                <a:solidFill>
                  <a:schemeClr val="bg1"/>
                </a:solidFill>
              </a:rPr>
              <a:t>. The spirit truly </a:t>
            </a:r>
            <a:r>
              <a:rPr lang="en-US" sz="4000" i="1" dirty="0">
                <a:solidFill>
                  <a:schemeClr val="bg1"/>
                </a:solidFill>
              </a:rPr>
              <a:t>is </a:t>
            </a:r>
            <a:r>
              <a:rPr lang="en-US" sz="4000" dirty="0">
                <a:solidFill>
                  <a:schemeClr val="bg1"/>
                </a:solidFill>
              </a:rPr>
              <a:t>ready, but the flesh </a:t>
            </a:r>
            <a:r>
              <a:rPr lang="en-US" sz="4000" i="1" dirty="0">
                <a:solidFill>
                  <a:schemeClr val="bg1"/>
                </a:solidFill>
              </a:rPr>
              <a:t>is </a:t>
            </a:r>
            <a:r>
              <a:rPr lang="en-US" sz="4000" dirty="0">
                <a:solidFill>
                  <a:schemeClr val="bg1"/>
                </a:solidFill>
              </a:rPr>
              <a:t>weak.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(Because Peter did not watch and pray he entered into temptation and cut off </a:t>
            </a:r>
            <a:r>
              <a:rPr lang="en-US" sz="4000" dirty="0" err="1">
                <a:solidFill>
                  <a:schemeClr val="bg1"/>
                </a:solidFill>
              </a:rPr>
              <a:t>Malchus’s</a:t>
            </a:r>
            <a:r>
              <a:rPr lang="en-US" sz="4000" dirty="0">
                <a:solidFill>
                  <a:schemeClr val="bg1"/>
                </a:solidFill>
              </a:rPr>
              <a:t> ear with a knife or small sword.)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70091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14:39</a:t>
            </a:r>
            <a:r>
              <a:rPr lang="en-US" sz="4000" dirty="0">
                <a:solidFill>
                  <a:schemeClr val="bg1"/>
                </a:solidFill>
              </a:rPr>
              <a:t> And again he went away, and prayed, and </a:t>
            </a:r>
            <a:r>
              <a:rPr lang="en-US" sz="4000" dirty="0" err="1">
                <a:solidFill>
                  <a:schemeClr val="bg1"/>
                </a:solidFill>
              </a:rPr>
              <a:t>spake</a:t>
            </a:r>
            <a:r>
              <a:rPr lang="en-US" sz="4000" dirty="0">
                <a:solidFill>
                  <a:schemeClr val="bg1"/>
                </a:solidFill>
              </a:rPr>
              <a:t> the same words.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14:40</a:t>
            </a:r>
            <a:r>
              <a:rPr lang="en-US" sz="4000" dirty="0">
                <a:solidFill>
                  <a:schemeClr val="bg1"/>
                </a:solidFill>
              </a:rPr>
              <a:t> And when he returned, he found them asleep again, (for their eyes were heavy,) neither </a:t>
            </a:r>
            <a:r>
              <a:rPr lang="en-US" sz="4000" dirty="0" err="1">
                <a:solidFill>
                  <a:schemeClr val="bg1"/>
                </a:solidFill>
              </a:rPr>
              <a:t>wist</a:t>
            </a:r>
            <a:r>
              <a:rPr lang="en-US" sz="4000" dirty="0">
                <a:solidFill>
                  <a:schemeClr val="bg1"/>
                </a:solidFill>
              </a:rPr>
              <a:t> they what to answer him.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88804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14:41</a:t>
            </a:r>
            <a:r>
              <a:rPr lang="en-US" sz="4000" dirty="0">
                <a:solidFill>
                  <a:schemeClr val="bg1"/>
                </a:solidFill>
              </a:rPr>
              <a:t> And he cometh the third time, and </a:t>
            </a:r>
            <a:r>
              <a:rPr lang="en-US" sz="4000" dirty="0" err="1">
                <a:solidFill>
                  <a:schemeClr val="bg1"/>
                </a:solidFill>
              </a:rPr>
              <a:t>saith</a:t>
            </a:r>
            <a:r>
              <a:rPr lang="en-US" sz="4000" dirty="0">
                <a:solidFill>
                  <a:schemeClr val="bg1"/>
                </a:solidFill>
              </a:rPr>
              <a:t> unto them, Sleep on now, and take </a:t>
            </a:r>
            <a:r>
              <a:rPr lang="en-US" sz="4000" i="1" dirty="0">
                <a:solidFill>
                  <a:schemeClr val="bg1"/>
                </a:solidFill>
              </a:rPr>
              <a:t>your </a:t>
            </a:r>
            <a:r>
              <a:rPr lang="en-US" sz="4000" dirty="0">
                <a:solidFill>
                  <a:schemeClr val="bg1"/>
                </a:solidFill>
              </a:rPr>
              <a:t>rest: it is enough, the hour is come; behold, the Son of man is betrayed into the hands of sinners.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14:42</a:t>
            </a:r>
            <a:r>
              <a:rPr lang="en-US" sz="4000" dirty="0">
                <a:solidFill>
                  <a:schemeClr val="bg1"/>
                </a:solidFill>
              </a:rPr>
              <a:t> Rise up, let us go; lo, he that </a:t>
            </a:r>
            <a:r>
              <a:rPr lang="en-US" sz="4000" dirty="0" err="1">
                <a:solidFill>
                  <a:schemeClr val="bg1"/>
                </a:solidFill>
              </a:rPr>
              <a:t>betrayeth</a:t>
            </a:r>
            <a:r>
              <a:rPr lang="en-US" sz="4000" dirty="0">
                <a:solidFill>
                  <a:schemeClr val="bg1"/>
                </a:solidFill>
              </a:rPr>
              <a:t> me is at hand.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781696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14:43</a:t>
            </a:r>
            <a:r>
              <a:rPr lang="en-US" sz="4000" dirty="0">
                <a:solidFill>
                  <a:schemeClr val="bg1"/>
                </a:solidFill>
              </a:rPr>
              <a:t> And immediately, while he yet </a:t>
            </a:r>
            <a:r>
              <a:rPr lang="en-US" sz="4000" dirty="0" err="1">
                <a:solidFill>
                  <a:schemeClr val="bg1"/>
                </a:solidFill>
              </a:rPr>
              <a:t>spake</a:t>
            </a:r>
            <a:r>
              <a:rPr lang="en-US" sz="4000" dirty="0">
                <a:solidFill>
                  <a:schemeClr val="bg1"/>
                </a:solidFill>
              </a:rPr>
              <a:t>, cometh Judas, one of the twelve, and with him a great multitude with swords and staves, from the chief priests and the scribes and the elders.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14:44</a:t>
            </a:r>
            <a:r>
              <a:rPr lang="en-US" sz="4000" dirty="0">
                <a:solidFill>
                  <a:schemeClr val="bg1"/>
                </a:solidFill>
              </a:rPr>
              <a:t> And he that betrayed him had given them a token, saying, Whomsoever I shall kiss, that same is he; take him, and lead </a:t>
            </a:r>
            <a:r>
              <a:rPr lang="en-US" sz="4000" i="1" dirty="0">
                <a:solidFill>
                  <a:schemeClr val="bg1"/>
                </a:solidFill>
              </a:rPr>
              <a:t>him </a:t>
            </a:r>
            <a:r>
              <a:rPr lang="en-US" sz="4000" dirty="0">
                <a:solidFill>
                  <a:schemeClr val="bg1"/>
                </a:solidFill>
              </a:rPr>
              <a:t>away safely.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844870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14:45</a:t>
            </a:r>
            <a:r>
              <a:rPr lang="en-US" sz="4000" dirty="0">
                <a:solidFill>
                  <a:schemeClr val="bg1"/>
                </a:solidFill>
              </a:rPr>
              <a:t> And as soon as he was come, he </a:t>
            </a:r>
            <a:r>
              <a:rPr lang="en-US" sz="4000" dirty="0" err="1">
                <a:solidFill>
                  <a:schemeClr val="bg1"/>
                </a:solidFill>
              </a:rPr>
              <a:t>goeth</a:t>
            </a:r>
            <a:r>
              <a:rPr lang="en-US" sz="4000" dirty="0">
                <a:solidFill>
                  <a:schemeClr val="bg1"/>
                </a:solidFill>
              </a:rPr>
              <a:t> straightway to him, and </a:t>
            </a:r>
            <a:r>
              <a:rPr lang="en-US" sz="4000" dirty="0" err="1">
                <a:solidFill>
                  <a:schemeClr val="bg1"/>
                </a:solidFill>
              </a:rPr>
              <a:t>saith</a:t>
            </a:r>
            <a:r>
              <a:rPr lang="en-US" sz="4000" dirty="0">
                <a:solidFill>
                  <a:schemeClr val="bg1"/>
                </a:solidFill>
              </a:rPr>
              <a:t>, Master, master; and kissed him.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14:46</a:t>
            </a:r>
            <a:r>
              <a:rPr lang="en-US" sz="4000" dirty="0">
                <a:solidFill>
                  <a:schemeClr val="bg1"/>
                </a:solidFill>
              </a:rPr>
              <a:t> And they laid their hands on him, and took him.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393825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14:47</a:t>
            </a:r>
            <a:r>
              <a:rPr lang="en-US" sz="4000" dirty="0">
                <a:solidFill>
                  <a:schemeClr val="bg1"/>
                </a:solidFill>
              </a:rPr>
              <a:t> And one of them that stood by drew a sword, and smote a servant of the high priest, and cut off his ear.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14:48</a:t>
            </a:r>
            <a:r>
              <a:rPr lang="en-US" sz="4000" dirty="0">
                <a:solidFill>
                  <a:schemeClr val="bg1"/>
                </a:solidFill>
              </a:rPr>
              <a:t> And Jesus answered and said unto them, Are ye come out, as against a thief, with swords and </a:t>
            </a:r>
            <a:r>
              <a:rPr lang="en-US" sz="4000" i="1" dirty="0">
                <a:solidFill>
                  <a:schemeClr val="bg1"/>
                </a:solidFill>
              </a:rPr>
              <a:t>with </a:t>
            </a:r>
            <a:r>
              <a:rPr lang="en-US" sz="4000" dirty="0">
                <a:solidFill>
                  <a:schemeClr val="bg1"/>
                </a:solidFill>
              </a:rPr>
              <a:t>staves to take me?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14:49</a:t>
            </a:r>
            <a:r>
              <a:rPr lang="en-US" sz="4000" dirty="0">
                <a:solidFill>
                  <a:schemeClr val="bg1"/>
                </a:solidFill>
              </a:rPr>
              <a:t> I was daily with you in the temple teaching, and ye took me not: </a:t>
            </a:r>
            <a:r>
              <a:rPr lang="en-US" sz="4000" u="sng" dirty="0">
                <a:solidFill>
                  <a:schemeClr val="bg1"/>
                </a:solidFill>
              </a:rPr>
              <a:t>but the scriptures must be fulfilled.</a:t>
            </a: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563578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The Scripture from the prophecy given to Isaiah: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Prophecy = Isaiah 53:7-9 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Isa 53:7</a:t>
            </a:r>
            <a:r>
              <a:rPr lang="en-US" sz="4000" dirty="0">
                <a:solidFill>
                  <a:schemeClr val="bg1"/>
                </a:solidFill>
              </a:rPr>
              <a:t> He was oppressed, and he was afflicted, yet he opened not his mouth: he is brought as a lamb to the slaughter, and as a sheep before her shearers is dumb, so he </a:t>
            </a:r>
            <a:r>
              <a:rPr lang="en-US" sz="4000" dirty="0" err="1">
                <a:solidFill>
                  <a:schemeClr val="bg1"/>
                </a:solidFill>
              </a:rPr>
              <a:t>openeth</a:t>
            </a:r>
            <a:r>
              <a:rPr lang="en-US" sz="4000" dirty="0">
                <a:solidFill>
                  <a:schemeClr val="bg1"/>
                </a:solidFill>
              </a:rPr>
              <a:t> not his mouth.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384472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Isa 53:8</a:t>
            </a:r>
            <a:r>
              <a:rPr lang="en-US" sz="4000" dirty="0">
                <a:solidFill>
                  <a:schemeClr val="bg1"/>
                </a:solidFill>
              </a:rPr>
              <a:t> He was taken from prison and from judgment: and who shall declare his generation? for he was cut off out of the land of the living: for the transgression of my people was he stricken.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Isa 53:9</a:t>
            </a:r>
            <a:r>
              <a:rPr lang="en-US" sz="4000" dirty="0">
                <a:solidFill>
                  <a:schemeClr val="bg1"/>
                </a:solidFill>
              </a:rPr>
              <a:t> And he made his grave with the wicked, and with the rich in his death; because he had done no violence, neither </a:t>
            </a:r>
            <a:r>
              <a:rPr lang="en-US" sz="4000" i="1" dirty="0">
                <a:solidFill>
                  <a:schemeClr val="bg1"/>
                </a:solidFill>
              </a:rPr>
              <a:t>was any </a:t>
            </a:r>
            <a:r>
              <a:rPr lang="en-US" sz="4000" dirty="0">
                <a:solidFill>
                  <a:schemeClr val="bg1"/>
                </a:solidFill>
              </a:rPr>
              <a:t>deceit in his mouth.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248157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14:50</a:t>
            </a:r>
            <a:r>
              <a:rPr lang="en-US" sz="4000" dirty="0">
                <a:solidFill>
                  <a:schemeClr val="bg1"/>
                </a:solidFill>
              </a:rPr>
              <a:t> And </a:t>
            </a:r>
            <a:r>
              <a:rPr lang="en-US" sz="4000" u="sng" dirty="0">
                <a:solidFill>
                  <a:schemeClr val="bg1"/>
                </a:solidFill>
              </a:rPr>
              <a:t>they all forsook him</a:t>
            </a:r>
            <a:r>
              <a:rPr lang="en-US" sz="4000" dirty="0">
                <a:solidFill>
                  <a:schemeClr val="bg1"/>
                </a:solidFill>
              </a:rPr>
              <a:t>, and fled.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14:51</a:t>
            </a:r>
            <a:r>
              <a:rPr lang="en-US" sz="4000" dirty="0">
                <a:solidFill>
                  <a:schemeClr val="bg1"/>
                </a:solidFill>
              </a:rPr>
              <a:t> And there followed him a certain young man, having a linen cloth cast about </a:t>
            </a:r>
            <a:r>
              <a:rPr lang="en-US" sz="4000" i="1" dirty="0">
                <a:solidFill>
                  <a:schemeClr val="bg1"/>
                </a:solidFill>
              </a:rPr>
              <a:t>his </a:t>
            </a:r>
            <a:r>
              <a:rPr lang="en-US" sz="4000" dirty="0">
                <a:solidFill>
                  <a:schemeClr val="bg1"/>
                </a:solidFill>
              </a:rPr>
              <a:t>naked </a:t>
            </a:r>
            <a:r>
              <a:rPr lang="en-US" sz="4000" i="1" dirty="0">
                <a:solidFill>
                  <a:schemeClr val="bg1"/>
                </a:solidFill>
              </a:rPr>
              <a:t>body; </a:t>
            </a:r>
            <a:r>
              <a:rPr lang="en-US" sz="4000" dirty="0">
                <a:solidFill>
                  <a:schemeClr val="bg1"/>
                </a:solidFill>
              </a:rPr>
              <a:t>and the young men laid hold on him: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Mk 14:52</a:t>
            </a:r>
            <a:r>
              <a:rPr lang="en-US" sz="4000" dirty="0">
                <a:solidFill>
                  <a:schemeClr val="bg1"/>
                </a:solidFill>
              </a:rPr>
              <a:t> And he left the linen cloth, and fled from them naked.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83198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1" y="657225"/>
            <a:ext cx="8904661" cy="3857625"/>
          </a:xfrm>
        </p:spPr>
        <p:txBody>
          <a:bodyPr>
            <a:normAutofit/>
          </a:bodyPr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buNone/>
            </a:pPr>
            <a:endParaRPr lang="en-US" sz="4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TODAY’S MESSAGE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Judah, Prophecy and the High Priests</a:t>
            </a:r>
            <a:r>
              <a:rPr lang="en-US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231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3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John focus on Judas/Judah’s betrayal.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Judah = Judas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56302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18:2</a:t>
            </a:r>
            <a:r>
              <a:rPr lang="en-US" sz="4000" dirty="0">
                <a:solidFill>
                  <a:schemeClr val="bg1"/>
                </a:solidFill>
              </a:rPr>
              <a:t> And Judas also, which betrayed him, knew the place: for Jesus </a:t>
            </a:r>
            <a:r>
              <a:rPr lang="en-US" sz="4000" dirty="0" err="1">
                <a:solidFill>
                  <a:schemeClr val="bg1"/>
                </a:solidFill>
              </a:rPr>
              <a:t>ofttimes</a:t>
            </a:r>
            <a:r>
              <a:rPr lang="en-US" sz="4000" dirty="0">
                <a:solidFill>
                  <a:schemeClr val="bg1"/>
                </a:solidFill>
              </a:rPr>
              <a:t> resorted thither with his disciples.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261306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Judas – </a:t>
            </a:r>
            <a:r>
              <a:rPr lang="en-US" sz="4000" b="1" dirty="0">
                <a:solidFill>
                  <a:schemeClr val="bg1"/>
                </a:solidFill>
              </a:rPr>
              <a:t>2455 </a:t>
            </a:r>
            <a:r>
              <a:rPr lang="el-GR" sz="4000" b="1" dirty="0">
                <a:solidFill>
                  <a:schemeClr val="bg1"/>
                </a:solidFill>
              </a:rPr>
              <a:t>Ἰούδας </a:t>
            </a:r>
            <a:r>
              <a:rPr lang="en-US" sz="4000" dirty="0" err="1">
                <a:solidFill>
                  <a:schemeClr val="bg1"/>
                </a:solidFill>
              </a:rPr>
              <a:t>Ioudas</a:t>
            </a:r>
            <a:r>
              <a:rPr lang="en-US" sz="4000" dirty="0">
                <a:solidFill>
                  <a:schemeClr val="bg1"/>
                </a:solidFill>
              </a:rPr>
              <a:t> {</a:t>
            </a:r>
            <a:r>
              <a:rPr lang="en-US" sz="4000" dirty="0" err="1">
                <a:solidFill>
                  <a:schemeClr val="bg1"/>
                </a:solidFill>
              </a:rPr>
              <a:t>ee-oo-das</a:t>
            </a:r>
            <a:r>
              <a:rPr lang="en-US" sz="4000" dirty="0">
                <a:solidFill>
                  <a:schemeClr val="bg1"/>
                </a:solidFill>
              </a:rPr>
              <a:t>'}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Meaning:  </a:t>
            </a:r>
            <a:r>
              <a:rPr lang="en-US" sz="4000" dirty="0">
                <a:solidFill>
                  <a:schemeClr val="bg1"/>
                </a:solidFill>
              </a:rPr>
              <a:t>Judah or Judas = "he shall be praised" 1) the fourth son of Jacob 2) Judas Iscariot, the apostle who betrayed Jesus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437306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18:3</a:t>
            </a:r>
            <a:r>
              <a:rPr lang="en-US" sz="4000" dirty="0">
                <a:solidFill>
                  <a:schemeClr val="bg1"/>
                </a:solidFill>
              </a:rPr>
              <a:t> Judas then, having received a band </a:t>
            </a:r>
            <a:r>
              <a:rPr lang="en-US" sz="4000" i="1" dirty="0">
                <a:solidFill>
                  <a:schemeClr val="bg1"/>
                </a:solidFill>
              </a:rPr>
              <a:t>of men </a:t>
            </a:r>
            <a:r>
              <a:rPr lang="en-US" sz="4000" dirty="0">
                <a:solidFill>
                  <a:schemeClr val="bg1"/>
                </a:solidFill>
              </a:rPr>
              <a:t>and officers from the chief priests and Pharisees, cometh thither with lanterns and torches and weapons. </a:t>
            </a:r>
          </a:p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18:4</a:t>
            </a:r>
            <a:r>
              <a:rPr lang="en-US" sz="4000" dirty="0">
                <a:solidFill>
                  <a:schemeClr val="bg1"/>
                </a:solidFill>
              </a:rPr>
              <a:t> Jesus therefore, knowing all things that should come upon him, went forth, and said unto them, Whom seek ye?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936968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18:5</a:t>
            </a:r>
            <a:r>
              <a:rPr lang="en-US" sz="4000" dirty="0">
                <a:solidFill>
                  <a:schemeClr val="bg1"/>
                </a:solidFill>
              </a:rPr>
              <a:t> They answered him, Jesus of Nazareth. Jesus </a:t>
            </a:r>
            <a:r>
              <a:rPr lang="en-US" sz="4000" dirty="0" err="1">
                <a:solidFill>
                  <a:schemeClr val="bg1"/>
                </a:solidFill>
              </a:rPr>
              <a:t>saith</a:t>
            </a:r>
            <a:r>
              <a:rPr lang="en-US" sz="4000" dirty="0">
                <a:solidFill>
                  <a:schemeClr val="bg1"/>
                </a:solidFill>
              </a:rPr>
              <a:t> unto them, I am </a:t>
            </a:r>
            <a:r>
              <a:rPr lang="en-US" sz="4000" i="1" dirty="0">
                <a:solidFill>
                  <a:schemeClr val="bg1"/>
                </a:solidFill>
              </a:rPr>
              <a:t>he. </a:t>
            </a:r>
            <a:r>
              <a:rPr lang="en-US" sz="4000" dirty="0">
                <a:solidFill>
                  <a:schemeClr val="bg1"/>
                </a:solidFill>
              </a:rPr>
              <a:t>And Judas also, which betrayed him, stood with them. </a:t>
            </a:r>
          </a:p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18:6</a:t>
            </a:r>
            <a:r>
              <a:rPr lang="en-US" sz="4000" dirty="0">
                <a:solidFill>
                  <a:schemeClr val="bg1"/>
                </a:solidFill>
              </a:rPr>
              <a:t> As soon then as he had said unto them, I am </a:t>
            </a:r>
            <a:r>
              <a:rPr lang="en-US" sz="4000" i="1" dirty="0">
                <a:solidFill>
                  <a:schemeClr val="bg1"/>
                </a:solidFill>
              </a:rPr>
              <a:t>he, </a:t>
            </a:r>
            <a:r>
              <a:rPr lang="en-US" sz="4000" dirty="0">
                <a:solidFill>
                  <a:schemeClr val="bg1"/>
                </a:solidFill>
              </a:rPr>
              <a:t>they went backward, and fell to the ground. 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352853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Neither Matthew’s or Mark’s gospel account captures this moment where those who came to arrest </a:t>
            </a:r>
            <a:r>
              <a:rPr lang="en-US" sz="4000" dirty="0" err="1">
                <a:solidFill>
                  <a:schemeClr val="bg1"/>
                </a:solidFill>
              </a:rPr>
              <a:t>Yeshua</a:t>
            </a:r>
            <a:r>
              <a:rPr lang="en-US" sz="4000" dirty="0">
                <a:solidFill>
                  <a:schemeClr val="bg1"/>
                </a:solidFill>
              </a:rPr>
              <a:t> went backwards and fell to the ground. Why they went backwards and fell to the ground is not explained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195079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18:7</a:t>
            </a:r>
            <a:r>
              <a:rPr lang="en-US" sz="4000" dirty="0">
                <a:solidFill>
                  <a:schemeClr val="bg1"/>
                </a:solidFill>
              </a:rPr>
              <a:t> Then asked he them again, Whom seek ye? And they said, Jesus of Nazareth. </a:t>
            </a: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18:8</a:t>
            </a:r>
            <a:r>
              <a:rPr lang="en-US" sz="4000" dirty="0">
                <a:solidFill>
                  <a:schemeClr val="bg1"/>
                </a:solidFill>
              </a:rPr>
              <a:t> Jesus answered, I have told you that I am </a:t>
            </a:r>
            <a:r>
              <a:rPr lang="en-US" sz="4000" i="1" dirty="0">
                <a:solidFill>
                  <a:schemeClr val="bg1"/>
                </a:solidFill>
              </a:rPr>
              <a:t>he: </a:t>
            </a:r>
            <a:r>
              <a:rPr lang="en-US" sz="4000" u="sng" dirty="0">
                <a:solidFill>
                  <a:schemeClr val="bg1"/>
                </a:solidFill>
              </a:rPr>
              <a:t>if therefore ye seek me, let these go their way: </a:t>
            </a:r>
          </a:p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18:9</a:t>
            </a:r>
            <a:r>
              <a:rPr lang="en-US" sz="4000" dirty="0">
                <a:solidFill>
                  <a:schemeClr val="bg1"/>
                </a:solidFill>
              </a:rPr>
              <a:t> That the saying might be fulfilled, which he </a:t>
            </a:r>
            <a:r>
              <a:rPr lang="en-US" sz="4000" dirty="0" err="1">
                <a:solidFill>
                  <a:schemeClr val="bg1"/>
                </a:solidFill>
              </a:rPr>
              <a:t>spake</a:t>
            </a:r>
            <a:r>
              <a:rPr lang="en-US" sz="4000" dirty="0">
                <a:solidFill>
                  <a:schemeClr val="bg1"/>
                </a:solidFill>
              </a:rPr>
              <a:t>, Of them which thou </a:t>
            </a:r>
            <a:r>
              <a:rPr lang="en-US" sz="4000" dirty="0" err="1">
                <a:solidFill>
                  <a:schemeClr val="bg1"/>
                </a:solidFill>
              </a:rPr>
              <a:t>gavest</a:t>
            </a:r>
            <a:r>
              <a:rPr lang="en-US" sz="4000" dirty="0">
                <a:solidFill>
                  <a:schemeClr val="bg1"/>
                </a:solidFill>
              </a:rPr>
              <a:t> me have I lost none.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020327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Yeshua</a:t>
            </a: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agrees to go with them and bargain for His disciples to go free.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034234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Peter enters into temptation.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18:10</a:t>
            </a:r>
            <a:r>
              <a:rPr lang="en-US" sz="4000" dirty="0">
                <a:solidFill>
                  <a:schemeClr val="bg1"/>
                </a:solidFill>
              </a:rPr>
              <a:t> Then Simon Peter having a sword drew it, and smote the high priest's servant, and cut off his right ear. The servant's name was </a:t>
            </a:r>
            <a:r>
              <a:rPr lang="en-US" sz="4000" dirty="0" err="1">
                <a:solidFill>
                  <a:schemeClr val="bg1"/>
                </a:solidFill>
              </a:rPr>
              <a:t>Malchus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219581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Peter assaulted a guard and was not arrested.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18:11</a:t>
            </a:r>
            <a:r>
              <a:rPr lang="en-US" sz="4000" dirty="0">
                <a:solidFill>
                  <a:schemeClr val="bg1"/>
                </a:solidFill>
              </a:rPr>
              <a:t> Then said Jesus unto Peter, Put up thy sword into the sheath: the cup which my Father hath given me, shall I not drink it?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49847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Please subscribe for updates on our website,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Watch us on YouTube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follow us on Facebook and the other social media networks. 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Please like and share our videos and posts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4018551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18:12</a:t>
            </a:r>
            <a:r>
              <a:rPr lang="en-US" sz="4000" dirty="0">
                <a:solidFill>
                  <a:schemeClr val="bg1"/>
                </a:solidFill>
              </a:rPr>
              <a:t> Then the band and the captain and officers of the Jews took Jesus, and bound him,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The two High Priests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Two High Priest(s) = </a:t>
            </a:r>
            <a:r>
              <a:rPr lang="en-US" sz="4000" dirty="0" err="1">
                <a:solidFill>
                  <a:schemeClr val="bg1"/>
                </a:solidFill>
              </a:rPr>
              <a:t>Annas</a:t>
            </a:r>
            <a:r>
              <a:rPr lang="en-US" sz="4000" dirty="0">
                <a:solidFill>
                  <a:schemeClr val="bg1"/>
                </a:solidFill>
              </a:rPr>
              <a:t> and Caiaphas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918721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18:13</a:t>
            </a:r>
            <a:r>
              <a:rPr lang="en-US" sz="4000" dirty="0">
                <a:solidFill>
                  <a:schemeClr val="bg1"/>
                </a:solidFill>
              </a:rPr>
              <a:t> And led him away to </a:t>
            </a:r>
            <a:r>
              <a:rPr lang="en-US" sz="4000" dirty="0" err="1">
                <a:solidFill>
                  <a:schemeClr val="bg1"/>
                </a:solidFill>
              </a:rPr>
              <a:t>Annas</a:t>
            </a:r>
            <a:r>
              <a:rPr lang="en-US" sz="4000" dirty="0">
                <a:solidFill>
                  <a:schemeClr val="bg1"/>
                </a:solidFill>
              </a:rPr>
              <a:t> first; for he was father-in-law to Caiaphas, which was the high priest that same year.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622265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chemeClr val="bg1"/>
                </a:solidFill>
              </a:rPr>
              <a:t>Annas</a:t>
            </a:r>
            <a:r>
              <a:rPr lang="en-US" sz="4000" b="1" dirty="0">
                <a:solidFill>
                  <a:schemeClr val="bg1"/>
                </a:solidFill>
              </a:rPr>
              <a:t> – 452 </a:t>
            </a:r>
            <a:r>
              <a:rPr lang="el-GR" sz="4000" b="1" dirty="0">
                <a:solidFill>
                  <a:schemeClr val="bg1"/>
                </a:solidFill>
              </a:rPr>
              <a:t>Ἅννας </a:t>
            </a:r>
            <a:r>
              <a:rPr lang="en-US" sz="4000" dirty="0" err="1">
                <a:solidFill>
                  <a:schemeClr val="bg1"/>
                </a:solidFill>
              </a:rPr>
              <a:t>Annas</a:t>
            </a:r>
            <a:r>
              <a:rPr lang="en-US" sz="4000" dirty="0">
                <a:solidFill>
                  <a:schemeClr val="bg1"/>
                </a:solidFill>
              </a:rPr>
              <a:t> {an'-</a:t>
            </a:r>
            <a:r>
              <a:rPr lang="en-US" sz="4000" dirty="0" err="1">
                <a:solidFill>
                  <a:schemeClr val="bg1"/>
                </a:solidFill>
              </a:rPr>
              <a:t>nas</a:t>
            </a:r>
            <a:r>
              <a:rPr lang="en-US" sz="4000" dirty="0">
                <a:solidFill>
                  <a:schemeClr val="bg1"/>
                </a:solidFill>
              </a:rPr>
              <a:t>}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Meaning:  </a:t>
            </a:r>
            <a:r>
              <a:rPr lang="en-US" sz="4000" dirty="0" err="1">
                <a:solidFill>
                  <a:schemeClr val="bg1"/>
                </a:solidFill>
              </a:rPr>
              <a:t>Annas</a:t>
            </a:r>
            <a:r>
              <a:rPr lang="en-US" sz="4000" dirty="0">
                <a:solidFill>
                  <a:schemeClr val="bg1"/>
                </a:solidFill>
              </a:rPr>
              <a:t> = "humble" 1) high priest of the Jews, elevated to the priesthood by </a:t>
            </a:r>
            <a:r>
              <a:rPr lang="en-US" sz="4000" dirty="0" err="1">
                <a:solidFill>
                  <a:schemeClr val="bg1"/>
                </a:solidFill>
              </a:rPr>
              <a:t>Quirinius</a:t>
            </a:r>
            <a:r>
              <a:rPr lang="en-US" sz="4000" dirty="0">
                <a:solidFill>
                  <a:schemeClr val="bg1"/>
                </a:solidFill>
              </a:rPr>
              <a:t> the governor of Syria c. 6 or 7 A.D., but afterwards deposed by </a:t>
            </a:r>
            <a:r>
              <a:rPr lang="en-US" sz="4000" dirty="0" err="1">
                <a:solidFill>
                  <a:schemeClr val="bg1"/>
                </a:solidFill>
              </a:rPr>
              <a:t>Valerius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Gratus</a:t>
            </a:r>
            <a:r>
              <a:rPr lang="en-US" sz="4000" dirty="0">
                <a:solidFill>
                  <a:schemeClr val="bg1"/>
                </a:solidFill>
              </a:rPr>
              <a:t>, the procurator of Judaea, who put in his place, first Ismael, son of </a:t>
            </a:r>
            <a:r>
              <a:rPr lang="en-US" sz="4000" dirty="0" err="1">
                <a:solidFill>
                  <a:schemeClr val="bg1"/>
                </a:solidFill>
              </a:rPr>
              <a:t>Phabi</a:t>
            </a:r>
            <a:r>
              <a:rPr lang="en-US" sz="4000" dirty="0">
                <a:solidFill>
                  <a:schemeClr val="bg1"/>
                </a:solidFill>
              </a:rPr>
              <a:t>, and shortly after </a:t>
            </a:r>
            <a:r>
              <a:rPr lang="en-US" sz="4000" dirty="0" err="1">
                <a:solidFill>
                  <a:schemeClr val="bg1"/>
                </a:solidFill>
              </a:rPr>
              <a:t>Eleazar</a:t>
            </a:r>
            <a:r>
              <a:rPr lang="en-US" sz="4000" dirty="0">
                <a:solidFill>
                  <a:schemeClr val="bg1"/>
                </a:solidFill>
              </a:rPr>
              <a:t>, son of </a:t>
            </a:r>
            <a:r>
              <a:rPr lang="en-US" sz="4000" dirty="0" err="1">
                <a:solidFill>
                  <a:schemeClr val="bg1"/>
                </a:solidFill>
              </a:rPr>
              <a:t>Annas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4176411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From the latter, the office passed to Simon; from Simon c. 18 A.D. to Caiaphas; but </a:t>
            </a:r>
            <a:r>
              <a:rPr lang="en-US" sz="4000" dirty="0" err="1">
                <a:solidFill>
                  <a:schemeClr val="bg1"/>
                </a:solidFill>
              </a:rPr>
              <a:t>Annas</a:t>
            </a:r>
            <a:r>
              <a:rPr lang="en-US" sz="4000" dirty="0">
                <a:solidFill>
                  <a:schemeClr val="bg1"/>
                </a:solidFill>
              </a:rPr>
              <a:t> even after he had been put out of office, continued to have great influence.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Origin:  </a:t>
            </a:r>
            <a:r>
              <a:rPr lang="en-US" sz="4000" dirty="0">
                <a:solidFill>
                  <a:schemeClr val="bg1"/>
                </a:solidFill>
              </a:rPr>
              <a:t>of Hebrew origin 02608;; n </a:t>
            </a:r>
            <a:r>
              <a:rPr lang="en-US" sz="4000" dirty="0" err="1">
                <a:solidFill>
                  <a:schemeClr val="bg1"/>
                </a:solidFill>
              </a:rPr>
              <a:t>pr</a:t>
            </a:r>
            <a:r>
              <a:rPr lang="en-US" sz="4000" dirty="0">
                <a:solidFill>
                  <a:schemeClr val="bg1"/>
                </a:solidFill>
              </a:rPr>
              <a:t> m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Usage:  </a:t>
            </a:r>
            <a:r>
              <a:rPr lang="en-US" sz="4000" dirty="0">
                <a:solidFill>
                  <a:schemeClr val="bg1"/>
                </a:solidFill>
              </a:rPr>
              <a:t>AV - </a:t>
            </a:r>
            <a:r>
              <a:rPr lang="en-US" sz="4000" dirty="0" err="1">
                <a:solidFill>
                  <a:schemeClr val="bg1"/>
                </a:solidFill>
              </a:rPr>
              <a:t>Annas</a:t>
            </a:r>
            <a:r>
              <a:rPr lang="en-US" sz="4000" dirty="0">
                <a:solidFill>
                  <a:schemeClr val="bg1"/>
                </a:solidFill>
              </a:rPr>
              <a:t> 4;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67259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18:14</a:t>
            </a:r>
            <a:r>
              <a:rPr lang="en-US" sz="4000" dirty="0">
                <a:solidFill>
                  <a:schemeClr val="bg1"/>
                </a:solidFill>
              </a:rPr>
              <a:t> Now Caiaphas was he, which gave counsel to the Jews, that it was expedient that one man should die for the people.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Caiaphas had spoken this earlier in chapter 11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429026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11:49</a:t>
            </a:r>
            <a:r>
              <a:rPr lang="en-US" sz="4000" dirty="0">
                <a:solidFill>
                  <a:schemeClr val="bg1"/>
                </a:solidFill>
              </a:rPr>
              <a:t> And one of them, </a:t>
            </a:r>
            <a:r>
              <a:rPr lang="en-US" sz="4000" i="1" dirty="0">
                <a:solidFill>
                  <a:schemeClr val="bg1"/>
                </a:solidFill>
              </a:rPr>
              <a:t>named </a:t>
            </a:r>
            <a:r>
              <a:rPr lang="en-US" sz="4000" dirty="0">
                <a:solidFill>
                  <a:schemeClr val="bg1"/>
                </a:solidFill>
              </a:rPr>
              <a:t>Caiaphas, being the high priest that same year, said unto them, Ye know nothing at all, </a:t>
            </a:r>
          </a:p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11:50</a:t>
            </a:r>
            <a:r>
              <a:rPr lang="en-US" sz="4000" dirty="0">
                <a:solidFill>
                  <a:schemeClr val="bg1"/>
                </a:solidFill>
              </a:rPr>
              <a:t> Nor consider that it is expedient for us, that one man should die for the people, and that the whole nation perish not.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203937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11:51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u="sng" dirty="0">
                <a:solidFill>
                  <a:schemeClr val="bg1"/>
                </a:solidFill>
              </a:rPr>
              <a:t>And this </a:t>
            </a:r>
            <a:r>
              <a:rPr lang="en-US" sz="4000" u="sng" dirty="0" err="1">
                <a:solidFill>
                  <a:schemeClr val="bg1"/>
                </a:solidFill>
              </a:rPr>
              <a:t>spake</a:t>
            </a:r>
            <a:r>
              <a:rPr lang="en-US" sz="4000" u="sng" dirty="0">
                <a:solidFill>
                  <a:schemeClr val="bg1"/>
                </a:solidFill>
              </a:rPr>
              <a:t> he not of himself</a:t>
            </a:r>
            <a:r>
              <a:rPr lang="en-US" sz="4000" dirty="0">
                <a:solidFill>
                  <a:schemeClr val="bg1"/>
                </a:solidFill>
              </a:rPr>
              <a:t>: but being high priest that year, he prophesied that Jesus should die for that nation; </a:t>
            </a: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746496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11:52</a:t>
            </a:r>
            <a:r>
              <a:rPr lang="en-US" sz="4000" dirty="0">
                <a:solidFill>
                  <a:schemeClr val="bg1"/>
                </a:solidFill>
              </a:rPr>
              <a:t> And </a:t>
            </a:r>
            <a:r>
              <a:rPr lang="en-US" sz="4000" u="sng" dirty="0">
                <a:solidFill>
                  <a:schemeClr val="bg1"/>
                </a:solidFill>
              </a:rPr>
              <a:t>not</a:t>
            </a:r>
            <a:r>
              <a:rPr lang="en-US" sz="4000" dirty="0">
                <a:solidFill>
                  <a:schemeClr val="bg1"/>
                </a:solidFill>
              </a:rPr>
              <a:t> for that </a:t>
            </a:r>
            <a:r>
              <a:rPr lang="en-US" sz="4000" b="1" u="sng" dirty="0">
                <a:solidFill>
                  <a:schemeClr val="bg1"/>
                </a:solidFill>
              </a:rPr>
              <a:t>nation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u="sng" dirty="0">
                <a:solidFill>
                  <a:schemeClr val="bg1"/>
                </a:solidFill>
              </a:rPr>
              <a:t>only</a:t>
            </a:r>
            <a:r>
              <a:rPr lang="en-US" sz="4000" dirty="0">
                <a:solidFill>
                  <a:schemeClr val="bg1"/>
                </a:solidFill>
              </a:rPr>
              <a:t>, but that also he should gather together in one the children of God that were scattered abroad. </a:t>
            </a: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424356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Caiaphas word choice…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Nation – </a:t>
            </a:r>
            <a:r>
              <a:rPr lang="en-US" sz="4000" b="1" dirty="0">
                <a:solidFill>
                  <a:schemeClr val="bg1"/>
                </a:solidFill>
              </a:rPr>
              <a:t>1484 </a:t>
            </a:r>
            <a:r>
              <a:rPr lang="el-GR" sz="4000" b="1" dirty="0">
                <a:solidFill>
                  <a:schemeClr val="bg1"/>
                </a:solidFill>
              </a:rPr>
              <a:t>ἔθνος </a:t>
            </a:r>
            <a:r>
              <a:rPr lang="en-US" sz="4000" dirty="0">
                <a:solidFill>
                  <a:schemeClr val="bg1"/>
                </a:solidFill>
              </a:rPr>
              <a:t>ethnos {eth'-</a:t>
            </a:r>
            <a:r>
              <a:rPr lang="en-US" sz="4000" dirty="0" err="1">
                <a:solidFill>
                  <a:schemeClr val="bg1"/>
                </a:solidFill>
              </a:rPr>
              <a:t>nos</a:t>
            </a:r>
            <a:r>
              <a:rPr lang="en-US" sz="4000" dirty="0">
                <a:solidFill>
                  <a:schemeClr val="bg1"/>
                </a:solidFill>
              </a:rPr>
              <a:t>}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Meaning:  </a:t>
            </a:r>
            <a:r>
              <a:rPr lang="en-US" sz="4000" dirty="0">
                <a:solidFill>
                  <a:schemeClr val="bg1"/>
                </a:solidFill>
              </a:rPr>
              <a:t>1) a multitude (whether of men or of beasts) associated or living together 1a) a company, troop, swarm 2) a multitude of individuals of the same nature or genus 2a) the human race 3) a race, nation, people group</a:t>
            </a: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308039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4) in the OT, foreign nations not worshipping the true God, pagans, Gentiles 5) Peter and Paul uses the term for Gentile </a:t>
            </a:r>
            <a:r>
              <a:rPr lang="en-US" sz="4000" dirty="0" err="1">
                <a:solidFill>
                  <a:schemeClr val="bg1"/>
                </a:solidFill>
              </a:rPr>
              <a:t>believerss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Usage:  </a:t>
            </a:r>
            <a:r>
              <a:rPr lang="en-US" sz="4000" dirty="0">
                <a:solidFill>
                  <a:schemeClr val="bg1"/>
                </a:solidFill>
              </a:rPr>
              <a:t>AV - Gentiles 93, nation 64, heathen 5, people 2; 164</a:t>
            </a: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98944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556"/>
            <a:ext cx="9147390" cy="33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05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Ac 10:34</a:t>
            </a:r>
            <a:r>
              <a:rPr lang="en-US" sz="4000" dirty="0">
                <a:solidFill>
                  <a:schemeClr val="bg1"/>
                </a:solidFill>
              </a:rPr>
              <a:t> Then Peter opened </a:t>
            </a:r>
            <a:r>
              <a:rPr lang="en-US" sz="4000" i="1" dirty="0">
                <a:solidFill>
                  <a:schemeClr val="bg1"/>
                </a:solidFill>
              </a:rPr>
              <a:t>his </a:t>
            </a:r>
            <a:r>
              <a:rPr lang="en-US" sz="4000" dirty="0">
                <a:solidFill>
                  <a:schemeClr val="bg1"/>
                </a:solidFill>
              </a:rPr>
              <a:t>mouth, and said, Of a truth I perceive that God is no respecter of persons: </a:t>
            </a:r>
          </a:p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Ac 10:35</a:t>
            </a:r>
            <a:r>
              <a:rPr lang="en-US" sz="4000" dirty="0">
                <a:solidFill>
                  <a:schemeClr val="bg1"/>
                </a:solidFill>
              </a:rPr>
              <a:t> But in every </a:t>
            </a:r>
            <a:r>
              <a:rPr lang="en-US" sz="4000" b="1" u="sng" dirty="0">
                <a:solidFill>
                  <a:schemeClr val="bg1"/>
                </a:solidFill>
              </a:rPr>
              <a:t>nation</a:t>
            </a:r>
            <a:r>
              <a:rPr lang="en-US" sz="4000" dirty="0">
                <a:solidFill>
                  <a:schemeClr val="bg1"/>
                </a:solidFill>
              </a:rPr>
              <a:t> he that </a:t>
            </a:r>
            <a:r>
              <a:rPr lang="en-US" sz="4000" dirty="0" err="1">
                <a:solidFill>
                  <a:schemeClr val="bg1"/>
                </a:solidFill>
              </a:rPr>
              <a:t>feareth</a:t>
            </a:r>
            <a:r>
              <a:rPr lang="en-US" sz="4000" dirty="0">
                <a:solidFill>
                  <a:schemeClr val="bg1"/>
                </a:solidFill>
              </a:rPr>
              <a:t> him, and </a:t>
            </a:r>
            <a:r>
              <a:rPr lang="en-US" sz="4000" dirty="0" err="1">
                <a:solidFill>
                  <a:schemeClr val="bg1"/>
                </a:solidFill>
              </a:rPr>
              <a:t>worketh</a:t>
            </a:r>
            <a:r>
              <a:rPr lang="en-US" sz="4000" dirty="0">
                <a:solidFill>
                  <a:schemeClr val="bg1"/>
                </a:solidFill>
              </a:rPr>
              <a:t> righteousness, is accepted with him.</a:t>
            </a: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814320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Ro 4:17</a:t>
            </a:r>
            <a:r>
              <a:rPr lang="en-US" sz="4000" dirty="0">
                <a:solidFill>
                  <a:schemeClr val="bg1"/>
                </a:solidFill>
              </a:rPr>
              <a:t> (As it is written, I have made thee a father of many </a:t>
            </a:r>
            <a:r>
              <a:rPr lang="en-US" sz="4000" b="1" u="sng" dirty="0">
                <a:solidFill>
                  <a:schemeClr val="bg1"/>
                </a:solidFill>
              </a:rPr>
              <a:t>nations</a:t>
            </a:r>
            <a:r>
              <a:rPr lang="en-US" sz="4000" dirty="0">
                <a:solidFill>
                  <a:schemeClr val="bg1"/>
                </a:solidFill>
              </a:rPr>
              <a:t>,) before him whom he believed, </a:t>
            </a:r>
            <a:r>
              <a:rPr lang="en-US" sz="4000" i="1" dirty="0">
                <a:solidFill>
                  <a:schemeClr val="bg1"/>
                </a:solidFill>
              </a:rPr>
              <a:t>even </a:t>
            </a:r>
            <a:r>
              <a:rPr lang="en-US" sz="4000" dirty="0">
                <a:solidFill>
                  <a:schemeClr val="bg1"/>
                </a:solidFill>
              </a:rPr>
              <a:t>God, who </a:t>
            </a:r>
            <a:r>
              <a:rPr lang="en-US" sz="4000" dirty="0" err="1">
                <a:solidFill>
                  <a:schemeClr val="bg1"/>
                </a:solidFill>
              </a:rPr>
              <a:t>quickeneth</a:t>
            </a:r>
            <a:r>
              <a:rPr lang="en-US" sz="4000" dirty="0">
                <a:solidFill>
                  <a:schemeClr val="bg1"/>
                </a:solidFill>
              </a:rPr>
              <a:t> the dead, and </a:t>
            </a:r>
            <a:r>
              <a:rPr lang="en-US" sz="4000" dirty="0" err="1">
                <a:solidFill>
                  <a:schemeClr val="bg1"/>
                </a:solidFill>
              </a:rPr>
              <a:t>calleth</a:t>
            </a:r>
            <a:r>
              <a:rPr lang="en-US" sz="4000" dirty="0">
                <a:solidFill>
                  <a:schemeClr val="bg1"/>
                </a:solidFill>
              </a:rPr>
              <a:t> those things which be not as though they were.</a:t>
            </a: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295773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11:53</a:t>
            </a:r>
            <a:r>
              <a:rPr lang="en-US" sz="4000" dirty="0">
                <a:solidFill>
                  <a:schemeClr val="bg1"/>
                </a:solidFill>
              </a:rPr>
              <a:t> Then from that day forth they took counsel together for to put him to death.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737976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Caiaphas</a:t>
            </a:r>
            <a:r>
              <a:rPr lang="en-US" sz="4000" b="1" dirty="0">
                <a:solidFill>
                  <a:schemeClr val="bg1"/>
                </a:solidFill>
              </a:rPr>
              <a:t> – 2533 </a:t>
            </a:r>
            <a:r>
              <a:rPr lang="el-GR" sz="4000" b="1" dirty="0">
                <a:solidFill>
                  <a:schemeClr val="bg1"/>
                </a:solidFill>
              </a:rPr>
              <a:t>Καϊάφας </a:t>
            </a:r>
            <a:r>
              <a:rPr lang="en-US" sz="4000" dirty="0" err="1">
                <a:solidFill>
                  <a:schemeClr val="bg1"/>
                </a:solidFill>
              </a:rPr>
              <a:t>Kaiaphas</a:t>
            </a:r>
            <a:r>
              <a:rPr lang="en-US" sz="4000" dirty="0">
                <a:solidFill>
                  <a:schemeClr val="bg1"/>
                </a:solidFill>
              </a:rPr>
              <a:t> {</a:t>
            </a:r>
            <a:r>
              <a:rPr lang="en-US" sz="4000" dirty="0" err="1">
                <a:solidFill>
                  <a:schemeClr val="bg1"/>
                </a:solidFill>
              </a:rPr>
              <a:t>kah</a:t>
            </a:r>
            <a:r>
              <a:rPr lang="en-US" sz="4000" dirty="0">
                <a:solidFill>
                  <a:schemeClr val="bg1"/>
                </a:solidFill>
              </a:rPr>
              <a:t>-</a:t>
            </a:r>
            <a:r>
              <a:rPr lang="en-US" sz="4000" dirty="0" err="1">
                <a:solidFill>
                  <a:schemeClr val="bg1"/>
                </a:solidFill>
              </a:rPr>
              <a:t>ee</a:t>
            </a:r>
            <a:r>
              <a:rPr lang="en-US" sz="4000" dirty="0">
                <a:solidFill>
                  <a:schemeClr val="bg1"/>
                </a:solidFill>
              </a:rPr>
              <a:t>-</a:t>
            </a:r>
            <a:r>
              <a:rPr lang="en-US" sz="4000" dirty="0" err="1">
                <a:solidFill>
                  <a:schemeClr val="bg1"/>
                </a:solidFill>
              </a:rPr>
              <a:t>af</a:t>
            </a:r>
            <a:r>
              <a:rPr lang="en-US" sz="4000" dirty="0">
                <a:solidFill>
                  <a:schemeClr val="bg1"/>
                </a:solidFill>
              </a:rPr>
              <a:t>'-as}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Meaning:  </a:t>
            </a:r>
            <a:r>
              <a:rPr lang="en-US" sz="4000" dirty="0">
                <a:solidFill>
                  <a:schemeClr val="bg1"/>
                </a:solidFill>
              </a:rPr>
              <a:t>Caiaphas = "as comely" 1) a high priest of the Jews appointed to that office by </a:t>
            </a:r>
            <a:r>
              <a:rPr lang="en-US" sz="4000" dirty="0" err="1">
                <a:solidFill>
                  <a:schemeClr val="bg1"/>
                </a:solidFill>
              </a:rPr>
              <a:t>Valerius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Gratus</a:t>
            </a:r>
            <a:r>
              <a:rPr lang="en-US" sz="4000" dirty="0">
                <a:solidFill>
                  <a:schemeClr val="bg1"/>
                </a:solidFill>
              </a:rPr>
              <a:t>, governor of Judaea, after removal of Simon, son of </a:t>
            </a:r>
            <a:r>
              <a:rPr lang="en-US" sz="4000" dirty="0" err="1">
                <a:solidFill>
                  <a:schemeClr val="bg1"/>
                </a:solidFill>
              </a:rPr>
              <a:t>Camith</a:t>
            </a:r>
            <a:r>
              <a:rPr lang="en-US" sz="4000" dirty="0">
                <a:solidFill>
                  <a:schemeClr val="bg1"/>
                </a:solidFill>
              </a:rPr>
              <a:t>, A.D. 18,…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4460411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…and was removed A.D. 36 by </a:t>
            </a:r>
            <a:r>
              <a:rPr lang="en-US" sz="4000" dirty="0" err="1">
                <a:solidFill>
                  <a:schemeClr val="bg1"/>
                </a:solidFill>
              </a:rPr>
              <a:t>Vitellius</a:t>
            </a:r>
            <a:r>
              <a:rPr lang="en-US" sz="4000" dirty="0">
                <a:solidFill>
                  <a:schemeClr val="bg1"/>
                </a:solidFill>
              </a:rPr>
              <a:t>, governor of Syria, who appointed Jonathan, son of </a:t>
            </a:r>
            <a:r>
              <a:rPr lang="en-US" sz="4000" dirty="0" err="1">
                <a:solidFill>
                  <a:schemeClr val="bg1"/>
                </a:solidFill>
              </a:rPr>
              <a:t>Ananus</a:t>
            </a:r>
            <a:r>
              <a:rPr lang="en-US" sz="4000" dirty="0">
                <a:solidFill>
                  <a:schemeClr val="bg1"/>
                </a:solidFill>
              </a:rPr>
              <a:t> (</a:t>
            </a:r>
            <a:r>
              <a:rPr lang="en-US" sz="4000" dirty="0" err="1">
                <a:solidFill>
                  <a:schemeClr val="bg1"/>
                </a:solidFill>
              </a:rPr>
              <a:t>Annus</a:t>
            </a:r>
            <a:r>
              <a:rPr lang="en-US" sz="4000" dirty="0">
                <a:solidFill>
                  <a:schemeClr val="bg1"/>
                </a:solidFill>
              </a:rPr>
              <a:t>, father-in-law of Caiaphas), his successor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Origin:  </a:t>
            </a:r>
            <a:r>
              <a:rPr lang="en-US" sz="4000" dirty="0">
                <a:solidFill>
                  <a:schemeClr val="bg1"/>
                </a:solidFill>
              </a:rPr>
              <a:t>of Aramaic origin;; n </a:t>
            </a:r>
            <a:r>
              <a:rPr lang="en-US" sz="4000" dirty="0" err="1">
                <a:solidFill>
                  <a:schemeClr val="bg1"/>
                </a:solidFill>
              </a:rPr>
              <a:t>pr</a:t>
            </a:r>
            <a:r>
              <a:rPr lang="en-US" sz="4000" dirty="0">
                <a:solidFill>
                  <a:schemeClr val="bg1"/>
                </a:solidFill>
              </a:rPr>
              <a:t> m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Usage:  </a:t>
            </a:r>
            <a:r>
              <a:rPr lang="en-US" sz="4000" dirty="0">
                <a:solidFill>
                  <a:schemeClr val="bg1"/>
                </a:solidFill>
              </a:rPr>
              <a:t>AV - Caiaphas 9; 9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9315589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Prophecy = Isaiah 49:6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6114266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Isa 49:6</a:t>
            </a:r>
            <a:r>
              <a:rPr lang="en-US" sz="4000" dirty="0">
                <a:solidFill>
                  <a:schemeClr val="bg1"/>
                </a:solidFill>
              </a:rPr>
              <a:t> And he said, It is a light thing that thou </a:t>
            </a:r>
            <a:r>
              <a:rPr lang="en-US" sz="4000" dirty="0" err="1">
                <a:solidFill>
                  <a:schemeClr val="bg1"/>
                </a:solidFill>
              </a:rPr>
              <a:t>shouldest</a:t>
            </a:r>
            <a:r>
              <a:rPr lang="en-US" sz="4000" dirty="0">
                <a:solidFill>
                  <a:schemeClr val="bg1"/>
                </a:solidFill>
              </a:rPr>
              <a:t> be my servant to raise up the tribes of Jacob, and to restore the preserved of Israel: I will also give thee for a light to the Gentiles, that thou </a:t>
            </a:r>
            <a:r>
              <a:rPr lang="en-US" sz="4000" dirty="0" err="1">
                <a:solidFill>
                  <a:schemeClr val="bg1"/>
                </a:solidFill>
              </a:rPr>
              <a:t>mayest</a:t>
            </a:r>
            <a:r>
              <a:rPr lang="en-US" sz="4000" dirty="0">
                <a:solidFill>
                  <a:schemeClr val="bg1"/>
                </a:solidFill>
              </a:rPr>
              <a:t> be my salvation unto the end of the earth.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579112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18:14</a:t>
            </a:r>
            <a:r>
              <a:rPr lang="en-US" sz="4000" dirty="0">
                <a:solidFill>
                  <a:schemeClr val="bg1"/>
                </a:solidFill>
              </a:rPr>
              <a:t> Now Caiaphas was he, which gave counsel to the Jews, that it was expedient that one man should die for the people.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4339650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aseline="30000" dirty="0" err="1">
                <a:solidFill>
                  <a:schemeClr val="bg1"/>
                </a:solidFill>
              </a:rPr>
              <a:t>Jn</a:t>
            </a:r>
            <a:r>
              <a:rPr lang="en-US" sz="4000" baseline="30000" dirty="0">
                <a:solidFill>
                  <a:schemeClr val="bg1"/>
                </a:solidFill>
              </a:rPr>
              <a:t> 18:15</a:t>
            </a:r>
            <a:r>
              <a:rPr lang="en-US" sz="4000" dirty="0">
                <a:solidFill>
                  <a:schemeClr val="bg1"/>
                </a:solidFill>
              </a:rPr>
              <a:t> And Simon Peter followed Jesus, and </a:t>
            </a:r>
            <a:r>
              <a:rPr lang="en-US" sz="4000" i="1" dirty="0">
                <a:solidFill>
                  <a:schemeClr val="bg1"/>
                </a:solidFill>
              </a:rPr>
              <a:t>so did </a:t>
            </a:r>
            <a:r>
              <a:rPr lang="en-US" sz="4000" dirty="0">
                <a:solidFill>
                  <a:schemeClr val="bg1"/>
                </a:solidFill>
              </a:rPr>
              <a:t>another disciple: that disciple was known unto the high priest, and went in with Jesus into the palace of the high priest.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820195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Life lessons from this teaching…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91989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At the end of today’s teaching you will be able to 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1. Ask Questions 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2. Receive Prayer and 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3. Give your Tithes, Offerings</a:t>
            </a:r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428570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chemeClr val="bg1"/>
                </a:solidFill>
              </a:rPr>
              <a:t>Yeshua</a:t>
            </a:r>
            <a:r>
              <a:rPr lang="en-US" sz="4000" dirty="0">
                <a:solidFill>
                  <a:schemeClr val="bg1"/>
                </a:solidFill>
              </a:rPr>
              <a:t> knew His calling, the price He had to pay, kept focused, and faced it head on.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26965263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chemeClr val="bg1"/>
                </a:solidFill>
              </a:rPr>
              <a:t>Yeshua</a:t>
            </a:r>
            <a:r>
              <a:rPr lang="en-US" sz="4000" dirty="0">
                <a:solidFill>
                  <a:schemeClr val="bg1"/>
                </a:solidFill>
              </a:rPr>
              <a:t> showed compassion for the one who betrayed him, the ones who captured Him and the ones who deserted Him.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5724325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When we give our lives for the true gospel of the kingdom we save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1689908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Your support is greatly appreciated and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6212828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Mail in your support by check or </a:t>
            </a:r>
            <a:r>
              <a:rPr lang="en-US" sz="4000">
                <a:solidFill>
                  <a:schemeClr val="bg1"/>
                </a:solidFill>
              </a:rPr>
              <a:t>money order.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Our Mailing Address: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 O Box 1182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Fort Mill, SC 29716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914359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New Donation Opportunities</a:t>
            </a:r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buNone/>
            </a:pPr>
            <a:r>
              <a:rPr lang="en-US" sz="4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CashAPP</a:t>
            </a: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Canada Registered Charity</a:t>
            </a:r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3396239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1" y="825500"/>
            <a:ext cx="7741152" cy="3460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2313693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" y="659644"/>
            <a:ext cx="9040582" cy="33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641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You can give by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Texting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Donate – Tithe - Offering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to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704-810-1579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65846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Vision of House of Israel is to be; 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1. A Worshipping People 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Jn</a:t>
            </a: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4:23,24)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2. An Evangelistic Community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(Acts 2:42-47)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357504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657225"/>
            <a:ext cx="7334250" cy="385762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3. A Discipleship Center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(Matt 28:19)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4. An Equipping Network 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Eph</a:t>
            </a: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4:12)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5. And a Worldwide Witness for </a:t>
            </a:r>
            <a:b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40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Yeshua</a:t>
            </a: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The Messiah </a:t>
            </a: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(ACTS 1:8)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</p:spTree>
    <p:extLst>
      <p:ext uri="{BB962C8B-B14F-4D97-AF65-F5344CB8AC3E}">
        <p14:creationId xmlns:p14="http://schemas.microsoft.com/office/powerpoint/2010/main" val="158595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780-39AE-FD47-8E4A-A7BCC7E083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www.ArthurBaileyMinistries.com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97383</TotalTime>
  <Words>2900</Words>
  <Application>Microsoft Office PowerPoint</Application>
  <PresentationFormat>On-screen Show (16:9)</PresentationFormat>
  <Paragraphs>342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Abundant Life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Bailey</dc:creator>
  <cp:lastModifiedBy>Eric Fransen</cp:lastModifiedBy>
  <cp:revision>2677</cp:revision>
  <dcterms:created xsi:type="dcterms:W3CDTF">2015-08-01T01:54:59Z</dcterms:created>
  <dcterms:modified xsi:type="dcterms:W3CDTF">2020-06-28T12:56:59Z</dcterms:modified>
</cp:coreProperties>
</file>