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sldIdLst>
    <p:sldId id="256" r:id="rId2"/>
    <p:sldId id="257" r:id="rId3"/>
    <p:sldId id="3920" r:id="rId4"/>
    <p:sldId id="6134" r:id="rId5"/>
    <p:sldId id="6135" r:id="rId6"/>
    <p:sldId id="5224" r:id="rId7"/>
    <p:sldId id="5225" r:id="rId8"/>
    <p:sldId id="1981" r:id="rId9"/>
    <p:sldId id="4362" r:id="rId10"/>
    <p:sldId id="4366" r:id="rId11"/>
    <p:sldId id="4823" r:id="rId12"/>
    <p:sldId id="5223" r:id="rId13"/>
    <p:sldId id="5905" r:id="rId14"/>
    <p:sldId id="6212" r:id="rId15"/>
    <p:sldId id="6265" r:id="rId16"/>
    <p:sldId id="6266" r:id="rId17"/>
    <p:sldId id="6267" r:id="rId18"/>
    <p:sldId id="6268" r:id="rId19"/>
    <p:sldId id="6269" r:id="rId20"/>
    <p:sldId id="6270" r:id="rId21"/>
    <p:sldId id="6271" r:id="rId22"/>
    <p:sldId id="6272" r:id="rId23"/>
    <p:sldId id="6273" r:id="rId24"/>
    <p:sldId id="6274" r:id="rId25"/>
    <p:sldId id="6275" r:id="rId26"/>
    <p:sldId id="6276" r:id="rId27"/>
    <p:sldId id="6277" r:id="rId28"/>
    <p:sldId id="6278" r:id="rId29"/>
    <p:sldId id="6279" r:id="rId30"/>
    <p:sldId id="6280" r:id="rId31"/>
    <p:sldId id="6281" r:id="rId32"/>
    <p:sldId id="6282" r:id="rId33"/>
    <p:sldId id="6283" r:id="rId34"/>
    <p:sldId id="6284" r:id="rId35"/>
    <p:sldId id="6285" r:id="rId36"/>
    <p:sldId id="6286" r:id="rId37"/>
    <p:sldId id="6287" r:id="rId38"/>
    <p:sldId id="6288" r:id="rId39"/>
    <p:sldId id="6289" r:id="rId40"/>
    <p:sldId id="6290" r:id="rId41"/>
    <p:sldId id="6291" r:id="rId42"/>
    <p:sldId id="6292" r:id="rId43"/>
    <p:sldId id="6293" r:id="rId44"/>
    <p:sldId id="6294" r:id="rId45"/>
    <p:sldId id="6295" r:id="rId46"/>
    <p:sldId id="6296" r:id="rId47"/>
    <p:sldId id="6297" r:id="rId48"/>
    <p:sldId id="6298" r:id="rId49"/>
    <p:sldId id="6299" r:id="rId50"/>
    <p:sldId id="6300" r:id="rId51"/>
    <p:sldId id="6301" r:id="rId52"/>
    <p:sldId id="6302" r:id="rId53"/>
    <p:sldId id="6303" r:id="rId54"/>
    <p:sldId id="6304" r:id="rId55"/>
    <p:sldId id="6305" r:id="rId56"/>
    <p:sldId id="6306" r:id="rId57"/>
    <p:sldId id="6307" r:id="rId58"/>
    <p:sldId id="6308" r:id="rId59"/>
    <p:sldId id="6309" r:id="rId60"/>
    <p:sldId id="6310" r:id="rId61"/>
    <p:sldId id="6311" r:id="rId62"/>
    <p:sldId id="6312" r:id="rId63"/>
    <p:sldId id="6313" r:id="rId64"/>
    <p:sldId id="6264" r:id="rId65"/>
    <p:sldId id="5527" r:id="rId66"/>
    <p:sldId id="5193" r:id="rId67"/>
    <p:sldId id="5496" r:id="rId68"/>
    <p:sldId id="5765" r:id="rId69"/>
    <p:sldId id="5196" r:id="rId70"/>
    <p:sldId id="5195" r:id="rId71"/>
    <p:sldId id="5980" r:id="rId72"/>
    <p:sldId id="6314" r:id="rId73"/>
    <p:sldId id="6315" r:id="rId74"/>
    <p:sldId id="6316" r:id="rId75"/>
    <p:sldId id="6317" r:id="rId76"/>
    <p:sldId id="6318" r:id="rId77"/>
    <p:sldId id="6319" r:id="rId78"/>
    <p:sldId id="6320" r:id="rId79"/>
    <p:sldId id="6321" r:id="rId80"/>
    <p:sldId id="6322" r:id="rId81"/>
    <p:sldId id="6323" r:id="rId82"/>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94434" autoAdjust="0"/>
  </p:normalViewPr>
  <p:slideViewPr>
    <p:cSldViewPr snapToGrid="0" snapToObjects="1">
      <p:cViewPr varScale="1">
        <p:scale>
          <a:sx n="155" d="100"/>
          <a:sy n="155" d="100"/>
        </p:scale>
        <p:origin x="126" y="21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8/29/2020</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4085627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1778046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3020560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3260669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3855074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2656023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1332454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1004198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3730184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209901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1764603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684793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3352658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1838590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4175890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3437702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3014589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2180526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4067611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3245595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237118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2767455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3722932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47062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3896959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3123439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19276012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2465205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35183758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1550064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7453464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3343239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9759803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30426295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3727987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24154914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5706638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33917289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40605056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13798018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2227553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466318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3955694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23821577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24802463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34484174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29118916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6316912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25058266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29581471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2425331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1408576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a:p>
        </p:txBody>
      </p:sp>
    </p:spTree>
    <p:extLst>
      <p:ext uri="{BB962C8B-B14F-4D97-AF65-F5344CB8AC3E}">
        <p14:creationId xmlns:p14="http://schemas.microsoft.com/office/powerpoint/2010/main" val="28513586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a:p>
        </p:txBody>
      </p:sp>
    </p:spTree>
    <p:extLst>
      <p:ext uri="{BB962C8B-B14F-4D97-AF65-F5344CB8AC3E}">
        <p14:creationId xmlns:p14="http://schemas.microsoft.com/office/powerpoint/2010/main" val="1711189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a:p>
        </p:txBody>
      </p:sp>
    </p:spTree>
    <p:extLst>
      <p:ext uri="{BB962C8B-B14F-4D97-AF65-F5344CB8AC3E}">
        <p14:creationId xmlns:p14="http://schemas.microsoft.com/office/powerpoint/2010/main" val="10237682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a:p>
        </p:txBody>
      </p:sp>
    </p:spTree>
    <p:extLst>
      <p:ext uri="{BB962C8B-B14F-4D97-AF65-F5344CB8AC3E}">
        <p14:creationId xmlns:p14="http://schemas.microsoft.com/office/powerpoint/2010/main" val="21945310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a:p>
        </p:txBody>
      </p:sp>
    </p:spTree>
    <p:extLst>
      <p:ext uri="{BB962C8B-B14F-4D97-AF65-F5344CB8AC3E}">
        <p14:creationId xmlns:p14="http://schemas.microsoft.com/office/powerpoint/2010/main" val="38763706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a:p>
        </p:txBody>
      </p:sp>
    </p:spTree>
    <p:extLst>
      <p:ext uri="{BB962C8B-B14F-4D97-AF65-F5344CB8AC3E}">
        <p14:creationId xmlns:p14="http://schemas.microsoft.com/office/powerpoint/2010/main" val="32207783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a:p>
        </p:txBody>
      </p:sp>
    </p:spTree>
    <p:extLst>
      <p:ext uri="{BB962C8B-B14F-4D97-AF65-F5344CB8AC3E}">
        <p14:creationId xmlns:p14="http://schemas.microsoft.com/office/powerpoint/2010/main" val="23909384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a:p>
        </p:txBody>
      </p:sp>
    </p:spTree>
    <p:extLst>
      <p:ext uri="{BB962C8B-B14F-4D97-AF65-F5344CB8AC3E}">
        <p14:creationId xmlns:p14="http://schemas.microsoft.com/office/powerpoint/2010/main" val="27588249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a:p>
        </p:txBody>
      </p:sp>
    </p:spTree>
    <p:extLst>
      <p:ext uri="{BB962C8B-B14F-4D97-AF65-F5344CB8AC3E}">
        <p14:creationId xmlns:p14="http://schemas.microsoft.com/office/powerpoint/2010/main" val="42733948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a:p>
        </p:txBody>
      </p:sp>
    </p:spTree>
    <p:extLst>
      <p:ext uri="{BB962C8B-B14F-4D97-AF65-F5344CB8AC3E}">
        <p14:creationId xmlns:p14="http://schemas.microsoft.com/office/powerpoint/2010/main" val="9457098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a:p>
        </p:txBody>
      </p:sp>
    </p:spTree>
    <p:extLst>
      <p:ext uri="{BB962C8B-B14F-4D97-AF65-F5344CB8AC3E}">
        <p14:creationId xmlns:p14="http://schemas.microsoft.com/office/powerpoint/2010/main" val="1689963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a:p>
        </p:txBody>
      </p:sp>
    </p:spTree>
    <p:extLst>
      <p:ext uri="{BB962C8B-B14F-4D97-AF65-F5344CB8AC3E}">
        <p14:creationId xmlns:p14="http://schemas.microsoft.com/office/powerpoint/2010/main" val="41770165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a:p>
        </p:txBody>
      </p:sp>
    </p:spTree>
    <p:extLst>
      <p:ext uri="{BB962C8B-B14F-4D97-AF65-F5344CB8AC3E}">
        <p14:creationId xmlns:p14="http://schemas.microsoft.com/office/powerpoint/2010/main" val="8241877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a:p>
        </p:txBody>
      </p:sp>
    </p:spTree>
    <p:extLst>
      <p:ext uri="{BB962C8B-B14F-4D97-AF65-F5344CB8AC3E}">
        <p14:creationId xmlns:p14="http://schemas.microsoft.com/office/powerpoint/2010/main" val="7464794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72</a:t>
            </a:fld>
            <a:endParaRPr lang="en-US"/>
          </a:p>
        </p:txBody>
      </p:sp>
    </p:spTree>
    <p:extLst>
      <p:ext uri="{BB962C8B-B14F-4D97-AF65-F5344CB8AC3E}">
        <p14:creationId xmlns:p14="http://schemas.microsoft.com/office/powerpoint/2010/main" val="2217298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73</a:t>
            </a:fld>
            <a:endParaRPr lang="en-US"/>
          </a:p>
        </p:txBody>
      </p:sp>
    </p:spTree>
    <p:extLst>
      <p:ext uri="{BB962C8B-B14F-4D97-AF65-F5344CB8AC3E}">
        <p14:creationId xmlns:p14="http://schemas.microsoft.com/office/powerpoint/2010/main" val="31794927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74</a:t>
            </a:fld>
            <a:endParaRPr lang="en-US"/>
          </a:p>
        </p:txBody>
      </p:sp>
    </p:spTree>
    <p:extLst>
      <p:ext uri="{BB962C8B-B14F-4D97-AF65-F5344CB8AC3E}">
        <p14:creationId xmlns:p14="http://schemas.microsoft.com/office/powerpoint/2010/main" val="5807238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75</a:t>
            </a:fld>
            <a:endParaRPr lang="en-US"/>
          </a:p>
        </p:txBody>
      </p:sp>
    </p:spTree>
    <p:extLst>
      <p:ext uri="{BB962C8B-B14F-4D97-AF65-F5344CB8AC3E}">
        <p14:creationId xmlns:p14="http://schemas.microsoft.com/office/powerpoint/2010/main" val="15210472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76</a:t>
            </a:fld>
            <a:endParaRPr lang="en-US"/>
          </a:p>
        </p:txBody>
      </p:sp>
    </p:spTree>
    <p:extLst>
      <p:ext uri="{BB962C8B-B14F-4D97-AF65-F5344CB8AC3E}">
        <p14:creationId xmlns:p14="http://schemas.microsoft.com/office/powerpoint/2010/main" val="36695136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77</a:t>
            </a:fld>
            <a:endParaRPr lang="en-US"/>
          </a:p>
        </p:txBody>
      </p:sp>
    </p:spTree>
    <p:extLst>
      <p:ext uri="{BB962C8B-B14F-4D97-AF65-F5344CB8AC3E}">
        <p14:creationId xmlns:p14="http://schemas.microsoft.com/office/powerpoint/2010/main" val="10234546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78</a:t>
            </a:fld>
            <a:endParaRPr lang="en-US"/>
          </a:p>
        </p:txBody>
      </p:sp>
    </p:spTree>
    <p:extLst>
      <p:ext uri="{BB962C8B-B14F-4D97-AF65-F5344CB8AC3E}">
        <p14:creationId xmlns:p14="http://schemas.microsoft.com/office/powerpoint/2010/main" val="20103659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79</a:t>
            </a:fld>
            <a:endParaRPr lang="en-US"/>
          </a:p>
        </p:txBody>
      </p:sp>
    </p:spTree>
    <p:extLst>
      <p:ext uri="{BB962C8B-B14F-4D97-AF65-F5344CB8AC3E}">
        <p14:creationId xmlns:p14="http://schemas.microsoft.com/office/powerpoint/2010/main" val="640541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a:t>
            </a:fld>
            <a:endParaRPr lang="en-US"/>
          </a:p>
        </p:txBody>
      </p:sp>
    </p:spTree>
    <p:extLst>
      <p:ext uri="{BB962C8B-B14F-4D97-AF65-F5344CB8AC3E}">
        <p14:creationId xmlns:p14="http://schemas.microsoft.com/office/powerpoint/2010/main" val="11825828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80</a:t>
            </a:fld>
            <a:endParaRPr lang="en-US"/>
          </a:p>
        </p:txBody>
      </p:sp>
    </p:spTree>
    <p:extLst>
      <p:ext uri="{BB962C8B-B14F-4D97-AF65-F5344CB8AC3E}">
        <p14:creationId xmlns:p14="http://schemas.microsoft.com/office/powerpoint/2010/main" val="1996118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81</a:t>
            </a:fld>
            <a:endParaRPr lang="en-US"/>
          </a:p>
        </p:txBody>
      </p:sp>
    </p:spTree>
    <p:extLst>
      <p:ext uri="{BB962C8B-B14F-4D97-AF65-F5344CB8AC3E}">
        <p14:creationId xmlns:p14="http://schemas.microsoft.com/office/powerpoint/2010/main" val="352418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a:p>
        </p:txBody>
      </p:sp>
    </p:spTree>
    <p:extLst>
      <p:ext uri="{BB962C8B-B14F-4D97-AF65-F5344CB8AC3E}">
        <p14:creationId xmlns:p14="http://schemas.microsoft.com/office/powerpoint/2010/main" val="2406724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D0546E-A75C-4C26-87FD-2EA5D6FEBA20}" type="datetime1">
              <a:rPr lang="en-US" smtClean="0"/>
              <a:pPr/>
              <a:t>8/29/2020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CB1B0-0524-431A-AD96-8337355DD8D3}" type="datetime1">
              <a:rPr lang="en-US" smtClean="0"/>
              <a:pPr/>
              <a:t>8/29/2020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98121-74DE-4FBF-A57D-128D603E4826}" type="datetime1">
              <a:rPr lang="en-US" smtClean="0"/>
              <a:pPr/>
              <a:t>8/29/2020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44E1A-884A-487A-A010-850F83076D7E}" type="datetime1">
              <a:rPr lang="en-US" smtClean="0"/>
              <a:pPr/>
              <a:t>8/29/2020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8/29/2020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E77BC4-6E9E-46F4-8232-0B68B6A03327}" type="datetime1">
              <a:rPr lang="en-US" smtClean="0"/>
              <a:pPr/>
              <a:t>8/29/2020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DCF79-0BEE-4553-A736-F3924A5194EE}" type="datetime1">
              <a:rPr lang="en-US" smtClean="0"/>
              <a:pPr/>
              <a:t>8/29/2020</a:t>
            </a:fld>
            <a:endParaRPr lang="en-US"/>
          </a:p>
        </p:txBody>
      </p:sp>
      <p:sp>
        <p:nvSpPr>
          <p:cNvPr id="8" name="Footer Placeholder 7"/>
          <p:cNvSpPr>
            <a:spLocks noGrp="1"/>
          </p:cNvSpPr>
          <p:nvPr>
            <p:ph type="ftr" sz="quarter" idx="11"/>
          </p:nvPr>
        </p:nvSpPr>
        <p:spPr/>
        <p:txBody>
          <a:bodyPr/>
          <a:lstStyle/>
          <a:p>
            <a:r>
              <a:rPr lang="en-US" smtClean="0"/>
              <a:t>ArthurBaileyMinistries.com</a:t>
            </a:r>
            <a:endParaRPr lang="en-US"/>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FA917-FB7A-46F0-83B1-168855B59B96}" type="datetime1">
              <a:rPr lang="en-US" smtClean="0"/>
              <a:pPr/>
              <a:t>8/29/2020</a:t>
            </a:fld>
            <a:endParaRPr lang="en-US"/>
          </a:p>
        </p:txBody>
      </p:sp>
      <p:sp>
        <p:nvSpPr>
          <p:cNvPr id="4" name="Footer Placeholder 3"/>
          <p:cNvSpPr>
            <a:spLocks noGrp="1"/>
          </p:cNvSpPr>
          <p:nvPr>
            <p:ph type="ftr" sz="quarter" idx="11"/>
          </p:nvPr>
        </p:nvSpPr>
        <p:spPr/>
        <p:txBody>
          <a:bodyPr/>
          <a:lstStyle/>
          <a:p>
            <a:r>
              <a:rPr lang="en-US" smtClean="0"/>
              <a:t>ArthurBaileyMinistries.com</a:t>
            </a:r>
            <a:endParaRPr lang="en-US"/>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8/29/2020</a:t>
            </a:fld>
            <a:endParaRPr lang="en-US"/>
          </a:p>
        </p:txBody>
      </p:sp>
      <p:sp>
        <p:nvSpPr>
          <p:cNvPr id="3" name="Footer Placeholder 2"/>
          <p:cNvSpPr>
            <a:spLocks noGrp="1"/>
          </p:cNvSpPr>
          <p:nvPr>
            <p:ph type="ftr" sz="quarter" idx="11"/>
          </p:nvPr>
        </p:nvSpPr>
        <p:spPr/>
        <p:txBody>
          <a:bodyPr/>
          <a:lstStyle/>
          <a:p>
            <a:r>
              <a:rPr lang="en-US" smtClean="0"/>
              <a:t>ArthurBaileyMinistries.com</a:t>
            </a:r>
            <a:endParaRPr lang="en-US"/>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8/29/2020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8/29/2020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8/29/2020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ArthurBaileyMinistries.com</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Eph</a:t>
            </a:r>
            <a:r>
              <a:rPr lang="en-US" sz="4000" dirty="0">
                <a:solidFill>
                  <a:schemeClr val="bg1"/>
                </a:solidFill>
                <a:latin typeface="Helvetica" pitchFamily="34" charset="0"/>
                <a:cs typeface="Helvetica" pitchFamily="34" charset="0"/>
              </a:rPr>
              <a:t>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err="1">
                <a:solidFill>
                  <a:schemeClr val="bg1"/>
                </a:solidFill>
                <a:latin typeface="Helvetica" pitchFamily="34" charset="0"/>
                <a:cs typeface="Helvetica" pitchFamily="34" charset="0"/>
              </a:rPr>
              <a:t>Yeshua</a:t>
            </a:r>
            <a:r>
              <a:rPr lang="en-US" sz="4000" dirty="0">
                <a:solidFill>
                  <a:schemeClr val="bg1"/>
                </a:solidFill>
                <a:latin typeface="Helvetica" pitchFamily="34" charset="0"/>
                <a:cs typeface="Helvetica" pitchFamily="34" charset="0"/>
              </a:rPr>
              <a:t> The Messiah </a:t>
            </a:r>
          </a:p>
          <a:p>
            <a:pPr algn="ctr">
              <a:buNone/>
            </a:pPr>
            <a:r>
              <a:rPr lang="en-US" sz="4000" dirty="0">
                <a:solidFill>
                  <a:schemeClr val="bg1"/>
                </a:solidFill>
                <a:latin typeface="Helvetica" pitchFamily="34" charset="0"/>
                <a:cs typeface="Helvetica" pitchFamily="34" charset="0"/>
              </a:rPr>
              <a:t>(ACTS 1:8</a:t>
            </a:r>
            <a:r>
              <a:rPr lang="en-US" sz="4000" dirty="0" smtClean="0">
                <a:solidFill>
                  <a:schemeClr val="bg1"/>
                </a:solidFill>
                <a:latin typeface="Helvetica" pitchFamily="34" charset="0"/>
                <a:cs typeface="Helvetica" pitchFamily="34" charset="0"/>
              </a:rPr>
              <a: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85953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Worship in Prayer</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smtClean="0">
              <a:solidFill>
                <a:schemeClr val="bg1"/>
              </a:solidFill>
              <a:latin typeface="Helvetica" panose="020B0604020202020204" pitchFamily="34" charset="0"/>
              <a:cs typeface="Helvetica" panose="020B0604020202020204" pitchFamily="34" charset="0"/>
            </a:endParaRPr>
          </a:p>
          <a:p>
            <a:pPr algn="ctr">
              <a:buNone/>
            </a:pPr>
            <a:r>
              <a:rPr lang="en-US" sz="60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5400" dirty="0">
                <a:solidFill>
                  <a:schemeClr val="bg1"/>
                </a:solidFill>
              </a:rPr>
              <a:t>Doubting Disciples</a:t>
            </a:r>
            <a:endParaRPr lang="en-US" sz="5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13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65975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err="1">
                <a:solidFill>
                  <a:schemeClr val="bg1"/>
                </a:solidFill>
              </a:rPr>
              <a:t>Jn</a:t>
            </a:r>
            <a:r>
              <a:rPr lang="en-US" sz="4000" baseline="30000" dirty="0">
                <a:solidFill>
                  <a:schemeClr val="bg1"/>
                </a:solidFill>
              </a:rPr>
              <a:t> 20:19</a:t>
            </a:r>
            <a:r>
              <a:rPr lang="en-US" sz="4000" dirty="0">
                <a:solidFill>
                  <a:schemeClr val="bg1"/>
                </a:solidFill>
              </a:rPr>
              <a:t> Then the same day at evening, being the first </a:t>
            </a:r>
            <a:r>
              <a:rPr lang="en-US" sz="4000" i="1" dirty="0">
                <a:solidFill>
                  <a:schemeClr val="bg1"/>
                </a:solidFill>
              </a:rPr>
              <a:t>day </a:t>
            </a:r>
            <a:r>
              <a:rPr lang="en-US" sz="4000" dirty="0">
                <a:solidFill>
                  <a:schemeClr val="bg1"/>
                </a:solidFill>
              </a:rPr>
              <a:t>of the week, when the doors were shut where the disciples were assembled for fear of the Jews, came Jesus and stood in the midst, and </a:t>
            </a:r>
            <a:r>
              <a:rPr lang="en-US" sz="4000" dirty="0" err="1">
                <a:solidFill>
                  <a:schemeClr val="bg1"/>
                </a:solidFill>
              </a:rPr>
              <a:t>saith</a:t>
            </a:r>
            <a:r>
              <a:rPr lang="en-US" sz="4000" dirty="0">
                <a:solidFill>
                  <a:schemeClr val="bg1"/>
                </a:solidFill>
              </a:rPr>
              <a:t> unto them, Peace </a:t>
            </a:r>
            <a:r>
              <a:rPr lang="en-US" sz="4000" i="1" dirty="0">
                <a:solidFill>
                  <a:schemeClr val="bg1"/>
                </a:solidFill>
              </a:rPr>
              <a:t>be </a:t>
            </a:r>
            <a:r>
              <a:rPr lang="en-US" sz="4000" dirty="0">
                <a:solidFill>
                  <a:schemeClr val="bg1"/>
                </a:solidFill>
              </a:rPr>
              <a:t>unto you.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27882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smtClean="0">
                <a:solidFill>
                  <a:schemeClr val="bg1"/>
                </a:solidFill>
              </a:rPr>
              <a:t>At this point in John’s gospel narrative I’m intentionally taking my time going through these last chapters. Why </a:t>
            </a:r>
            <a:r>
              <a:rPr lang="en-US" sz="4000" dirty="0">
                <a:solidFill>
                  <a:schemeClr val="bg1"/>
                </a:solidFill>
              </a:rPr>
              <a:t>am I taking the time to go back and forth through these gospel narratives to point out what is obscure and hidden?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849470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As Ambassadors of Messiah and of the Kingdom of God we are the messengers ordained to take the Gospel of the kingdom to the ends of the earth</a:t>
            </a:r>
            <a:r>
              <a:rPr lang="en-US" sz="4000" dirty="0" smtClean="0">
                <a:solidFill>
                  <a:schemeClr val="bg1"/>
                </a:solidFill>
              </a:rPr>
              <a:t>.</a:t>
            </a:r>
            <a:r>
              <a:rPr lang="en-US" sz="4000" dirty="0">
                <a:solidFill>
                  <a:schemeClr val="bg1"/>
                </a:solidFill>
              </a:rPr>
              <a:t> </a:t>
            </a:r>
          </a:p>
          <a:p>
            <a:pPr marL="0" indent="0" algn="ctr">
              <a:buNone/>
            </a:pPr>
            <a:r>
              <a:rPr lang="en-US" sz="4000" dirty="0">
                <a:solidFill>
                  <a:schemeClr val="bg1"/>
                </a:solidFill>
              </a:rPr>
              <a:t>It is of vital importance we have our message correct and our story straight.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15328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Searching the Scriptures is tedious work. If we don’t search the Scriptures and do the tedious work involved with lining up what is written we will find ourselves simply repeating what we have been taught. </a:t>
            </a: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36389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smtClean="0">
                <a:solidFill>
                  <a:schemeClr val="bg1"/>
                </a:solidFill>
              </a:rPr>
              <a:t>For those who teach Scriptures </a:t>
            </a:r>
            <a:r>
              <a:rPr lang="en-US" sz="4000" dirty="0">
                <a:solidFill>
                  <a:schemeClr val="bg1"/>
                </a:solidFill>
              </a:rPr>
              <a:t>it is even more important that we do the tedious work to make sure Scriptures are in alignment </a:t>
            </a:r>
            <a:r>
              <a:rPr lang="en-US" sz="4000" dirty="0" smtClean="0">
                <a:solidFill>
                  <a:schemeClr val="bg1"/>
                </a:solidFill>
              </a:rPr>
              <a:t>or we </a:t>
            </a:r>
            <a:r>
              <a:rPr lang="en-US" sz="4000" dirty="0">
                <a:solidFill>
                  <a:schemeClr val="bg1"/>
                </a:solidFill>
              </a:rPr>
              <a:t>will simply repeat what we have been taught and further the ignorance of our generation and the generations to come.</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45952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Scripture must be in alignment! To align Scripture we look for timelines and clues to develop accurate timelines. Again this is tedious work but work that must be done to present the Scriptures as accurately as possible.</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77542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endParaRPr lang="en-US" sz="4000" dirty="0"/>
          </a:p>
          <a:p>
            <a:pPr marL="0" indent="0" algn="ctr">
              <a:buNone/>
            </a:pPr>
            <a:r>
              <a:rPr lang="en-US" sz="4000" baseline="30000" dirty="0">
                <a:solidFill>
                  <a:schemeClr val="bg1"/>
                </a:solidFill>
              </a:rPr>
              <a:t>Jas 3:1</a:t>
            </a:r>
            <a:r>
              <a:rPr lang="en-US" sz="4000" dirty="0">
                <a:solidFill>
                  <a:schemeClr val="bg1"/>
                </a:solidFill>
              </a:rPr>
              <a:t> My brethren, be not many masters, knowing that we shall receive the greater condemnation. </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31219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Luke wrote in the book of Acts: </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a:solidFill>
                  <a:schemeClr val="bg1"/>
                </a:solidFill>
              </a:rPr>
              <a:t>Ac 1:1</a:t>
            </a:r>
            <a:r>
              <a:rPr lang="en-US" sz="4000" dirty="0">
                <a:solidFill>
                  <a:schemeClr val="bg1"/>
                </a:solidFill>
              </a:rPr>
              <a:t> The former treatise have I made, O </a:t>
            </a:r>
            <a:r>
              <a:rPr lang="en-US" sz="4000" dirty="0" err="1">
                <a:solidFill>
                  <a:schemeClr val="bg1"/>
                </a:solidFill>
              </a:rPr>
              <a:t>Theophilus</a:t>
            </a:r>
            <a:r>
              <a:rPr lang="en-US" sz="4000" dirty="0">
                <a:solidFill>
                  <a:schemeClr val="bg1"/>
                </a:solidFill>
              </a:rPr>
              <a:t>, of all that Jesus began both to do and teach,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49210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Ac 1:2</a:t>
            </a:r>
            <a:r>
              <a:rPr lang="en-US" sz="4000" dirty="0">
                <a:solidFill>
                  <a:schemeClr val="bg1"/>
                </a:solidFill>
              </a:rPr>
              <a:t> Until the day in which he was taken up, after that he through the Holy Ghost had given commandments unto the apostles whom he had chosen: </a:t>
            </a:r>
            <a:r>
              <a:rPr lang="en-US" sz="4000" baseline="30000" dirty="0" smtClean="0">
                <a:solidFill>
                  <a:schemeClr val="bg1"/>
                </a:solidFill>
              </a:rPr>
              <a:t>Ac </a:t>
            </a:r>
            <a:r>
              <a:rPr lang="en-US" sz="4000" baseline="30000" dirty="0">
                <a:solidFill>
                  <a:schemeClr val="bg1"/>
                </a:solidFill>
              </a:rPr>
              <a:t>1:3</a:t>
            </a:r>
            <a:r>
              <a:rPr lang="en-US" sz="4000" dirty="0">
                <a:solidFill>
                  <a:schemeClr val="bg1"/>
                </a:solidFill>
              </a:rPr>
              <a:t> To whom also he showed himself alive after his passion by many infallible proofs, being seen of them forty days, and speaking of the things pertaining to the kingdom of God</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89434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As a Christian pastor I had not paid much attention to Acts.</a:t>
            </a:r>
          </a:p>
          <a:p>
            <a:pPr marL="0" indent="0" algn="ctr">
              <a:buNone/>
            </a:pPr>
            <a:r>
              <a:rPr lang="en-US" sz="4000" dirty="0" smtClean="0">
                <a:solidFill>
                  <a:schemeClr val="bg1"/>
                </a:solidFill>
                <a:latin typeface="Helvetica" pitchFamily="34" charset="0"/>
                <a:cs typeface="Helvetica" pitchFamily="34" charset="0"/>
              </a:rPr>
              <a:t>As an apostle it became my go to book.</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34329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Without the Book of Acts we would not know that Messiah spent approximately forty days after His resurrection presenting proof to His disciples that he was alive.</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24434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Matthew, Mark nr Luke tell us how long after His resurrection </a:t>
            </a:r>
            <a:r>
              <a:rPr lang="en-US" sz="4000" dirty="0" err="1">
                <a:solidFill>
                  <a:schemeClr val="bg1"/>
                </a:solidFill>
              </a:rPr>
              <a:t>Yeshua</a:t>
            </a:r>
            <a:r>
              <a:rPr lang="en-US" sz="4000" dirty="0">
                <a:solidFill>
                  <a:schemeClr val="bg1"/>
                </a:solidFill>
              </a:rPr>
              <a:t> was with His disciples before His ascension.</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16875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Paul gave somewhat of an order of how these appearances took place by revelation:</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a:solidFill>
                  <a:schemeClr val="bg1"/>
                </a:solidFill>
              </a:rPr>
              <a:t>1Co 15:3</a:t>
            </a:r>
            <a:r>
              <a:rPr lang="en-US" sz="4000" dirty="0">
                <a:solidFill>
                  <a:schemeClr val="bg1"/>
                </a:solidFill>
              </a:rPr>
              <a:t> For I delivered unto you first of all that which I also received, how that Christ died for our sins according to the scriptures;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17240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1Co 15:4</a:t>
            </a:r>
            <a:r>
              <a:rPr lang="en-US" sz="4000" dirty="0">
                <a:solidFill>
                  <a:schemeClr val="bg1"/>
                </a:solidFill>
              </a:rPr>
              <a:t> And that he was buried, and that he rose again the third day according to the scriptures: </a:t>
            </a:r>
          </a:p>
          <a:p>
            <a:pPr marL="0" indent="0" algn="ctr">
              <a:buNone/>
            </a:pPr>
            <a:r>
              <a:rPr lang="en-US" sz="4000" baseline="30000" dirty="0">
                <a:solidFill>
                  <a:schemeClr val="bg1"/>
                </a:solidFill>
              </a:rPr>
              <a:t>1Co 15:5</a:t>
            </a:r>
            <a:r>
              <a:rPr lang="en-US" sz="4000" dirty="0">
                <a:solidFill>
                  <a:schemeClr val="bg1"/>
                </a:solidFill>
              </a:rPr>
              <a:t> And that he was seen of </a:t>
            </a:r>
            <a:r>
              <a:rPr lang="en-US" sz="4000" dirty="0" err="1">
                <a:solidFill>
                  <a:schemeClr val="bg1"/>
                </a:solidFill>
              </a:rPr>
              <a:t>Cephas</a:t>
            </a:r>
            <a:r>
              <a:rPr lang="en-US" sz="4000" dirty="0">
                <a:solidFill>
                  <a:schemeClr val="bg1"/>
                </a:solidFill>
              </a:rPr>
              <a:t>, then of the twelve: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57277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1Co 15:6</a:t>
            </a:r>
            <a:r>
              <a:rPr lang="en-US" sz="4000" dirty="0">
                <a:solidFill>
                  <a:schemeClr val="bg1"/>
                </a:solidFill>
              </a:rPr>
              <a:t> After that, he was seen of above five hundred brethren at once; of whom the greater part remain unto this present, but some are fallen asleep. </a:t>
            </a:r>
          </a:p>
          <a:p>
            <a:pPr marL="0" indent="0" algn="ctr">
              <a:buNone/>
            </a:pPr>
            <a:r>
              <a:rPr lang="en-US" sz="4000" baseline="30000" dirty="0">
                <a:solidFill>
                  <a:schemeClr val="bg1"/>
                </a:solidFill>
              </a:rPr>
              <a:t>1Co 15:7</a:t>
            </a:r>
            <a:r>
              <a:rPr lang="en-US" sz="4000" dirty="0">
                <a:solidFill>
                  <a:schemeClr val="bg1"/>
                </a:solidFill>
              </a:rPr>
              <a:t> After that, he was seen of James; then of all the apostles.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0628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The Gospel of John gives us the most information of the timeline after the resurrection but doesn’t give us all the events that happened during the forty days.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42510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smtClean="0">
              <a:solidFill>
                <a:schemeClr val="bg1"/>
              </a:solidFill>
              <a:latin typeface="Helvetica" panose="020B0604020202020204" pitchFamily="34" charset="0"/>
              <a:cs typeface="Helvetica" panose="020B0604020202020204" pitchFamily="34" charset="0"/>
            </a:endParaRPr>
          </a:p>
          <a:p>
            <a:pPr algn="ctr">
              <a:buNone/>
            </a:pPr>
            <a:r>
              <a:rPr lang="en-US" sz="4400" b="1" dirty="0" smtClean="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000" dirty="0">
                <a:solidFill>
                  <a:schemeClr val="bg1"/>
                </a:solidFill>
              </a:rPr>
              <a:t>Doubting Disciples</a:t>
            </a:r>
            <a:endParaRPr lang="en-US" sz="40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err="1">
                <a:solidFill>
                  <a:schemeClr val="bg1"/>
                </a:solidFill>
              </a:rPr>
              <a:t>Jn</a:t>
            </a:r>
            <a:r>
              <a:rPr lang="en-US" sz="4000" baseline="30000" dirty="0">
                <a:solidFill>
                  <a:schemeClr val="bg1"/>
                </a:solidFill>
              </a:rPr>
              <a:t> 20:19</a:t>
            </a:r>
            <a:r>
              <a:rPr lang="en-US" sz="4000" dirty="0">
                <a:solidFill>
                  <a:schemeClr val="bg1"/>
                </a:solidFill>
              </a:rPr>
              <a:t> Then the same day at evening, being the first </a:t>
            </a:r>
            <a:r>
              <a:rPr lang="en-US" sz="4000" i="1" dirty="0">
                <a:solidFill>
                  <a:schemeClr val="bg1"/>
                </a:solidFill>
              </a:rPr>
              <a:t>day </a:t>
            </a:r>
            <a:r>
              <a:rPr lang="en-US" sz="4000" dirty="0">
                <a:solidFill>
                  <a:schemeClr val="bg1"/>
                </a:solidFill>
              </a:rPr>
              <a:t>of the week, when the doors were shut where the disciples were assembled for </a:t>
            </a:r>
            <a:r>
              <a:rPr lang="en-US" sz="4000" u="sng" dirty="0">
                <a:solidFill>
                  <a:schemeClr val="bg1"/>
                </a:solidFill>
              </a:rPr>
              <a:t>fear</a:t>
            </a:r>
            <a:r>
              <a:rPr lang="en-US" sz="4000" dirty="0">
                <a:solidFill>
                  <a:schemeClr val="bg1"/>
                </a:solidFill>
              </a:rPr>
              <a:t> of the Jews, came Jesus and stood in the midst, and </a:t>
            </a:r>
            <a:r>
              <a:rPr lang="en-US" sz="4000" dirty="0" err="1">
                <a:solidFill>
                  <a:schemeClr val="bg1"/>
                </a:solidFill>
              </a:rPr>
              <a:t>saith</a:t>
            </a:r>
            <a:r>
              <a:rPr lang="en-US" sz="4000" dirty="0">
                <a:solidFill>
                  <a:schemeClr val="bg1"/>
                </a:solidFill>
              </a:rPr>
              <a:t> unto them, Peace </a:t>
            </a:r>
            <a:r>
              <a:rPr lang="en-US" sz="4000" i="1" dirty="0">
                <a:solidFill>
                  <a:schemeClr val="bg1"/>
                </a:solidFill>
              </a:rPr>
              <a:t>be </a:t>
            </a:r>
            <a:r>
              <a:rPr lang="en-US" sz="4000" dirty="0">
                <a:solidFill>
                  <a:schemeClr val="bg1"/>
                </a:solidFill>
              </a:rPr>
              <a:t>unto you.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8537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Fear – </a:t>
            </a:r>
            <a:r>
              <a:rPr lang="en-US" sz="4000" b="1" dirty="0">
                <a:solidFill>
                  <a:schemeClr val="bg1"/>
                </a:solidFill>
              </a:rPr>
              <a:t>5401 </a:t>
            </a:r>
            <a:r>
              <a:rPr lang="el-GR" sz="4000" b="1" dirty="0">
                <a:solidFill>
                  <a:schemeClr val="bg1"/>
                </a:solidFill>
              </a:rPr>
              <a:t>φόβος </a:t>
            </a:r>
            <a:r>
              <a:rPr lang="en-US" sz="4000" dirty="0" err="1">
                <a:solidFill>
                  <a:schemeClr val="bg1"/>
                </a:solidFill>
              </a:rPr>
              <a:t>phobos</a:t>
            </a:r>
            <a:r>
              <a:rPr lang="en-US" sz="4000" dirty="0">
                <a:solidFill>
                  <a:schemeClr val="bg1"/>
                </a:solidFill>
              </a:rPr>
              <a:t> {fob'-</a:t>
            </a:r>
            <a:r>
              <a:rPr lang="en-US" sz="4000" dirty="0" err="1">
                <a:solidFill>
                  <a:schemeClr val="bg1"/>
                </a:solidFill>
              </a:rPr>
              <a:t>os</a:t>
            </a:r>
            <a:r>
              <a:rPr lang="en-US" sz="4000" dirty="0">
                <a:solidFill>
                  <a:schemeClr val="bg1"/>
                </a:solidFill>
              </a:rPr>
              <a:t>} </a:t>
            </a:r>
          </a:p>
          <a:p>
            <a:pPr marL="0" indent="0" algn="ctr">
              <a:buNone/>
            </a:pPr>
            <a:r>
              <a:rPr lang="en-US" sz="4000" b="1" dirty="0">
                <a:solidFill>
                  <a:schemeClr val="bg1"/>
                </a:solidFill>
              </a:rPr>
              <a:t>Meaning:  </a:t>
            </a:r>
            <a:r>
              <a:rPr lang="en-US" sz="4000" dirty="0">
                <a:solidFill>
                  <a:schemeClr val="bg1"/>
                </a:solidFill>
              </a:rPr>
              <a:t>1) fear, dread, terror 1a) that which strikes terror 2) reverence for one's husband </a:t>
            </a:r>
          </a:p>
          <a:p>
            <a:pPr marL="0" indent="0" algn="ctr">
              <a:buNone/>
            </a:pPr>
            <a:r>
              <a:rPr lang="en-US" sz="4000" b="1" dirty="0" smtClean="0">
                <a:solidFill>
                  <a:schemeClr val="bg1"/>
                </a:solidFill>
              </a:rPr>
              <a:t>Usage</a:t>
            </a:r>
            <a:r>
              <a:rPr lang="en-US" sz="4000" b="1" dirty="0">
                <a:solidFill>
                  <a:schemeClr val="bg1"/>
                </a:solidFill>
              </a:rPr>
              <a:t>:  </a:t>
            </a:r>
            <a:r>
              <a:rPr lang="en-US" sz="4000" dirty="0">
                <a:solidFill>
                  <a:schemeClr val="bg1"/>
                </a:solidFill>
              </a:rPr>
              <a:t>AV - fear 41, terror 3, </a:t>
            </a:r>
            <a:r>
              <a:rPr lang="en-US" sz="4000" dirty="0" err="1">
                <a:solidFill>
                  <a:schemeClr val="bg1"/>
                </a:solidFill>
              </a:rPr>
              <a:t>misc</a:t>
            </a:r>
            <a:r>
              <a:rPr lang="en-US" sz="4000" dirty="0">
                <a:solidFill>
                  <a:schemeClr val="bg1"/>
                </a:solidFill>
              </a:rPr>
              <a:t> 3; 47</a:t>
            </a:r>
          </a:p>
          <a:p>
            <a:pPr marL="0" indent="0" algn="ctr">
              <a:buNone/>
            </a:pP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18271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The disciples were fearful of the religious leaders who had conspired to execute their leader. They were fearful doubtful and unsure of their future. They were not having a worship service nor was the Holy Spirit in their midst</a:t>
            </a:r>
            <a:r>
              <a:rPr lang="en-US" sz="4000" dirty="0" smtClean="0">
                <a:solidFill>
                  <a:schemeClr val="bg1"/>
                </a:solidFill>
              </a:rPr>
              <a:t>.</a:t>
            </a:r>
            <a:r>
              <a:rPr lang="en-US" sz="4000" dirty="0">
                <a:solidFill>
                  <a:schemeClr val="bg1"/>
                </a:solidFill>
              </a:rPr>
              <a:t> </a:t>
            </a:r>
            <a:r>
              <a:rPr lang="en-US" sz="4000" dirty="0" smtClean="0">
                <a:solidFill>
                  <a:schemeClr val="bg1"/>
                </a:solidFill>
              </a:rPr>
              <a:t>Some </a:t>
            </a:r>
            <a:r>
              <a:rPr lang="en-US" sz="4000" dirty="0">
                <a:solidFill>
                  <a:schemeClr val="bg1"/>
                </a:solidFill>
              </a:rPr>
              <a:t>of the disciples were not even present at the time and John does not reveal who were present</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157967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smtClean="0">
                <a:solidFill>
                  <a:schemeClr val="bg1"/>
                </a:solidFill>
              </a:rPr>
              <a:t>The disciples who did meet </a:t>
            </a:r>
            <a:r>
              <a:rPr lang="en-US" sz="4000" dirty="0">
                <a:solidFill>
                  <a:schemeClr val="bg1"/>
                </a:solidFill>
              </a:rPr>
              <a:t>were paranoid, even terrified of </a:t>
            </a:r>
            <a:r>
              <a:rPr lang="en-US" sz="4000" dirty="0" err="1">
                <a:solidFill>
                  <a:schemeClr val="bg1"/>
                </a:solidFill>
              </a:rPr>
              <a:t>Yeshua</a:t>
            </a:r>
            <a:r>
              <a:rPr lang="en-US" sz="4000" dirty="0">
                <a:solidFill>
                  <a:schemeClr val="bg1"/>
                </a:solidFill>
              </a:rPr>
              <a:t> for they thought they were seeing things.</a:t>
            </a:r>
          </a:p>
          <a:p>
            <a:pPr marL="0" indent="0" algn="ctr">
              <a:buNone/>
            </a:pPr>
            <a:r>
              <a:rPr lang="en-US" sz="4000" dirty="0">
                <a:solidFill>
                  <a:schemeClr val="bg1"/>
                </a:solidFill>
              </a:rPr>
              <a:t> </a:t>
            </a:r>
          </a:p>
          <a:p>
            <a:pPr marL="0" indent="0" algn="ctr">
              <a:buNone/>
            </a:pPr>
            <a:r>
              <a:rPr lang="en-US" sz="4000" baseline="30000" dirty="0" err="1">
                <a:solidFill>
                  <a:schemeClr val="bg1"/>
                </a:solidFill>
              </a:rPr>
              <a:t>Lk</a:t>
            </a:r>
            <a:r>
              <a:rPr lang="en-US" sz="4000" baseline="30000" dirty="0">
                <a:solidFill>
                  <a:schemeClr val="bg1"/>
                </a:solidFill>
              </a:rPr>
              <a:t> 24:37</a:t>
            </a:r>
            <a:r>
              <a:rPr lang="en-US" sz="4000" dirty="0">
                <a:solidFill>
                  <a:schemeClr val="bg1"/>
                </a:solidFill>
              </a:rPr>
              <a:t> But they were terrified and affrighted, and supposed that they had seen a spirit.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477625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err="1">
                <a:solidFill>
                  <a:schemeClr val="bg1"/>
                </a:solidFill>
              </a:rPr>
              <a:t>Jn</a:t>
            </a:r>
            <a:r>
              <a:rPr lang="en-US" sz="4000" baseline="30000" dirty="0">
                <a:solidFill>
                  <a:schemeClr val="bg1"/>
                </a:solidFill>
              </a:rPr>
              <a:t> 20:20</a:t>
            </a:r>
            <a:r>
              <a:rPr lang="en-US" sz="4000" dirty="0">
                <a:solidFill>
                  <a:schemeClr val="bg1"/>
                </a:solidFill>
              </a:rPr>
              <a:t> And when he had so said, he showed unto them </a:t>
            </a:r>
            <a:r>
              <a:rPr lang="en-US" sz="4000" i="1" dirty="0">
                <a:solidFill>
                  <a:schemeClr val="bg1"/>
                </a:solidFill>
              </a:rPr>
              <a:t>his </a:t>
            </a:r>
            <a:r>
              <a:rPr lang="en-US" sz="4000" dirty="0">
                <a:solidFill>
                  <a:schemeClr val="bg1"/>
                </a:solidFill>
              </a:rPr>
              <a:t>hands and his side. Then were the disciples glad, when they saw the Lord.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723566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After </a:t>
            </a:r>
            <a:r>
              <a:rPr lang="en-US" sz="4000" dirty="0" err="1">
                <a:solidFill>
                  <a:schemeClr val="bg1"/>
                </a:solidFill>
              </a:rPr>
              <a:t>Yeshua</a:t>
            </a:r>
            <a:r>
              <a:rPr lang="en-US" sz="4000" dirty="0">
                <a:solidFill>
                  <a:schemeClr val="bg1"/>
                </a:solidFill>
              </a:rPr>
              <a:t> presented His hands and His sides they were glad. He proceeds to inform them of His intent to send them as He had been sent.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933729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After </a:t>
            </a:r>
            <a:r>
              <a:rPr lang="en-US" sz="4000" dirty="0" err="1">
                <a:solidFill>
                  <a:schemeClr val="bg1"/>
                </a:solidFill>
              </a:rPr>
              <a:t>Yeshua</a:t>
            </a:r>
            <a:r>
              <a:rPr lang="en-US" sz="4000" dirty="0">
                <a:solidFill>
                  <a:schemeClr val="bg1"/>
                </a:solidFill>
              </a:rPr>
              <a:t> presented His hands and His sides they were glad. He proceeds to inform them of His intent to send them as He had been sent.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02985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err="1">
                <a:solidFill>
                  <a:schemeClr val="bg1"/>
                </a:solidFill>
              </a:rPr>
              <a:t>Jn</a:t>
            </a:r>
            <a:r>
              <a:rPr lang="en-US" sz="4000" baseline="30000" dirty="0">
                <a:solidFill>
                  <a:schemeClr val="bg1"/>
                </a:solidFill>
              </a:rPr>
              <a:t> 20:21</a:t>
            </a:r>
            <a:r>
              <a:rPr lang="en-US" sz="4000" dirty="0">
                <a:solidFill>
                  <a:schemeClr val="bg1"/>
                </a:solidFill>
              </a:rPr>
              <a:t> Then said Jesus to them again, Peace </a:t>
            </a:r>
            <a:r>
              <a:rPr lang="en-US" sz="4000" i="1" dirty="0">
                <a:solidFill>
                  <a:schemeClr val="bg1"/>
                </a:solidFill>
              </a:rPr>
              <a:t>be </a:t>
            </a:r>
            <a:r>
              <a:rPr lang="en-US" sz="4000" dirty="0">
                <a:solidFill>
                  <a:schemeClr val="bg1"/>
                </a:solidFill>
              </a:rPr>
              <a:t>unto you: as </a:t>
            </a:r>
            <a:r>
              <a:rPr lang="en-US" sz="4000" i="1" dirty="0">
                <a:solidFill>
                  <a:schemeClr val="bg1"/>
                </a:solidFill>
              </a:rPr>
              <a:t>my </a:t>
            </a:r>
            <a:r>
              <a:rPr lang="en-US" sz="4000" dirty="0">
                <a:solidFill>
                  <a:schemeClr val="bg1"/>
                </a:solidFill>
              </a:rPr>
              <a:t>Father hath sent me, even so send I you. </a:t>
            </a:r>
          </a:p>
          <a:p>
            <a:pPr marL="0" indent="0" algn="ctr">
              <a:buNone/>
            </a:pPr>
            <a:r>
              <a:rPr lang="en-US" sz="4000" baseline="30000" dirty="0" err="1">
                <a:solidFill>
                  <a:schemeClr val="bg1"/>
                </a:solidFill>
              </a:rPr>
              <a:t>Jn</a:t>
            </a:r>
            <a:r>
              <a:rPr lang="en-US" sz="4000" baseline="30000" dirty="0">
                <a:solidFill>
                  <a:schemeClr val="bg1"/>
                </a:solidFill>
              </a:rPr>
              <a:t> 20:22</a:t>
            </a:r>
            <a:r>
              <a:rPr lang="en-US" sz="4000" dirty="0">
                <a:solidFill>
                  <a:schemeClr val="bg1"/>
                </a:solidFill>
              </a:rPr>
              <a:t> And when he had said this, he breathed on </a:t>
            </a:r>
            <a:r>
              <a:rPr lang="en-US" sz="4000" i="1" dirty="0">
                <a:solidFill>
                  <a:schemeClr val="bg1"/>
                </a:solidFill>
              </a:rPr>
              <a:t>them, </a:t>
            </a:r>
            <a:r>
              <a:rPr lang="en-US" sz="4000" dirty="0">
                <a:solidFill>
                  <a:schemeClr val="bg1"/>
                </a:solidFill>
              </a:rPr>
              <a:t>and </a:t>
            </a:r>
            <a:r>
              <a:rPr lang="en-US" sz="4000" dirty="0" err="1">
                <a:solidFill>
                  <a:schemeClr val="bg1"/>
                </a:solidFill>
              </a:rPr>
              <a:t>saith</a:t>
            </a:r>
            <a:r>
              <a:rPr lang="en-US" sz="4000" dirty="0">
                <a:solidFill>
                  <a:schemeClr val="bg1"/>
                </a:solidFill>
              </a:rPr>
              <a:t> unto them, Receive ye the Holy Ghost: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355203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Luke captures this event as Him opening their minds that they may </a:t>
            </a:r>
            <a:r>
              <a:rPr lang="en-US" sz="4000" b="1" u="sng" dirty="0">
                <a:solidFill>
                  <a:schemeClr val="bg1"/>
                </a:solidFill>
              </a:rPr>
              <a:t>understand</a:t>
            </a:r>
            <a:r>
              <a:rPr lang="en-US" sz="4000" dirty="0">
                <a:solidFill>
                  <a:schemeClr val="bg1"/>
                </a:solidFill>
              </a:rPr>
              <a:t> the Scriptures.</a:t>
            </a:r>
          </a:p>
          <a:p>
            <a:pPr marL="0" indent="0" algn="ctr">
              <a:buNone/>
            </a:pPr>
            <a:r>
              <a:rPr lang="en-US" sz="4000" dirty="0">
                <a:solidFill>
                  <a:schemeClr val="bg1"/>
                </a:solidFill>
              </a:rPr>
              <a:t> </a:t>
            </a:r>
          </a:p>
          <a:p>
            <a:pPr marL="0" indent="0" algn="ctr">
              <a:buNone/>
            </a:pPr>
            <a:r>
              <a:rPr lang="en-US" sz="4000" baseline="30000" dirty="0" err="1">
                <a:solidFill>
                  <a:schemeClr val="bg1"/>
                </a:solidFill>
              </a:rPr>
              <a:t>Lk</a:t>
            </a:r>
            <a:r>
              <a:rPr lang="en-US" sz="4000" baseline="30000" dirty="0">
                <a:solidFill>
                  <a:schemeClr val="bg1"/>
                </a:solidFill>
              </a:rPr>
              <a:t> 24:32</a:t>
            </a:r>
            <a:r>
              <a:rPr lang="en-US" sz="4000" dirty="0">
                <a:solidFill>
                  <a:schemeClr val="bg1"/>
                </a:solidFill>
              </a:rPr>
              <a:t> And they said one to another, Did not our heart burn within us, while he talked with us by the way, and while he </a:t>
            </a:r>
            <a:r>
              <a:rPr lang="en-US" sz="4000" u="sng" dirty="0">
                <a:solidFill>
                  <a:schemeClr val="bg1"/>
                </a:solidFill>
              </a:rPr>
              <a:t>opened to us the scriptures</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338822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err="1">
                <a:solidFill>
                  <a:schemeClr val="bg1"/>
                </a:solidFill>
              </a:rPr>
              <a:t>Lk</a:t>
            </a:r>
            <a:r>
              <a:rPr lang="en-US" sz="4000" baseline="30000" dirty="0">
                <a:solidFill>
                  <a:schemeClr val="bg1"/>
                </a:solidFill>
              </a:rPr>
              <a:t> 24:33</a:t>
            </a:r>
            <a:r>
              <a:rPr lang="en-US" sz="4000" dirty="0">
                <a:solidFill>
                  <a:schemeClr val="bg1"/>
                </a:solidFill>
              </a:rPr>
              <a:t> And they rose up the same hour, and returned to Jerusalem, and found the eleven gathered together, and them that were with them, </a:t>
            </a:r>
            <a:r>
              <a:rPr lang="en-US" sz="4000" baseline="30000" dirty="0" err="1" smtClean="0">
                <a:solidFill>
                  <a:schemeClr val="bg1"/>
                </a:solidFill>
              </a:rPr>
              <a:t>Lk</a:t>
            </a:r>
            <a:r>
              <a:rPr lang="en-US" sz="4000" baseline="30000" dirty="0" smtClean="0">
                <a:solidFill>
                  <a:schemeClr val="bg1"/>
                </a:solidFill>
              </a:rPr>
              <a:t> </a:t>
            </a:r>
            <a:r>
              <a:rPr lang="en-US" sz="4000" baseline="30000" dirty="0">
                <a:solidFill>
                  <a:schemeClr val="bg1"/>
                </a:solidFill>
              </a:rPr>
              <a:t>24:34</a:t>
            </a:r>
            <a:r>
              <a:rPr lang="en-US" sz="4000" dirty="0">
                <a:solidFill>
                  <a:schemeClr val="bg1"/>
                </a:solidFill>
              </a:rPr>
              <a:t> Saying, The Lord is risen indeed, and hath appeared to Simon. </a:t>
            </a:r>
            <a:r>
              <a:rPr lang="en-US" sz="4000" baseline="30000" dirty="0" err="1" smtClean="0">
                <a:solidFill>
                  <a:schemeClr val="bg1"/>
                </a:solidFill>
              </a:rPr>
              <a:t>Lk</a:t>
            </a:r>
            <a:r>
              <a:rPr lang="en-US" sz="4000" baseline="30000" dirty="0" smtClean="0">
                <a:solidFill>
                  <a:schemeClr val="bg1"/>
                </a:solidFill>
              </a:rPr>
              <a:t> </a:t>
            </a:r>
            <a:r>
              <a:rPr lang="en-US" sz="4000" baseline="30000" dirty="0">
                <a:solidFill>
                  <a:schemeClr val="bg1"/>
                </a:solidFill>
              </a:rPr>
              <a:t>24:35</a:t>
            </a:r>
            <a:r>
              <a:rPr lang="en-US" sz="4000" dirty="0">
                <a:solidFill>
                  <a:schemeClr val="bg1"/>
                </a:solidFill>
              </a:rPr>
              <a:t> And they told what things </a:t>
            </a:r>
            <a:r>
              <a:rPr lang="en-US" sz="4000" i="1" dirty="0">
                <a:solidFill>
                  <a:schemeClr val="bg1"/>
                </a:solidFill>
              </a:rPr>
              <a:t>were done </a:t>
            </a:r>
            <a:r>
              <a:rPr lang="en-US" sz="4000" dirty="0">
                <a:solidFill>
                  <a:schemeClr val="bg1"/>
                </a:solidFill>
              </a:rPr>
              <a:t>in the way, and how he was known of them in breaking of bread.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58147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Welcome to all of you who are joining us on our Website, Facebook, </a:t>
            </a:r>
            <a:r>
              <a:rPr lang="en-US" sz="4000" dirty="0" err="1">
                <a:solidFill>
                  <a:schemeClr val="bg1"/>
                </a:solidFill>
              </a:rPr>
              <a:t>Youtube</a:t>
            </a:r>
            <a:r>
              <a:rPr lang="en-US" sz="4000" dirty="0">
                <a:solidFill>
                  <a:schemeClr val="bg1"/>
                </a:solidFill>
              </a:rPr>
              <a:t> or whatever social media platform you are joining with us.</a:t>
            </a:r>
          </a:p>
          <a:p>
            <a:pPr algn="ctr"/>
            <a:r>
              <a:rPr lang="en-US" sz="4000" dirty="0">
                <a:solidFill>
                  <a:schemeClr val="bg1"/>
                </a:solidFill>
              </a:rPr>
              <a:t>Please take a movement and tell us what city, state or country you are joining us from.</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982149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err="1">
                <a:solidFill>
                  <a:schemeClr val="bg1"/>
                </a:solidFill>
              </a:rPr>
              <a:t>Lk</a:t>
            </a:r>
            <a:r>
              <a:rPr lang="en-US" sz="4000" baseline="30000" dirty="0">
                <a:solidFill>
                  <a:schemeClr val="bg1"/>
                </a:solidFill>
              </a:rPr>
              <a:t> 24:36</a:t>
            </a:r>
            <a:r>
              <a:rPr lang="en-US" sz="4000" dirty="0">
                <a:solidFill>
                  <a:schemeClr val="bg1"/>
                </a:solidFill>
              </a:rPr>
              <a:t> And as they thus </a:t>
            </a:r>
            <a:r>
              <a:rPr lang="en-US" sz="4000" dirty="0" err="1">
                <a:solidFill>
                  <a:schemeClr val="bg1"/>
                </a:solidFill>
              </a:rPr>
              <a:t>spake</a:t>
            </a:r>
            <a:r>
              <a:rPr lang="en-US" sz="4000" dirty="0">
                <a:solidFill>
                  <a:schemeClr val="bg1"/>
                </a:solidFill>
              </a:rPr>
              <a:t>, Jesus himself stood in the midst of them, and </a:t>
            </a:r>
            <a:r>
              <a:rPr lang="en-US" sz="4000" dirty="0" err="1">
                <a:solidFill>
                  <a:schemeClr val="bg1"/>
                </a:solidFill>
              </a:rPr>
              <a:t>saith</a:t>
            </a:r>
            <a:r>
              <a:rPr lang="en-US" sz="4000" dirty="0">
                <a:solidFill>
                  <a:schemeClr val="bg1"/>
                </a:solidFill>
              </a:rPr>
              <a:t> unto them, Peace </a:t>
            </a:r>
            <a:r>
              <a:rPr lang="en-US" sz="4000" i="1" dirty="0">
                <a:solidFill>
                  <a:schemeClr val="bg1"/>
                </a:solidFill>
              </a:rPr>
              <a:t>be </a:t>
            </a:r>
            <a:r>
              <a:rPr lang="en-US" sz="4000" dirty="0">
                <a:solidFill>
                  <a:schemeClr val="bg1"/>
                </a:solidFill>
              </a:rPr>
              <a:t>unto you. </a:t>
            </a:r>
            <a:r>
              <a:rPr lang="en-US" sz="4000" baseline="30000" dirty="0" err="1" smtClean="0">
                <a:solidFill>
                  <a:schemeClr val="bg1"/>
                </a:solidFill>
              </a:rPr>
              <a:t>Lk</a:t>
            </a:r>
            <a:r>
              <a:rPr lang="en-US" sz="4000" baseline="30000" dirty="0" smtClean="0">
                <a:solidFill>
                  <a:schemeClr val="bg1"/>
                </a:solidFill>
              </a:rPr>
              <a:t> </a:t>
            </a:r>
            <a:r>
              <a:rPr lang="en-US" sz="4000" baseline="30000" dirty="0">
                <a:solidFill>
                  <a:schemeClr val="bg1"/>
                </a:solidFill>
              </a:rPr>
              <a:t>24:37</a:t>
            </a:r>
            <a:r>
              <a:rPr lang="en-US" sz="4000" dirty="0">
                <a:solidFill>
                  <a:schemeClr val="bg1"/>
                </a:solidFill>
              </a:rPr>
              <a:t> But they were terrified and affrighted, and supposed that they had seen a spirit. </a:t>
            </a:r>
            <a:r>
              <a:rPr lang="en-US" sz="4000" baseline="30000" dirty="0" err="1" smtClean="0">
                <a:solidFill>
                  <a:schemeClr val="bg1"/>
                </a:solidFill>
              </a:rPr>
              <a:t>Lk</a:t>
            </a:r>
            <a:r>
              <a:rPr lang="en-US" sz="4000" baseline="30000" dirty="0" smtClean="0">
                <a:solidFill>
                  <a:schemeClr val="bg1"/>
                </a:solidFill>
              </a:rPr>
              <a:t> </a:t>
            </a:r>
            <a:r>
              <a:rPr lang="en-US" sz="4000" baseline="30000" dirty="0">
                <a:solidFill>
                  <a:schemeClr val="bg1"/>
                </a:solidFill>
              </a:rPr>
              <a:t>24:38</a:t>
            </a:r>
            <a:r>
              <a:rPr lang="en-US" sz="4000" dirty="0">
                <a:solidFill>
                  <a:schemeClr val="bg1"/>
                </a:solidFill>
              </a:rPr>
              <a:t> And he said unto them, Why are ye troubled? and why do thoughts arise in your hearts?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2790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err="1">
                <a:solidFill>
                  <a:schemeClr val="bg1"/>
                </a:solidFill>
              </a:rPr>
              <a:t>Lk</a:t>
            </a:r>
            <a:r>
              <a:rPr lang="en-US" sz="4000" baseline="30000" dirty="0">
                <a:solidFill>
                  <a:schemeClr val="bg1"/>
                </a:solidFill>
              </a:rPr>
              <a:t> 24:39</a:t>
            </a:r>
            <a:r>
              <a:rPr lang="en-US" sz="4000" dirty="0">
                <a:solidFill>
                  <a:schemeClr val="bg1"/>
                </a:solidFill>
              </a:rPr>
              <a:t> Behold my hands and my feet, that it is I myself: handle me, and see; for a spirit hath not flesh and bones, as ye see me </a:t>
            </a:r>
            <a:r>
              <a:rPr lang="en-US" sz="4000" dirty="0" smtClean="0">
                <a:solidFill>
                  <a:schemeClr val="bg1"/>
                </a:solidFill>
              </a:rPr>
              <a:t>have. </a:t>
            </a:r>
            <a:r>
              <a:rPr lang="en-US" sz="4000" baseline="30000" dirty="0" err="1" smtClean="0">
                <a:solidFill>
                  <a:schemeClr val="bg1"/>
                </a:solidFill>
              </a:rPr>
              <a:t>Lk</a:t>
            </a:r>
            <a:r>
              <a:rPr lang="en-US" sz="4000" baseline="30000" dirty="0" smtClean="0">
                <a:solidFill>
                  <a:schemeClr val="bg1"/>
                </a:solidFill>
              </a:rPr>
              <a:t> </a:t>
            </a:r>
            <a:r>
              <a:rPr lang="en-US" sz="4000" baseline="30000" dirty="0">
                <a:solidFill>
                  <a:schemeClr val="bg1"/>
                </a:solidFill>
              </a:rPr>
              <a:t>24:40</a:t>
            </a:r>
            <a:r>
              <a:rPr lang="en-US" sz="4000" dirty="0">
                <a:solidFill>
                  <a:schemeClr val="bg1"/>
                </a:solidFill>
              </a:rPr>
              <a:t> And when he had thus spoken, he showed them </a:t>
            </a:r>
            <a:r>
              <a:rPr lang="en-US" sz="4000" i="1" dirty="0">
                <a:solidFill>
                  <a:schemeClr val="bg1"/>
                </a:solidFill>
              </a:rPr>
              <a:t>his </a:t>
            </a:r>
            <a:r>
              <a:rPr lang="en-US" sz="4000" dirty="0">
                <a:solidFill>
                  <a:schemeClr val="bg1"/>
                </a:solidFill>
              </a:rPr>
              <a:t>hands and </a:t>
            </a:r>
            <a:r>
              <a:rPr lang="en-US" sz="4000" i="1" dirty="0">
                <a:solidFill>
                  <a:schemeClr val="bg1"/>
                </a:solidFill>
              </a:rPr>
              <a:t>his </a:t>
            </a:r>
            <a:r>
              <a:rPr lang="en-US" sz="4000" dirty="0">
                <a:solidFill>
                  <a:schemeClr val="bg1"/>
                </a:solidFill>
              </a:rPr>
              <a:t>feet. </a:t>
            </a:r>
            <a:r>
              <a:rPr lang="en-US" sz="4000" baseline="30000" dirty="0" err="1" smtClean="0">
                <a:solidFill>
                  <a:schemeClr val="bg1"/>
                </a:solidFill>
              </a:rPr>
              <a:t>Lk</a:t>
            </a:r>
            <a:r>
              <a:rPr lang="en-US" sz="4000" baseline="30000" dirty="0" smtClean="0">
                <a:solidFill>
                  <a:schemeClr val="bg1"/>
                </a:solidFill>
              </a:rPr>
              <a:t> </a:t>
            </a:r>
            <a:r>
              <a:rPr lang="en-US" sz="4000" baseline="30000" dirty="0">
                <a:solidFill>
                  <a:schemeClr val="bg1"/>
                </a:solidFill>
              </a:rPr>
              <a:t>24:41</a:t>
            </a:r>
            <a:r>
              <a:rPr lang="en-US" sz="4000" dirty="0">
                <a:solidFill>
                  <a:schemeClr val="bg1"/>
                </a:solidFill>
              </a:rPr>
              <a:t> And while they yet believed not for joy, and wondered, he said unto them, Have ye here any meat?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578157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019" y="466405"/>
            <a:ext cx="7536981" cy="4203786"/>
          </a:xfrm>
        </p:spPr>
        <p:txBody>
          <a:bodyPr>
            <a:normAutofit fontScale="85000" lnSpcReduction="20000"/>
          </a:bodyPr>
          <a:lstStyle/>
          <a:p>
            <a:pPr marL="0" indent="0" algn="ctr">
              <a:buNone/>
            </a:pPr>
            <a:r>
              <a:rPr lang="en-US" sz="4000" baseline="30000" dirty="0" err="1">
                <a:solidFill>
                  <a:schemeClr val="bg1"/>
                </a:solidFill>
              </a:rPr>
              <a:t>Lk</a:t>
            </a:r>
            <a:r>
              <a:rPr lang="en-US" sz="4000" baseline="30000" dirty="0">
                <a:solidFill>
                  <a:schemeClr val="bg1"/>
                </a:solidFill>
              </a:rPr>
              <a:t> 24:42</a:t>
            </a:r>
            <a:r>
              <a:rPr lang="en-US" sz="4000" dirty="0">
                <a:solidFill>
                  <a:schemeClr val="bg1"/>
                </a:solidFill>
              </a:rPr>
              <a:t> And they gave him a piece of a broiled fish, and of an honeycomb. </a:t>
            </a:r>
            <a:r>
              <a:rPr lang="en-US" sz="4000" baseline="30000" dirty="0" err="1" smtClean="0">
                <a:solidFill>
                  <a:schemeClr val="bg1"/>
                </a:solidFill>
              </a:rPr>
              <a:t>Lk</a:t>
            </a:r>
            <a:r>
              <a:rPr lang="en-US" sz="4000" baseline="30000" dirty="0" smtClean="0">
                <a:solidFill>
                  <a:schemeClr val="bg1"/>
                </a:solidFill>
              </a:rPr>
              <a:t> </a:t>
            </a:r>
            <a:r>
              <a:rPr lang="en-US" sz="4000" baseline="30000" dirty="0">
                <a:solidFill>
                  <a:schemeClr val="bg1"/>
                </a:solidFill>
              </a:rPr>
              <a:t>24:43</a:t>
            </a:r>
            <a:r>
              <a:rPr lang="en-US" sz="4000" dirty="0">
                <a:solidFill>
                  <a:schemeClr val="bg1"/>
                </a:solidFill>
              </a:rPr>
              <a:t> And he took </a:t>
            </a:r>
            <a:r>
              <a:rPr lang="en-US" sz="4000" i="1" dirty="0">
                <a:solidFill>
                  <a:schemeClr val="bg1"/>
                </a:solidFill>
              </a:rPr>
              <a:t>it, </a:t>
            </a:r>
            <a:r>
              <a:rPr lang="en-US" sz="4000" dirty="0">
                <a:solidFill>
                  <a:schemeClr val="bg1"/>
                </a:solidFill>
              </a:rPr>
              <a:t>and did eat before them. </a:t>
            </a:r>
            <a:r>
              <a:rPr lang="en-US" sz="4000" baseline="30000" dirty="0" err="1" smtClean="0">
                <a:solidFill>
                  <a:schemeClr val="bg1"/>
                </a:solidFill>
              </a:rPr>
              <a:t>Lk</a:t>
            </a:r>
            <a:r>
              <a:rPr lang="en-US" sz="4000" baseline="30000" dirty="0" smtClean="0">
                <a:solidFill>
                  <a:schemeClr val="bg1"/>
                </a:solidFill>
              </a:rPr>
              <a:t> </a:t>
            </a:r>
            <a:r>
              <a:rPr lang="en-US" sz="4000" baseline="30000" dirty="0">
                <a:solidFill>
                  <a:schemeClr val="bg1"/>
                </a:solidFill>
              </a:rPr>
              <a:t>24:44</a:t>
            </a:r>
            <a:r>
              <a:rPr lang="en-US" sz="4000" dirty="0">
                <a:solidFill>
                  <a:schemeClr val="bg1"/>
                </a:solidFill>
              </a:rPr>
              <a:t> And he said unto them, These </a:t>
            </a:r>
            <a:r>
              <a:rPr lang="en-US" sz="4000" i="1" dirty="0">
                <a:solidFill>
                  <a:schemeClr val="bg1"/>
                </a:solidFill>
              </a:rPr>
              <a:t>are </a:t>
            </a:r>
            <a:r>
              <a:rPr lang="en-US" sz="4000" dirty="0">
                <a:solidFill>
                  <a:schemeClr val="bg1"/>
                </a:solidFill>
              </a:rPr>
              <a:t>the words which I </a:t>
            </a:r>
            <a:r>
              <a:rPr lang="en-US" sz="4000" dirty="0" err="1">
                <a:solidFill>
                  <a:schemeClr val="bg1"/>
                </a:solidFill>
              </a:rPr>
              <a:t>spake</a:t>
            </a:r>
            <a:r>
              <a:rPr lang="en-US" sz="4000" dirty="0">
                <a:solidFill>
                  <a:schemeClr val="bg1"/>
                </a:solidFill>
              </a:rPr>
              <a:t> unto you, while I was yet with you, that all things must be fulfilled, which were written in the law of Moses, and </a:t>
            </a:r>
            <a:r>
              <a:rPr lang="en-US" sz="4000" i="1" dirty="0">
                <a:solidFill>
                  <a:schemeClr val="bg1"/>
                </a:solidFill>
              </a:rPr>
              <a:t>in </a:t>
            </a:r>
            <a:r>
              <a:rPr lang="en-US" sz="4000" dirty="0">
                <a:solidFill>
                  <a:schemeClr val="bg1"/>
                </a:solidFill>
              </a:rPr>
              <a:t>the prophets, and </a:t>
            </a:r>
            <a:r>
              <a:rPr lang="en-US" sz="4000" i="1" dirty="0">
                <a:solidFill>
                  <a:schemeClr val="bg1"/>
                </a:solidFill>
              </a:rPr>
              <a:t>in </a:t>
            </a:r>
            <a:r>
              <a:rPr lang="en-US" sz="4000" dirty="0" smtClean="0">
                <a:solidFill>
                  <a:schemeClr val="bg1"/>
                </a:solidFill>
              </a:rPr>
              <a:t>the </a:t>
            </a:r>
            <a:r>
              <a:rPr lang="en-US" sz="4000" dirty="0">
                <a:solidFill>
                  <a:schemeClr val="bg1"/>
                </a:solidFill>
              </a:rPr>
              <a:t>psalms, concerning me.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766443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err="1">
                <a:solidFill>
                  <a:schemeClr val="bg1"/>
                </a:solidFill>
              </a:rPr>
              <a:t>Lk</a:t>
            </a:r>
            <a:r>
              <a:rPr lang="en-US" sz="4000" baseline="30000" dirty="0">
                <a:solidFill>
                  <a:schemeClr val="bg1"/>
                </a:solidFill>
              </a:rPr>
              <a:t> 24:45</a:t>
            </a:r>
            <a:r>
              <a:rPr lang="en-US" sz="4000" dirty="0">
                <a:solidFill>
                  <a:schemeClr val="bg1"/>
                </a:solidFill>
              </a:rPr>
              <a:t> Then opened he their </a:t>
            </a:r>
            <a:r>
              <a:rPr lang="en-US" sz="4000" u="sng" dirty="0">
                <a:solidFill>
                  <a:schemeClr val="bg1"/>
                </a:solidFill>
              </a:rPr>
              <a:t>understanding</a:t>
            </a:r>
            <a:r>
              <a:rPr lang="en-US" sz="4000" dirty="0">
                <a:solidFill>
                  <a:schemeClr val="bg1"/>
                </a:solidFill>
              </a:rPr>
              <a:t>, that they might </a:t>
            </a:r>
            <a:r>
              <a:rPr lang="en-US" sz="4000" u="sng" dirty="0">
                <a:solidFill>
                  <a:schemeClr val="bg1"/>
                </a:solidFill>
              </a:rPr>
              <a:t>understand </a:t>
            </a:r>
            <a:r>
              <a:rPr lang="en-US" sz="4000" dirty="0">
                <a:solidFill>
                  <a:schemeClr val="bg1"/>
                </a:solidFill>
              </a:rPr>
              <a:t>the scriptures, </a:t>
            </a:r>
          </a:p>
          <a:p>
            <a:pPr marL="0" indent="0" algn="ctr">
              <a:buNone/>
            </a:pPr>
            <a:r>
              <a:rPr lang="en-US" sz="4000" baseline="30000" dirty="0" err="1">
                <a:solidFill>
                  <a:schemeClr val="bg1"/>
                </a:solidFill>
              </a:rPr>
              <a:t>Lk</a:t>
            </a:r>
            <a:r>
              <a:rPr lang="en-US" sz="4000" baseline="30000" dirty="0">
                <a:solidFill>
                  <a:schemeClr val="bg1"/>
                </a:solidFill>
              </a:rPr>
              <a:t> 24:46</a:t>
            </a:r>
            <a:r>
              <a:rPr lang="en-US" sz="4000" dirty="0">
                <a:solidFill>
                  <a:schemeClr val="bg1"/>
                </a:solidFill>
              </a:rPr>
              <a:t> And said unto them, Thus it is written, and thus it behooved Christ to suffer, and to rise from the dead </a:t>
            </a:r>
            <a:r>
              <a:rPr lang="en-US" sz="4000" u="sng" dirty="0">
                <a:solidFill>
                  <a:schemeClr val="bg1"/>
                </a:solidFill>
              </a:rPr>
              <a:t>the third day</a:t>
            </a: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6249189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He opened their minds that they may perceive and understand the Scriptures.</a:t>
            </a:r>
          </a:p>
          <a:p>
            <a:pPr marL="0" indent="0" algn="ctr">
              <a:buNone/>
            </a:pPr>
            <a:r>
              <a:rPr lang="en-US" sz="4000" dirty="0" smtClean="0">
                <a:solidFill>
                  <a:schemeClr val="bg1"/>
                </a:solidFill>
                <a:latin typeface="Helvetica" pitchFamily="34" charset="0"/>
                <a:cs typeface="Helvetica" pitchFamily="34" charset="0"/>
              </a:rPr>
              <a:t>This is a work of the </a:t>
            </a:r>
            <a:r>
              <a:rPr lang="en-US" sz="4000" dirty="0">
                <a:solidFill>
                  <a:schemeClr val="bg1"/>
                </a:solidFill>
                <a:latin typeface="Helvetica" pitchFamily="34" charset="0"/>
                <a:cs typeface="Helvetica" pitchFamily="34" charset="0"/>
              </a:rPr>
              <a:t>H</a:t>
            </a:r>
            <a:r>
              <a:rPr lang="en-US" sz="4000" dirty="0" smtClean="0">
                <a:solidFill>
                  <a:schemeClr val="bg1"/>
                </a:solidFill>
                <a:latin typeface="Helvetica" pitchFamily="34" charset="0"/>
                <a:cs typeface="Helvetica" pitchFamily="34" charset="0"/>
              </a:rPr>
              <a:t>oly Spirit.</a:t>
            </a:r>
            <a:endParaRPr lang="en-US" sz="4000" dirty="0" smtClean="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973450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Some peoples minds are closed. They believe what they believe no matter what you say.</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873984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3 days and 3 nights means exactly that</a:t>
            </a:r>
            <a:endParaRPr lang="en-US" sz="4000" dirty="0">
              <a:solidFill>
                <a:schemeClr val="bg1"/>
              </a:solidFill>
            </a:endParaRPr>
          </a:p>
          <a:p>
            <a:pPr marL="0" indent="0" algn="ctr">
              <a:buNone/>
            </a:pPr>
            <a:r>
              <a:rPr lang="en-US" sz="4000" dirty="0">
                <a:solidFill>
                  <a:schemeClr val="bg1"/>
                </a:solidFill>
              </a:rPr>
              <a:t>He was crucified during the day before </a:t>
            </a:r>
            <a:r>
              <a:rPr lang="en-US" sz="4000" dirty="0" smtClean="0">
                <a:solidFill>
                  <a:schemeClr val="bg1"/>
                </a:solidFill>
              </a:rPr>
              <a:t>sunset, </a:t>
            </a:r>
            <a:r>
              <a:rPr lang="en-US" sz="4000" dirty="0">
                <a:solidFill>
                  <a:schemeClr val="bg1"/>
                </a:solidFill>
              </a:rPr>
              <a:t>therefore He rose from the grave during the third day 72 hours later before sunset.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632904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err="1">
                <a:solidFill>
                  <a:schemeClr val="bg1"/>
                </a:solidFill>
              </a:rPr>
              <a:t>Lk</a:t>
            </a:r>
            <a:r>
              <a:rPr lang="en-US" sz="4000" baseline="30000" dirty="0">
                <a:solidFill>
                  <a:schemeClr val="bg1"/>
                </a:solidFill>
              </a:rPr>
              <a:t> 24:47</a:t>
            </a:r>
            <a:r>
              <a:rPr lang="en-US" sz="4000" dirty="0">
                <a:solidFill>
                  <a:schemeClr val="bg1"/>
                </a:solidFill>
              </a:rPr>
              <a:t> And that </a:t>
            </a:r>
            <a:r>
              <a:rPr lang="en-US" sz="4000" u="sng" dirty="0">
                <a:solidFill>
                  <a:schemeClr val="bg1"/>
                </a:solidFill>
              </a:rPr>
              <a:t>repentance</a:t>
            </a:r>
            <a:r>
              <a:rPr lang="en-US" sz="4000" dirty="0">
                <a:solidFill>
                  <a:schemeClr val="bg1"/>
                </a:solidFill>
              </a:rPr>
              <a:t> and </a:t>
            </a:r>
            <a:r>
              <a:rPr lang="en-US" sz="4000" u="sng" dirty="0">
                <a:solidFill>
                  <a:schemeClr val="bg1"/>
                </a:solidFill>
              </a:rPr>
              <a:t>remission of sins</a:t>
            </a:r>
            <a:r>
              <a:rPr lang="en-US" sz="4000" dirty="0">
                <a:solidFill>
                  <a:schemeClr val="bg1"/>
                </a:solidFill>
              </a:rPr>
              <a:t> should be preached in his name among all nations, beginning at Jerusalem. </a:t>
            </a:r>
          </a:p>
          <a:p>
            <a:pPr marL="0" indent="0" algn="ctr">
              <a:buNone/>
            </a:pPr>
            <a:r>
              <a:rPr lang="en-US" sz="4000" baseline="30000" dirty="0" err="1">
                <a:solidFill>
                  <a:schemeClr val="bg1"/>
                </a:solidFill>
              </a:rPr>
              <a:t>Lk</a:t>
            </a:r>
            <a:r>
              <a:rPr lang="en-US" sz="4000" baseline="30000" dirty="0">
                <a:solidFill>
                  <a:schemeClr val="bg1"/>
                </a:solidFill>
              </a:rPr>
              <a:t> 24:48</a:t>
            </a:r>
            <a:r>
              <a:rPr lang="en-US" sz="4000" dirty="0">
                <a:solidFill>
                  <a:schemeClr val="bg1"/>
                </a:solidFill>
              </a:rPr>
              <a:t> And ye are witnesses of these things.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131634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Remember, </a:t>
            </a:r>
            <a:r>
              <a:rPr lang="en-US" sz="4000" dirty="0" smtClean="0">
                <a:solidFill>
                  <a:schemeClr val="bg1"/>
                </a:solidFill>
              </a:rPr>
              <a:t>not all </a:t>
            </a:r>
            <a:r>
              <a:rPr lang="en-US" sz="4000" dirty="0">
                <a:solidFill>
                  <a:schemeClr val="bg1"/>
                </a:solidFill>
              </a:rPr>
              <a:t>of His disciples were </a:t>
            </a:r>
            <a:r>
              <a:rPr lang="en-US" sz="4000" dirty="0" smtClean="0">
                <a:solidFill>
                  <a:schemeClr val="bg1"/>
                </a:solidFill>
              </a:rPr>
              <a:t>present </a:t>
            </a:r>
            <a:r>
              <a:rPr lang="en-US" sz="4000" dirty="0">
                <a:solidFill>
                  <a:schemeClr val="bg1"/>
                </a:solidFill>
              </a:rPr>
              <a:t>nor were all </a:t>
            </a:r>
            <a:r>
              <a:rPr lang="en-US" sz="4000" dirty="0" smtClean="0">
                <a:solidFill>
                  <a:schemeClr val="bg1"/>
                </a:solidFill>
              </a:rPr>
              <a:t>of them </a:t>
            </a:r>
            <a:r>
              <a:rPr lang="en-US" sz="4000" dirty="0">
                <a:solidFill>
                  <a:schemeClr val="bg1"/>
                </a:solidFill>
              </a:rPr>
              <a:t>assembled at </a:t>
            </a:r>
            <a:r>
              <a:rPr lang="en-US" sz="4000" dirty="0" smtClean="0">
                <a:solidFill>
                  <a:schemeClr val="bg1"/>
                </a:solidFill>
              </a:rPr>
              <a:t>that </a:t>
            </a:r>
            <a:r>
              <a:rPr lang="en-US" sz="4000" dirty="0">
                <a:solidFill>
                  <a:schemeClr val="bg1"/>
                </a:solidFill>
              </a:rPr>
              <a:t>time. He </a:t>
            </a:r>
            <a:r>
              <a:rPr lang="en-US" sz="4000" dirty="0" smtClean="0">
                <a:solidFill>
                  <a:schemeClr val="bg1"/>
                </a:solidFill>
              </a:rPr>
              <a:t>gave </a:t>
            </a:r>
            <a:r>
              <a:rPr lang="en-US" sz="4000" dirty="0">
                <a:solidFill>
                  <a:schemeClr val="bg1"/>
                </a:solidFill>
              </a:rPr>
              <a:t>those present some instructions which would be later shared with those not present.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637353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err="1">
                <a:solidFill>
                  <a:schemeClr val="bg1"/>
                </a:solidFill>
              </a:rPr>
              <a:t>Jn</a:t>
            </a:r>
            <a:r>
              <a:rPr lang="en-US" sz="4000" baseline="30000" dirty="0">
                <a:solidFill>
                  <a:schemeClr val="bg1"/>
                </a:solidFill>
              </a:rPr>
              <a:t> 20:23</a:t>
            </a:r>
            <a:r>
              <a:rPr lang="en-US" sz="4000" dirty="0">
                <a:solidFill>
                  <a:schemeClr val="bg1"/>
                </a:solidFill>
              </a:rPr>
              <a:t> Whosesoever </a:t>
            </a:r>
            <a:r>
              <a:rPr lang="en-US" sz="4000" u="sng" dirty="0">
                <a:solidFill>
                  <a:schemeClr val="bg1"/>
                </a:solidFill>
              </a:rPr>
              <a:t>sins ye remit</a:t>
            </a:r>
            <a:r>
              <a:rPr lang="en-US" sz="4000" dirty="0">
                <a:solidFill>
                  <a:schemeClr val="bg1"/>
                </a:solidFill>
              </a:rPr>
              <a:t>, they are </a:t>
            </a:r>
            <a:r>
              <a:rPr lang="en-US" sz="4000" u="sng" dirty="0">
                <a:solidFill>
                  <a:schemeClr val="bg1"/>
                </a:solidFill>
              </a:rPr>
              <a:t>remitted</a:t>
            </a:r>
            <a:r>
              <a:rPr lang="en-US" sz="4000" dirty="0">
                <a:solidFill>
                  <a:schemeClr val="bg1"/>
                </a:solidFill>
              </a:rPr>
              <a:t> unto them; </a:t>
            </a:r>
            <a:r>
              <a:rPr lang="en-US" sz="4000" i="1" dirty="0">
                <a:solidFill>
                  <a:schemeClr val="bg1"/>
                </a:solidFill>
              </a:rPr>
              <a:t>and </a:t>
            </a:r>
            <a:r>
              <a:rPr lang="en-US" sz="4000" dirty="0">
                <a:solidFill>
                  <a:schemeClr val="bg1"/>
                </a:solidFill>
              </a:rPr>
              <a:t>whosesoever </a:t>
            </a:r>
            <a:r>
              <a:rPr lang="en-US" sz="4000" i="1" dirty="0">
                <a:solidFill>
                  <a:schemeClr val="bg1"/>
                </a:solidFill>
              </a:rPr>
              <a:t>sins </a:t>
            </a:r>
            <a:r>
              <a:rPr lang="en-US" sz="4000" dirty="0">
                <a:solidFill>
                  <a:schemeClr val="bg1"/>
                </a:solidFill>
              </a:rPr>
              <a:t>ye retain, they are retained. </a:t>
            </a:r>
          </a:p>
          <a:p>
            <a:pPr marL="0" indent="0" algn="ctr">
              <a:buNone/>
            </a:pPr>
            <a:r>
              <a:rPr lang="en-US" sz="4000" dirty="0">
                <a:solidFill>
                  <a:schemeClr val="bg1"/>
                </a:solidFill>
              </a:rPr>
              <a:t> </a:t>
            </a:r>
          </a:p>
          <a:p>
            <a:pPr marL="0" indent="0" algn="ctr">
              <a:buNone/>
            </a:pPr>
            <a:r>
              <a:rPr lang="en-US" sz="4000" dirty="0">
                <a:solidFill>
                  <a:schemeClr val="bg1"/>
                </a:solidFill>
              </a:rPr>
              <a:t>The remitting of sins follows repentance.</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65841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r>
              <a:rPr lang="en-US" sz="4000" dirty="0">
                <a:solidFill>
                  <a:schemeClr val="bg1"/>
                </a:solidFill>
              </a:rPr>
              <a:t>A special welcome to Rosalinda’s sister Deborah. </a:t>
            </a:r>
          </a:p>
          <a:p>
            <a:pPr algn="ctr"/>
            <a:r>
              <a:rPr lang="en-US" sz="4000" dirty="0">
                <a:solidFill>
                  <a:schemeClr val="bg1"/>
                </a:solidFill>
              </a:rPr>
              <a:t>A special welcome to all of you who are joining us for the first time. </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0862187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Ac 2:38</a:t>
            </a:r>
            <a:r>
              <a:rPr lang="en-US" sz="4000" dirty="0">
                <a:solidFill>
                  <a:schemeClr val="bg1"/>
                </a:solidFill>
              </a:rPr>
              <a:t> Then Peter said unto them, </a:t>
            </a:r>
            <a:r>
              <a:rPr lang="en-US" sz="4000" u="sng" dirty="0">
                <a:solidFill>
                  <a:schemeClr val="bg1"/>
                </a:solidFill>
              </a:rPr>
              <a:t>Repent</a:t>
            </a:r>
            <a:r>
              <a:rPr lang="en-US" sz="4000" dirty="0">
                <a:solidFill>
                  <a:schemeClr val="bg1"/>
                </a:solidFill>
              </a:rPr>
              <a:t>, and be baptized every one of you in the name of Jesus Christ </a:t>
            </a:r>
            <a:r>
              <a:rPr lang="en-US" sz="4000" u="sng" dirty="0">
                <a:solidFill>
                  <a:schemeClr val="bg1"/>
                </a:solidFill>
              </a:rPr>
              <a:t>for the remission of sins</a:t>
            </a:r>
            <a:r>
              <a:rPr lang="en-US" sz="4000" dirty="0">
                <a:solidFill>
                  <a:schemeClr val="bg1"/>
                </a:solidFill>
              </a:rPr>
              <a:t>, and ye shall receive the gift of the Holy Ghost. </a:t>
            </a:r>
            <a:endParaRPr lang="en-US" sz="4000" dirty="0" smtClean="0">
              <a:solidFill>
                <a:schemeClr val="bg1"/>
              </a:solidFill>
            </a:endParaRPr>
          </a:p>
          <a:p>
            <a:pPr marL="0" indent="0" algn="ctr">
              <a:buNone/>
            </a:pPr>
            <a:r>
              <a:rPr lang="en-US" sz="4000" baseline="30000" dirty="0" smtClean="0">
                <a:solidFill>
                  <a:schemeClr val="bg1"/>
                </a:solidFill>
              </a:rPr>
              <a:t>Ac </a:t>
            </a:r>
            <a:r>
              <a:rPr lang="en-US" sz="4000" baseline="30000" dirty="0">
                <a:solidFill>
                  <a:schemeClr val="bg1"/>
                </a:solidFill>
              </a:rPr>
              <a:t>3:19</a:t>
            </a:r>
            <a:r>
              <a:rPr lang="en-US" sz="4000" dirty="0">
                <a:solidFill>
                  <a:schemeClr val="bg1"/>
                </a:solidFill>
              </a:rPr>
              <a:t> </a:t>
            </a:r>
            <a:r>
              <a:rPr lang="en-US" sz="4000" u="sng" dirty="0">
                <a:solidFill>
                  <a:schemeClr val="bg1"/>
                </a:solidFill>
              </a:rPr>
              <a:t>Repent ye therefore, and be converted, that your sins may be blotted out</a:t>
            </a:r>
            <a:r>
              <a:rPr lang="en-US" sz="4000" dirty="0">
                <a:solidFill>
                  <a:schemeClr val="bg1"/>
                </a:solidFill>
              </a:rPr>
              <a:t>, when the times of refreshing shall come from the presence of the Lord;</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810716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err="1">
                <a:solidFill>
                  <a:schemeClr val="bg1"/>
                </a:solidFill>
              </a:rPr>
              <a:t>Jn</a:t>
            </a:r>
            <a:r>
              <a:rPr lang="en-US" sz="4000" baseline="30000" dirty="0">
                <a:solidFill>
                  <a:schemeClr val="bg1"/>
                </a:solidFill>
              </a:rPr>
              <a:t> 20:24</a:t>
            </a:r>
            <a:r>
              <a:rPr lang="en-US" sz="4000" dirty="0">
                <a:solidFill>
                  <a:schemeClr val="bg1"/>
                </a:solidFill>
              </a:rPr>
              <a:t> But Thomas, one of the twelve, called </a:t>
            </a:r>
            <a:r>
              <a:rPr lang="en-US" sz="4000" dirty="0" err="1">
                <a:solidFill>
                  <a:schemeClr val="bg1"/>
                </a:solidFill>
              </a:rPr>
              <a:t>Didymus</a:t>
            </a:r>
            <a:r>
              <a:rPr lang="en-US" sz="4000" dirty="0">
                <a:solidFill>
                  <a:schemeClr val="bg1"/>
                </a:solidFill>
              </a:rPr>
              <a:t>, was not with them when Jesus came. </a:t>
            </a:r>
            <a:r>
              <a:rPr lang="en-US" sz="4000" baseline="30000" dirty="0" err="1" smtClean="0">
                <a:solidFill>
                  <a:schemeClr val="bg1"/>
                </a:solidFill>
              </a:rPr>
              <a:t>Jn</a:t>
            </a:r>
            <a:r>
              <a:rPr lang="en-US" sz="4000" baseline="30000" dirty="0" smtClean="0">
                <a:solidFill>
                  <a:schemeClr val="bg1"/>
                </a:solidFill>
              </a:rPr>
              <a:t> </a:t>
            </a:r>
            <a:r>
              <a:rPr lang="en-US" sz="4000" baseline="30000" dirty="0">
                <a:solidFill>
                  <a:schemeClr val="bg1"/>
                </a:solidFill>
              </a:rPr>
              <a:t>20:25</a:t>
            </a:r>
            <a:r>
              <a:rPr lang="en-US" sz="4000" dirty="0">
                <a:solidFill>
                  <a:schemeClr val="bg1"/>
                </a:solidFill>
              </a:rPr>
              <a:t> The other disciples therefore said unto him, We have seen the Lord. But he said unto them, Except I shall see in his hands the print of the nails, and put my finger into the print of the nails, and thrust my hand into his side, </a:t>
            </a:r>
            <a:r>
              <a:rPr lang="en-US" sz="4000" b="1" u="sng" dirty="0">
                <a:solidFill>
                  <a:schemeClr val="bg1"/>
                </a:solidFill>
              </a:rPr>
              <a:t>I will not believe</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269759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algn="ctr"/>
            <a:r>
              <a:rPr lang="en-US" sz="4000" dirty="0">
                <a:solidFill>
                  <a:schemeClr val="bg1"/>
                </a:solidFill>
              </a:rPr>
              <a:t>Doubt and faith conflicts with one another.</a:t>
            </a:r>
          </a:p>
          <a:p>
            <a:pPr algn="ctr"/>
            <a:r>
              <a:rPr lang="en-US" sz="4000" dirty="0">
                <a:solidFill>
                  <a:schemeClr val="bg1"/>
                </a:solidFill>
              </a:rPr>
              <a:t>To doubt is to waiver, to not believe</a:t>
            </a:r>
          </a:p>
          <a:p>
            <a:pPr algn="ctr"/>
            <a:r>
              <a:rPr lang="en-US" sz="4000" dirty="0">
                <a:solidFill>
                  <a:schemeClr val="bg1"/>
                </a:solidFill>
              </a:rPr>
              <a:t>Faith is to be believe </a:t>
            </a:r>
          </a:p>
          <a:p>
            <a:pPr algn="ctr"/>
            <a:r>
              <a:rPr lang="en-US" sz="4000" dirty="0">
                <a:solidFill>
                  <a:schemeClr val="bg1"/>
                </a:solidFill>
              </a:rPr>
              <a:t>Factors that affected Thomas’s faith and caused him to doubt.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739521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err="1">
                <a:solidFill>
                  <a:schemeClr val="bg1"/>
                </a:solidFill>
              </a:rPr>
              <a:t>Jn</a:t>
            </a:r>
            <a:r>
              <a:rPr lang="en-US" sz="4000" baseline="30000" dirty="0">
                <a:solidFill>
                  <a:schemeClr val="bg1"/>
                </a:solidFill>
              </a:rPr>
              <a:t> 20:25</a:t>
            </a:r>
            <a:r>
              <a:rPr lang="en-US" sz="4000" dirty="0">
                <a:solidFill>
                  <a:schemeClr val="bg1"/>
                </a:solidFill>
              </a:rPr>
              <a:t> The other disciples therefore said unto him, We have seen the Lord. But he said unto them, </a:t>
            </a:r>
            <a:r>
              <a:rPr lang="en-US" sz="4000" u="sng" dirty="0">
                <a:solidFill>
                  <a:schemeClr val="bg1"/>
                </a:solidFill>
              </a:rPr>
              <a:t>Except I shall see </a:t>
            </a:r>
            <a:r>
              <a:rPr lang="en-US" sz="4000" dirty="0">
                <a:solidFill>
                  <a:schemeClr val="bg1"/>
                </a:solidFill>
              </a:rPr>
              <a:t>in his hands the print of the nails, and </a:t>
            </a:r>
            <a:r>
              <a:rPr lang="en-US" sz="4000" u="sng" dirty="0">
                <a:solidFill>
                  <a:schemeClr val="bg1"/>
                </a:solidFill>
              </a:rPr>
              <a:t>put my finger</a:t>
            </a:r>
            <a:r>
              <a:rPr lang="en-US" sz="4000" dirty="0">
                <a:solidFill>
                  <a:schemeClr val="bg1"/>
                </a:solidFill>
              </a:rPr>
              <a:t> into the print of the nails, and thrust my hand into his side, </a:t>
            </a:r>
            <a:r>
              <a:rPr lang="en-US" sz="4000" b="1" u="sng" dirty="0">
                <a:solidFill>
                  <a:schemeClr val="bg1"/>
                </a:solidFill>
              </a:rPr>
              <a:t>I will not believe</a:t>
            </a:r>
            <a:r>
              <a:rPr lang="en-US" sz="4000" dirty="0">
                <a:solidFill>
                  <a:schemeClr val="bg1"/>
                </a:solidFill>
              </a:rPr>
              <a:t>.</a:t>
            </a:r>
          </a:p>
          <a:p>
            <a:pPr marL="0" indent="0" algn="ctr">
              <a:buNone/>
            </a:pPr>
            <a:r>
              <a:rPr lang="en-US" sz="4000" dirty="0">
                <a:solidFill>
                  <a:schemeClr val="bg1"/>
                </a:solidFill>
              </a:rPr>
              <a:t>Thomas walked by sight</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210560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He did not see with his own eyes or touch </a:t>
            </a:r>
            <a:r>
              <a:rPr lang="en-US" sz="4000" dirty="0" err="1">
                <a:solidFill>
                  <a:schemeClr val="bg1"/>
                </a:solidFill>
              </a:rPr>
              <a:t>Yeshua</a:t>
            </a:r>
            <a:r>
              <a:rPr lang="en-US" sz="4000" dirty="0">
                <a:solidFill>
                  <a:schemeClr val="bg1"/>
                </a:solidFill>
              </a:rPr>
              <a:t> himself with his own hands.</a:t>
            </a:r>
          </a:p>
          <a:p>
            <a:pPr marL="0" indent="0" algn="ctr">
              <a:buNone/>
            </a:pPr>
            <a:r>
              <a:rPr lang="en-US" sz="4000" dirty="0">
                <a:solidFill>
                  <a:schemeClr val="bg1"/>
                </a:solidFill>
              </a:rPr>
              <a:t> </a:t>
            </a:r>
          </a:p>
          <a:p>
            <a:pPr marL="0" indent="0" algn="ctr">
              <a:buNone/>
            </a:pPr>
            <a:r>
              <a:rPr lang="en-US" sz="4000" dirty="0">
                <a:solidFill>
                  <a:schemeClr val="bg1"/>
                </a:solidFill>
              </a:rPr>
              <a:t>Another possible </a:t>
            </a:r>
            <a:r>
              <a:rPr lang="en-US" sz="4000" dirty="0" smtClean="0">
                <a:solidFill>
                  <a:schemeClr val="bg1"/>
                </a:solidFill>
              </a:rPr>
              <a:t>factor why Thomas doubted. </a:t>
            </a:r>
            <a:r>
              <a:rPr lang="en-US" sz="4000" dirty="0">
                <a:solidFill>
                  <a:schemeClr val="bg1"/>
                </a:solidFill>
              </a:rPr>
              <a:t>Rumors</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479577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Mt 28:11</a:t>
            </a:r>
            <a:r>
              <a:rPr lang="en-US" sz="4000" dirty="0">
                <a:solidFill>
                  <a:schemeClr val="bg1"/>
                </a:solidFill>
              </a:rPr>
              <a:t> Now when they were going, behold, some of the watch came into the city, and showed unto the chief priests all the things that were done. </a:t>
            </a:r>
          </a:p>
          <a:p>
            <a:pPr marL="0" indent="0" algn="ctr">
              <a:buNone/>
            </a:pPr>
            <a:r>
              <a:rPr lang="en-US" sz="4000" baseline="30000" dirty="0">
                <a:solidFill>
                  <a:schemeClr val="bg1"/>
                </a:solidFill>
              </a:rPr>
              <a:t>Mt 28:12</a:t>
            </a:r>
            <a:r>
              <a:rPr lang="en-US" sz="4000" dirty="0">
                <a:solidFill>
                  <a:schemeClr val="bg1"/>
                </a:solidFill>
              </a:rPr>
              <a:t> And when they were assembled with the elders, and had taken counsel, they gave large money unto the soldiers,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933296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Mt 28:13</a:t>
            </a:r>
            <a:r>
              <a:rPr lang="en-US" sz="4000" dirty="0">
                <a:solidFill>
                  <a:schemeClr val="bg1"/>
                </a:solidFill>
              </a:rPr>
              <a:t> Saying, </a:t>
            </a:r>
            <a:r>
              <a:rPr lang="en-US" sz="4000" b="1" u="sng" dirty="0">
                <a:solidFill>
                  <a:schemeClr val="bg1"/>
                </a:solidFill>
              </a:rPr>
              <a:t>Say ye, His disciples came by night, and stole him </a:t>
            </a:r>
            <a:r>
              <a:rPr lang="en-US" sz="4000" b="1" i="1" u="sng" dirty="0">
                <a:solidFill>
                  <a:schemeClr val="bg1"/>
                </a:solidFill>
              </a:rPr>
              <a:t>away </a:t>
            </a:r>
            <a:r>
              <a:rPr lang="en-US" sz="4000" b="1" u="sng" dirty="0">
                <a:solidFill>
                  <a:schemeClr val="bg1"/>
                </a:solidFill>
              </a:rPr>
              <a:t>while we </a:t>
            </a:r>
            <a:r>
              <a:rPr lang="en-US" sz="4000" b="1" u="sng" dirty="0" smtClean="0">
                <a:solidFill>
                  <a:schemeClr val="bg1"/>
                </a:solidFill>
              </a:rPr>
              <a:t>slept</a:t>
            </a:r>
            <a:r>
              <a:rPr lang="en-US" sz="4000" dirty="0" smtClean="0">
                <a:solidFill>
                  <a:schemeClr val="bg1"/>
                </a:solidFill>
              </a:rPr>
              <a:t>. </a:t>
            </a:r>
            <a:r>
              <a:rPr lang="en-US" sz="4000" baseline="30000" dirty="0" smtClean="0">
                <a:solidFill>
                  <a:schemeClr val="bg1"/>
                </a:solidFill>
              </a:rPr>
              <a:t>Mt </a:t>
            </a:r>
            <a:r>
              <a:rPr lang="en-US" sz="4000" baseline="30000" dirty="0">
                <a:solidFill>
                  <a:schemeClr val="bg1"/>
                </a:solidFill>
              </a:rPr>
              <a:t>28:14</a:t>
            </a:r>
            <a:r>
              <a:rPr lang="en-US" sz="4000" dirty="0">
                <a:solidFill>
                  <a:schemeClr val="bg1"/>
                </a:solidFill>
              </a:rPr>
              <a:t> And if this come to the governor's ears, we will persuade him, and secure you. </a:t>
            </a:r>
            <a:r>
              <a:rPr lang="en-US" sz="4000" baseline="30000" dirty="0" smtClean="0">
                <a:solidFill>
                  <a:schemeClr val="bg1"/>
                </a:solidFill>
              </a:rPr>
              <a:t>Mt </a:t>
            </a:r>
            <a:r>
              <a:rPr lang="en-US" sz="4000" baseline="30000" dirty="0">
                <a:solidFill>
                  <a:schemeClr val="bg1"/>
                </a:solidFill>
              </a:rPr>
              <a:t>28:15</a:t>
            </a:r>
            <a:r>
              <a:rPr lang="en-US" sz="4000" dirty="0">
                <a:solidFill>
                  <a:schemeClr val="bg1"/>
                </a:solidFill>
              </a:rPr>
              <a:t> So they took the money, and did as they were taught: and </a:t>
            </a:r>
            <a:r>
              <a:rPr lang="en-US" sz="4000" u="sng" dirty="0">
                <a:solidFill>
                  <a:schemeClr val="bg1"/>
                </a:solidFill>
              </a:rPr>
              <a:t>this saying is commonly reported among the Jews until this </a:t>
            </a:r>
            <a:r>
              <a:rPr lang="en-US" sz="4000" u="sng" dirty="0" smtClean="0">
                <a:solidFill>
                  <a:schemeClr val="bg1"/>
                </a:solidFill>
              </a:rPr>
              <a:t>day</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543299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What causes or produces doubt?</a:t>
            </a:r>
            <a:endParaRPr lang="en-US" sz="4000" dirty="0">
              <a:solidFill>
                <a:schemeClr val="bg1"/>
              </a:solidFill>
            </a:endParaRPr>
          </a:p>
          <a:p>
            <a:pPr algn="ctr"/>
            <a:r>
              <a:rPr lang="en-US" sz="4000" dirty="0">
                <a:solidFill>
                  <a:schemeClr val="bg1"/>
                </a:solidFill>
              </a:rPr>
              <a:t>Conflicting information</a:t>
            </a:r>
          </a:p>
          <a:p>
            <a:pPr algn="ctr"/>
            <a:r>
              <a:rPr lang="en-US" sz="4000" dirty="0">
                <a:solidFill>
                  <a:schemeClr val="bg1"/>
                </a:solidFill>
              </a:rPr>
              <a:t>Fear </a:t>
            </a:r>
          </a:p>
          <a:p>
            <a:pPr algn="ctr"/>
            <a:r>
              <a:rPr lang="en-US" sz="4000" dirty="0">
                <a:solidFill>
                  <a:schemeClr val="bg1"/>
                </a:solidFill>
              </a:rPr>
              <a:t>Not knowing</a:t>
            </a:r>
          </a:p>
          <a:p>
            <a:pPr algn="ctr"/>
            <a:r>
              <a:rPr lang="en-US" sz="4000" dirty="0">
                <a:solidFill>
                  <a:schemeClr val="bg1"/>
                </a:solidFill>
              </a:rPr>
              <a:t>Developed mindsets</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8786985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algn="ctr"/>
            <a:r>
              <a:rPr lang="en-US" sz="4000" dirty="0">
                <a:solidFill>
                  <a:schemeClr val="bg1"/>
                </a:solidFill>
              </a:rPr>
              <a:t>An established philosophy</a:t>
            </a:r>
          </a:p>
          <a:p>
            <a:pPr algn="ctr"/>
            <a:r>
              <a:rPr lang="en-US" sz="4000" dirty="0">
                <a:solidFill>
                  <a:schemeClr val="bg1"/>
                </a:solidFill>
              </a:rPr>
              <a:t>Rumors</a:t>
            </a:r>
          </a:p>
          <a:p>
            <a:pPr algn="ctr"/>
            <a:r>
              <a:rPr lang="en-US" sz="4000" dirty="0">
                <a:solidFill>
                  <a:schemeClr val="bg1"/>
                </a:solidFill>
              </a:rPr>
              <a:t>Theories</a:t>
            </a:r>
          </a:p>
          <a:p>
            <a:pPr algn="ctr"/>
            <a:r>
              <a:rPr lang="en-US" sz="4000" dirty="0">
                <a:solidFill>
                  <a:schemeClr val="bg1"/>
                </a:solidFill>
              </a:rPr>
              <a:t>Conspiracies</a:t>
            </a:r>
          </a:p>
          <a:p>
            <a:pPr algn="ctr"/>
            <a:r>
              <a:rPr lang="en-US" sz="4000" dirty="0">
                <a:solidFill>
                  <a:schemeClr val="bg1"/>
                </a:solidFill>
              </a:rPr>
              <a:t>Doctrine/teachings from different religions.</a:t>
            </a:r>
          </a:p>
          <a:p>
            <a:pPr algn="ctr"/>
            <a:r>
              <a:rPr lang="en-US" sz="4000" dirty="0">
                <a:solidFill>
                  <a:schemeClr val="bg1"/>
                </a:solidFill>
              </a:rPr>
              <a:t>Words</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904902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If we are not intentional and stick to what is written we will find ourselves arguing about words, belief systems, myths and traditions.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07144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smtClean="0">
                <a:solidFill>
                  <a:schemeClr val="bg1"/>
                </a:solidFill>
              </a:rPr>
              <a:t>Please like and share our videos and posts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185516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Terms not in the Bible but widely used among believers as though they were in the Bible.</a:t>
            </a:r>
          </a:p>
          <a:p>
            <a:pPr algn="ctr"/>
            <a:r>
              <a:rPr lang="en-US" sz="4000" dirty="0">
                <a:solidFill>
                  <a:schemeClr val="bg1"/>
                </a:solidFill>
              </a:rPr>
              <a:t>Christmas</a:t>
            </a:r>
          </a:p>
          <a:p>
            <a:pPr algn="ctr"/>
            <a:r>
              <a:rPr lang="en-US" sz="4000" dirty="0">
                <a:solidFill>
                  <a:schemeClr val="bg1"/>
                </a:solidFill>
              </a:rPr>
              <a:t>Good Friday </a:t>
            </a:r>
          </a:p>
          <a:p>
            <a:pPr algn="ctr"/>
            <a:r>
              <a:rPr lang="en-US" sz="4000" dirty="0">
                <a:solidFill>
                  <a:schemeClr val="bg1"/>
                </a:solidFill>
              </a:rPr>
              <a:t>Resurrection Sunday</a:t>
            </a:r>
          </a:p>
          <a:p>
            <a:pPr algn="ctr"/>
            <a:r>
              <a:rPr lang="en-US" sz="4000" dirty="0">
                <a:solidFill>
                  <a:schemeClr val="bg1"/>
                </a:solidFill>
              </a:rPr>
              <a:t>Easter was </a:t>
            </a:r>
            <a:r>
              <a:rPr lang="en-US" sz="4000" dirty="0" smtClean="0">
                <a:solidFill>
                  <a:schemeClr val="bg1"/>
                </a:solidFill>
              </a:rPr>
              <a:t>added</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300769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r>
              <a:rPr lang="en-US" sz="4000" dirty="0">
                <a:solidFill>
                  <a:schemeClr val="bg1"/>
                </a:solidFill>
              </a:rPr>
              <a:t>Trinity</a:t>
            </a:r>
          </a:p>
          <a:p>
            <a:pPr algn="ctr"/>
            <a:r>
              <a:rPr lang="en-US" sz="4000" dirty="0">
                <a:solidFill>
                  <a:schemeClr val="bg1"/>
                </a:solidFill>
              </a:rPr>
              <a:t>Rapture</a:t>
            </a:r>
          </a:p>
          <a:p>
            <a:pPr algn="ctr"/>
            <a:r>
              <a:rPr lang="en-US" sz="4000" dirty="0" smtClean="0">
                <a:solidFill>
                  <a:schemeClr val="bg1"/>
                </a:solidFill>
              </a:rPr>
              <a:t>Prodigal </a:t>
            </a:r>
            <a:r>
              <a:rPr lang="en-US" sz="4000" dirty="0">
                <a:solidFill>
                  <a:schemeClr val="bg1"/>
                </a:solidFill>
              </a:rPr>
              <a:t>son</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195498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What causes or produces faith?</a:t>
            </a:r>
            <a:endParaRPr lang="en-US" sz="4000" dirty="0">
              <a:solidFill>
                <a:schemeClr val="bg1"/>
              </a:solidFill>
            </a:endParaRPr>
          </a:p>
          <a:p>
            <a:pPr algn="ctr"/>
            <a:r>
              <a:rPr lang="en-US" sz="4000" dirty="0">
                <a:solidFill>
                  <a:schemeClr val="bg1"/>
                </a:solidFill>
              </a:rPr>
              <a:t>The Word</a:t>
            </a:r>
          </a:p>
          <a:p>
            <a:pPr algn="ctr"/>
            <a:r>
              <a:rPr lang="en-US" sz="4000" dirty="0">
                <a:solidFill>
                  <a:schemeClr val="bg1"/>
                </a:solidFill>
              </a:rPr>
              <a:t>Remembering the Word</a:t>
            </a:r>
          </a:p>
          <a:p>
            <a:pPr algn="ctr"/>
            <a:r>
              <a:rPr lang="en-US" sz="4000" dirty="0">
                <a:solidFill>
                  <a:schemeClr val="bg1"/>
                </a:solidFill>
              </a:rPr>
              <a:t>Trials and tribulations</a:t>
            </a:r>
          </a:p>
          <a:p>
            <a:pPr algn="ctr"/>
            <a:r>
              <a:rPr lang="en-US" sz="4000" dirty="0">
                <a:solidFill>
                  <a:schemeClr val="bg1"/>
                </a:solidFill>
              </a:rPr>
              <a:t>Standing on the Word</a:t>
            </a:r>
          </a:p>
          <a:p>
            <a:pPr algn="ctr"/>
            <a:r>
              <a:rPr lang="en-US" sz="4000" dirty="0">
                <a:solidFill>
                  <a:schemeClr val="bg1"/>
                </a:solidFill>
              </a:rPr>
              <a:t>Living the Word</a:t>
            </a:r>
          </a:p>
          <a:p>
            <a:pPr algn="ctr"/>
            <a:r>
              <a:rPr lang="en-US" sz="4000" dirty="0">
                <a:solidFill>
                  <a:schemeClr val="bg1"/>
                </a:solidFill>
              </a:rPr>
              <a:t>Being a doer of the Word.</a:t>
            </a:r>
          </a:p>
          <a:p>
            <a:pPr algn="ctr"/>
            <a:r>
              <a:rPr lang="en-US" sz="4000" dirty="0">
                <a:solidFill>
                  <a:schemeClr val="bg1"/>
                </a:solidFill>
              </a:rPr>
              <a:t>Speaking the Word.</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859199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In the world a woman/wife may be our helper and comforter</a:t>
            </a:r>
          </a:p>
          <a:p>
            <a:pPr marL="0" indent="0" algn="ctr">
              <a:buNone/>
            </a:pPr>
            <a:r>
              <a:rPr lang="en-US" sz="4000" dirty="0">
                <a:solidFill>
                  <a:schemeClr val="bg1"/>
                </a:solidFill>
              </a:rPr>
              <a:t>In the Kingdom the Holy Spirit is our Helper and Comforter</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126858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Once again I stress how important it is to stick to what is written. If you stick to what is written you are not at the mercy of men with doctrines and fascinating stories about the Scriptures.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602674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212828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rPr>
              <a:t>Mail in your support by check or </a:t>
            </a:r>
            <a:r>
              <a:rPr lang="en-US" sz="4000" smtClean="0">
                <a:solidFill>
                  <a:schemeClr val="bg1"/>
                </a:solidFill>
              </a:rPr>
              <a:t>money order.</a:t>
            </a:r>
          </a:p>
          <a:p>
            <a:pPr marL="0" indent="0" algn="ctr">
              <a:buNone/>
            </a:pPr>
            <a:r>
              <a:rPr lang="en-US" sz="4000" dirty="0" smtClean="0">
                <a:solidFill>
                  <a:schemeClr val="bg1"/>
                </a:solidFill>
              </a:rPr>
              <a:t>Our </a:t>
            </a:r>
            <a:r>
              <a:rPr lang="en-US" sz="4000" dirty="0">
                <a:solidFill>
                  <a:schemeClr val="bg1"/>
                </a:solidFill>
              </a:rPr>
              <a:t>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14359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New Donation Opportunities</a:t>
            </a: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err="1" smtClean="0">
                <a:solidFill>
                  <a:schemeClr val="bg1"/>
                </a:solidFill>
                <a:latin typeface="Helvetica" pitchFamily="34" charset="0"/>
                <a:cs typeface="Helvetica" pitchFamily="34" charset="0"/>
              </a:rPr>
              <a:t>CashAPP</a:t>
            </a: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Canada Registered Charity</a:t>
            </a: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396239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9831" y="825500"/>
            <a:ext cx="7741152" cy="3460750"/>
          </a:xfrm>
        </p:spPr>
      </p:pic>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313693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29940057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smtClean="0">
                <a:solidFill>
                  <a:schemeClr val="bg1"/>
                </a:solidFill>
                <a:latin typeface="Helvetica" pitchFamily="34" charset="0"/>
                <a:cs typeface="Helvetica" pitchFamily="34" charset="0"/>
              </a:rPr>
              <a:t>Texting </a:t>
            </a:r>
          </a:p>
          <a:p>
            <a:pPr marL="0" indent="0" algn="ctr">
              <a:buNone/>
            </a:pPr>
            <a:r>
              <a:rPr lang="en-US" sz="4000" dirty="0" smtClean="0">
                <a:solidFill>
                  <a:schemeClr val="bg1"/>
                </a:solidFill>
                <a:latin typeface="Helvetica" pitchFamily="34" charset="0"/>
                <a:cs typeface="Helvetica" pitchFamily="34" charset="0"/>
              </a:rPr>
              <a:t>Donate – Tithe</a:t>
            </a:r>
            <a:r>
              <a:rPr lang="en-US" sz="4000" dirty="0">
                <a:solidFill>
                  <a:schemeClr val="bg1"/>
                </a:solidFill>
                <a:latin typeface="Helvetica" pitchFamily="34" charset="0"/>
                <a:cs typeface="Helvetica" pitchFamily="34" charset="0"/>
              </a:rPr>
              <a:t> </a:t>
            </a:r>
            <a:r>
              <a:rPr lang="en-US" sz="4000" dirty="0" smtClean="0">
                <a:solidFill>
                  <a:schemeClr val="bg1"/>
                </a:solidFill>
                <a:latin typeface="Helvetica" pitchFamily="34" charset="0"/>
                <a:cs typeface="Helvetica" pitchFamily="34" charset="0"/>
              </a:rPr>
              <a:t>- Offering</a:t>
            </a: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584630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121700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597724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9507120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027734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591568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542309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028267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210740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19299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At the end of today’s teaching you will be able to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1. Ask Questions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2. Receive Prayer and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3. Give your Tithes, Offerings</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285705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327622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52118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r>
              <a:rPr lang="en-US" sz="4000" dirty="0">
                <a:solidFill>
                  <a:schemeClr val="bg1"/>
                </a:solidFill>
                <a:latin typeface="Helvetica" pitchFamily="34" charset="0"/>
                <a:cs typeface="Helvetica" pitchFamily="34" charset="0"/>
              </a:rP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Jn</a:t>
            </a:r>
            <a:r>
              <a:rPr lang="en-US" sz="4000" dirty="0">
                <a:solidFill>
                  <a:schemeClr val="bg1"/>
                </a:solidFill>
                <a:latin typeface="Helvetica" pitchFamily="34" charset="0"/>
                <a:cs typeface="Helvetica" pitchFamily="34" charset="0"/>
              </a:rPr>
              <a:t>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75047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100460</TotalTime>
  <Words>2350</Words>
  <Application>Microsoft Office PowerPoint</Application>
  <PresentationFormat>On-screen Show (16:9)</PresentationFormat>
  <Paragraphs>407</Paragraphs>
  <Slides>81</Slides>
  <Notes>81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81</vt:i4>
      </vt:variant>
    </vt:vector>
  </HeadingPairs>
  <TitlesOfParts>
    <vt:vector size="85"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Microsoft account</cp:lastModifiedBy>
  <cp:revision>2722</cp:revision>
  <dcterms:created xsi:type="dcterms:W3CDTF">2015-08-01T01:54:59Z</dcterms:created>
  <dcterms:modified xsi:type="dcterms:W3CDTF">2020-08-29T23:53:07Z</dcterms:modified>
</cp:coreProperties>
</file>