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6"/>
  </p:notesMasterIdLst>
  <p:sldIdLst>
    <p:sldId id="256" r:id="rId2"/>
    <p:sldId id="257" r:id="rId3"/>
    <p:sldId id="3920" r:id="rId4"/>
    <p:sldId id="5224" r:id="rId5"/>
    <p:sldId id="5225" r:id="rId6"/>
    <p:sldId id="1981" r:id="rId7"/>
    <p:sldId id="4362" r:id="rId8"/>
    <p:sldId id="4366" r:id="rId9"/>
    <p:sldId id="4823" r:id="rId10"/>
    <p:sldId id="5223" r:id="rId11"/>
    <p:sldId id="5905" r:id="rId12"/>
    <p:sldId id="6130" r:id="rId13"/>
    <p:sldId id="6131" r:id="rId14"/>
    <p:sldId id="6132" r:id="rId15"/>
    <p:sldId id="6133" r:id="rId16"/>
    <p:sldId id="6134" r:id="rId17"/>
    <p:sldId id="6135" r:id="rId18"/>
    <p:sldId id="6136" r:id="rId19"/>
    <p:sldId id="6137" r:id="rId20"/>
    <p:sldId id="6138" r:id="rId21"/>
    <p:sldId id="6139" r:id="rId22"/>
    <p:sldId id="6140" r:id="rId23"/>
    <p:sldId id="6141" r:id="rId24"/>
    <p:sldId id="6142" r:id="rId25"/>
    <p:sldId id="6143" r:id="rId26"/>
    <p:sldId id="6145" r:id="rId27"/>
    <p:sldId id="6144" r:id="rId28"/>
    <p:sldId id="6146" r:id="rId29"/>
    <p:sldId id="6148" r:id="rId30"/>
    <p:sldId id="6147" r:id="rId31"/>
    <p:sldId id="6149" r:id="rId32"/>
    <p:sldId id="6150" r:id="rId33"/>
    <p:sldId id="6151" r:id="rId34"/>
    <p:sldId id="6152" r:id="rId35"/>
    <p:sldId id="6153" r:id="rId36"/>
    <p:sldId id="6154" r:id="rId37"/>
    <p:sldId id="6155" r:id="rId38"/>
    <p:sldId id="6156" r:id="rId39"/>
    <p:sldId id="6157" r:id="rId40"/>
    <p:sldId id="6158" r:id="rId41"/>
    <p:sldId id="6159" r:id="rId42"/>
    <p:sldId id="6160" r:id="rId43"/>
    <p:sldId id="6161" r:id="rId44"/>
    <p:sldId id="6162" r:id="rId45"/>
    <p:sldId id="6163" r:id="rId46"/>
    <p:sldId id="6164" r:id="rId47"/>
    <p:sldId id="6165" r:id="rId48"/>
    <p:sldId id="6166" r:id="rId49"/>
    <p:sldId id="6188" r:id="rId50"/>
    <p:sldId id="6189" r:id="rId51"/>
    <p:sldId id="6190" r:id="rId52"/>
    <p:sldId id="6191" r:id="rId53"/>
    <p:sldId id="6192" r:id="rId54"/>
    <p:sldId id="6193" r:id="rId55"/>
    <p:sldId id="6194" r:id="rId56"/>
    <p:sldId id="6195" r:id="rId57"/>
    <p:sldId id="6196" r:id="rId58"/>
    <p:sldId id="6197" r:id="rId59"/>
    <p:sldId id="6198" r:id="rId60"/>
    <p:sldId id="5527" r:id="rId61"/>
    <p:sldId id="5193" r:id="rId62"/>
    <p:sldId id="5496" r:id="rId63"/>
    <p:sldId id="5765" r:id="rId64"/>
    <p:sldId id="5196" r:id="rId65"/>
    <p:sldId id="5195" r:id="rId66"/>
    <p:sldId id="6129" r:id="rId67"/>
    <p:sldId id="6199" r:id="rId68"/>
    <p:sldId id="6200" r:id="rId69"/>
    <p:sldId id="6201" r:id="rId70"/>
    <p:sldId id="6202" r:id="rId71"/>
    <p:sldId id="6203" r:id="rId72"/>
    <p:sldId id="6204" r:id="rId73"/>
    <p:sldId id="6205" r:id="rId74"/>
    <p:sldId id="6206" r:id="rId75"/>
    <p:sldId id="6207" r:id="rId76"/>
    <p:sldId id="6208" r:id="rId77"/>
    <p:sldId id="6209" r:id="rId78"/>
    <p:sldId id="6210" r:id="rId79"/>
    <p:sldId id="6211" r:id="rId80"/>
    <p:sldId id="6212" r:id="rId81"/>
    <p:sldId id="6213" r:id="rId82"/>
    <p:sldId id="6214" r:id="rId83"/>
    <p:sldId id="6215" r:id="rId84"/>
    <p:sldId id="6216" r:id="rId85"/>
    <p:sldId id="6217" r:id="rId86"/>
    <p:sldId id="6218" r:id="rId87"/>
    <p:sldId id="6219" r:id="rId88"/>
    <p:sldId id="6220" r:id="rId89"/>
    <p:sldId id="6221" r:id="rId90"/>
    <p:sldId id="6222" r:id="rId91"/>
    <p:sldId id="6223" r:id="rId92"/>
    <p:sldId id="6224" r:id="rId93"/>
    <p:sldId id="6225" r:id="rId94"/>
    <p:sldId id="6167" r:id="rId95"/>
    <p:sldId id="6168" r:id="rId96"/>
    <p:sldId id="6169" r:id="rId97"/>
    <p:sldId id="6170" r:id="rId98"/>
    <p:sldId id="6171" r:id="rId99"/>
    <p:sldId id="6172" r:id="rId100"/>
    <p:sldId id="6173" r:id="rId101"/>
    <p:sldId id="6174" r:id="rId102"/>
    <p:sldId id="6175" r:id="rId103"/>
    <p:sldId id="6176" r:id="rId104"/>
    <p:sldId id="6177" r:id="rId105"/>
    <p:sldId id="6178" r:id="rId106"/>
    <p:sldId id="6179" r:id="rId107"/>
    <p:sldId id="6180" r:id="rId108"/>
    <p:sldId id="6181" r:id="rId109"/>
    <p:sldId id="6182" r:id="rId110"/>
    <p:sldId id="6183" r:id="rId111"/>
    <p:sldId id="6184" r:id="rId112"/>
    <p:sldId id="6185" r:id="rId113"/>
    <p:sldId id="6186" r:id="rId114"/>
    <p:sldId id="6187" r:id="rId115"/>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00" autoAdjust="0"/>
    <p:restoredTop sz="94434" autoAdjust="0"/>
  </p:normalViewPr>
  <p:slideViewPr>
    <p:cSldViewPr snapToGrid="0" snapToObjects="1">
      <p:cViewPr varScale="1">
        <p:scale>
          <a:sx n="100" d="100"/>
          <a:sy n="100" d="100"/>
        </p:scale>
        <p:origin x="120" y="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8/13/2020</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302056025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100</a:t>
            </a:fld>
            <a:endParaRPr lang="en-US"/>
          </a:p>
        </p:txBody>
      </p:sp>
    </p:spTree>
    <p:extLst>
      <p:ext uri="{BB962C8B-B14F-4D97-AF65-F5344CB8AC3E}">
        <p14:creationId xmlns:p14="http://schemas.microsoft.com/office/powerpoint/2010/main" val="243770789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101</a:t>
            </a:fld>
            <a:endParaRPr lang="en-US"/>
          </a:p>
        </p:txBody>
      </p:sp>
    </p:spTree>
    <p:extLst>
      <p:ext uri="{BB962C8B-B14F-4D97-AF65-F5344CB8AC3E}">
        <p14:creationId xmlns:p14="http://schemas.microsoft.com/office/powerpoint/2010/main" val="40418619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102</a:t>
            </a:fld>
            <a:endParaRPr lang="en-US"/>
          </a:p>
        </p:txBody>
      </p:sp>
    </p:spTree>
    <p:extLst>
      <p:ext uri="{BB962C8B-B14F-4D97-AF65-F5344CB8AC3E}">
        <p14:creationId xmlns:p14="http://schemas.microsoft.com/office/powerpoint/2010/main" val="378629087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103</a:t>
            </a:fld>
            <a:endParaRPr lang="en-US"/>
          </a:p>
        </p:txBody>
      </p:sp>
    </p:spTree>
    <p:extLst>
      <p:ext uri="{BB962C8B-B14F-4D97-AF65-F5344CB8AC3E}">
        <p14:creationId xmlns:p14="http://schemas.microsoft.com/office/powerpoint/2010/main" val="265216563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104</a:t>
            </a:fld>
            <a:endParaRPr lang="en-US"/>
          </a:p>
        </p:txBody>
      </p:sp>
    </p:spTree>
    <p:extLst>
      <p:ext uri="{BB962C8B-B14F-4D97-AF65-F5344CB8AC3E}">
        <p14:creationId xmlns:p14="http://schemas.microsoft.com/office/powerpoint/2010/main" val="63193706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105</a:t>
            </a:fld>
            <a:endParaRPr lang="en-US"/>
          </a:p>
        </p:txBody>
      </p:sp>
    </p:spTree>
    <p:extLst>
      <p:ext uri="{BB962C8B-B14F-4D97-AF65-F5344CB8AC3E}">
        <p14:creationId xmlns:p14="http://schemas.microsoft.com/office/powerpoint/2010/main" val="93646266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106</a:t>
            </a:fld>
            <a:endParaRPr lang="en-US"/>
          </a:p>
        </p:txBody>
      </p:sp>
    </p:spTree>
    <p:extLst>
      <p:ext uri="{BB962C8B-B14F-4D97-AF65-F5344CB8AC3E}">
        <p14:creationId xmlns:p14="http://schemas.microsoft.com/office/powerpoint/2010/main" val="378902802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107</a:t>
            </a:fld>
            <a:endParaRPr lang="en-US"/>
          </a:p>
        </p:txBody>
      </p:sp>
    </p:spTree>
    <p:extLst>
      <p:ext uri="{BB962C8B-B14F-4D97-AF65-F5344CB8AC3E}">
        <p14:creationId xmlns:p14="http://schemas.microsoft.com/office/powerpoint/2010/main" val="3160448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108</a:t>
            </a:fld>
            <a:endParaRPr lang="en-US"/>
          </a:p>
        </p:txBody>
      </p:sp>
    </p:spTree>
    <p:extLst>
      <p:ext uri="{BB962C8B-B14F-4D97-AF65-F5344CB8AC3E}">
        <p14:creationId xmlns:p14="http://schemas.microsoft.com/office/powerpoint/2010/main" val="27162134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109</a:t>
            </a:fld>
            <a:endParaRPr lang="en-US"/>
          </a:p>
        </p:txBody>
      </p:sp>
    </p:spTree>
    <p:extLst>
      <p:ext uri="{BB962C8B-B14F-4D97-AF65-F5344CB8AC3E}">
        <p14:creationId xmlns:p14="http://schemas.microsoft.com/office/powerpoint/2010/main" val="39645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110</a:t>
            </a:fld>
            <a:endParaRPr lang="en-US"/>
          </a:p>
        </p:txBody>
      </p:sp>
    </p:spTree>
    <p:extLst>
      <p:ext uri="{BB962C8B-B14F-4D97-AF65-F5344CB8AC3E}">
        <p14:creationId xmlns:p14="http://schemas.microsoft.com/office/powerpoint/2010/main" val="270515580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111</a:t>
            </a:fld>
            <a:endParaRPr lang="en-US"/>
          </a:p>
        </p:txBody>
      </p:sp>
    </p:spTree>
    <p:extLst>
      <p:ext uri="{BB962C8B-B14F-4D97-AF65-F5344CB8AC3E}">
        <p14:creationId xmlns:p14="http://schemas.microsoft.com/office/powerpoint/2010/main" val="187293342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112</a:t>
            </a:fld>
            <a:endParaRPr lang="en-US"/>
          </a:p>
        </p:txBody>
      </p:sp>
    </p:spTree>
    <p:extLst>
      <p:ext uri="{BB962C8B-B14F-4D97-AF65-F5344CB8AC3E}">
        <p14:creationId xmlns:p14="http://schemas.microsoft.com/office/powerpoint/2010/main" val="115710400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113</a:t>
            </a:fld>
            <a:endParaRPr lang="en-US"/>
          </a:p>
        </p:txBody>
      </p:sp>
    </p:spTree>
    <p:extLst>
      <p:ext uri="{BB962C8B-B14F-4D97-AF65-F5344CB8AC3E}">
        <p14:creationId xmlns:p14="http://schemas.microsoft.com/office/powerpoint/2010/main" val="230487317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114</a:t>
            </a:fld>
            <a:endParaRPr lang="en-US"/>
          </a:p>
        </p:txBody>
      </p:sp>
    </p:spTree>
    <p:extLst>
      <p:ext uri="{BB962C8B-B14F-4D97-AF65-F5344CB8AC3E}">
        <p14:creationId xmlns:p14="http://schemas.microsoft.com/office/powerpoint/2010/main" val="272387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3176107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3252551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2435261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1823161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1749406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4107869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1355036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116916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1214694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52194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3238206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1164416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4038027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2717650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355591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1237274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52457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3002554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3917561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96734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727448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910367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336586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2309052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3582272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36241112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4139393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51132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37961224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3717354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4337221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22230468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38732574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41193604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20519175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2271695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885965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381019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41770165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2556978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26435816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8088871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21969251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4390416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37030745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21407461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3545615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27370985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1215772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23909384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27588249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a:p>
        </p:txBody>
      </p:sp>
    </p:spTree>
    <p:extLst>
      <p:ext uri="{BB962C8B-B14F-4D97-AF65-F5344CB8AC3E}">
        <p14:creationId xmlns:p14="http://schemas.microsoft.com/office/powerpoint/2010/main" val="42733948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a:p>
        </p:txBody>
      </p:sp>
    </p:spTree>
    <p:extLst>
      <p:ext uri="{BB962C8B-B14F-4D97-AF65-F5344CB8AC3E}">
        <p14:creationId xmlns:p14="http://schemas.microsoft.com/office/powerpoint/2010/main" val="9457098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a:p>
        </p:txBody>
      </p:sp>
    </p:spTree>
    <p:extLst>
      <p:ext uri="{BB962C8B-B14F-4D97-AF65-F5344CB8AC3E}">
        <p14:creationId xmlns:p14="http://schemas.microsoft.com/office/powerpoint/2010/main" val="16899636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a:p>
        </p:txBody>
      </p:sp>
    </p:spTree>
    <p:extLst>
      <p:ext uri="{BB962C8B-B14F-4D97-AF65-F5344CB8AC3E}">
        <p14:creationId xmlns:p14="http://schemas.microsoft.com/office/powerpoint/2010/main" val="8241877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a:p>
        </p:txBody>
      </p:sp>
    </p:spTree>
    <p:extLst>
      <p:ext uri="{BB962C8B-B14F-4D97-AF65-F5344CB8AC3E}">
        <p14:creationId xmlns:p14="http://schemas.microsoft.com/office/powerpoint/2010/main" val="23378805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a:p>
        </p:txBody>
      </p:sp>
    </p:spTree>
    <p:extLst>
      <p:ext uri="{BB962C8B-B14F-4D97-AF65-F5344CB8AC3E}">
        <p14:creationId xmlns:p14="http://schemas.microsoft.com/office/powerpoint/2010/main" val="21918762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a:p>
        </p:txBody>
      </p:sp>
    </p:spTree>
    <p:extLst>
      <p:ext uri="{BB962C8B-B14F-4D97-AF65-F5344CB8AC3E}">
        <p14:creationId xmlns:p14="http://schemas.microsoft.com/office/powerpoint/2010/main" val="6841332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a:p>
        </p:txBody>
      </p:sp>
    </p:spTree>
    <p:extLst>
      <p:ext uri="{BB962C8B-B14F-4D97-AF65-F5344CB8AC3E}">
        <p14:creationId xmlns:p14="http://schemas.microsoft.com/office/powerpoint/2010/main" val="66165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a:p>
        </p:txBody>
      </p:sp>
    </p:spTree>
    <p:extLst>
      <p:ext uri="{BB962C8B-B14F-4D97-AF65-F5344CB8AC3E}">
        <p14:creationId xmlns:p14="http://schemas.microsoft.com/office/powerpoint/2010/main" val="24501108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a:p>
        </p:txBody>
      </p:sp>
    </p:spTree>
    <p:extLst>
      <p:ext uri="{BB962C8B-B14F-4D97-AF65-F5344CB8AC3E}">
        <p14:creationId xmlns:p14="http://schemas.microsoft.com/office/powerpoint/2010/main" val="21668954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a:p>
        </p:txBody>
      </p:sp>
    </p:spTree>
    <p:extLst>
      <p:ext uri="{BB962C8B-B14F-4D97-AF65-F5344CB8AC3E}">
        <p14:creationId xmlns:p14="http://schemas.microsoft.com/office/powerpoint/2010/main" val="2124470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73</a:t>
            </a:fld>
            <a:endParaRPr lang="en-US"/>
          </a:p>
        </p:txBody>
      </p:sp>
    </p:spTree>
    <p:extLst>
      <p:ext uri="{BB962C8B-B14F-4D97-AF65-F5344CB8AC3E}">
        <p14:creationId xmlns:p14="http://schemas.microsoft.com/office/powerpoint/2010/main" val="22264067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74</a:t>
            </a:fld>
            <a:endParaRPr lang="en-US"/>
          </a:p>
        </p:txBody>
      </p:sp>
    </p:spTree>
    <p:extLst>
      <p:ext uri="{BB962C8B-B14F-4D97-AF65-F5344CB8AC3E}">
        <p14:creationId xmlns:p14="http://schemas.microsoft.com/office/powerpoint/2010/main" val="24097613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75</a:t>
            </a:fld>
            <a:endParaRPr lang="en-US"/>
          </a:p>
        </p:txBody>
      </p:sp>
    </p:spTree>
    <p:extLst>
      <p:ext uri="{BB962C8B-B14F-4D97-AF65-F5344CB8AC3E}">
        <p14:creationId xmlns:p14="http://schemas.microsoft.com/office/powerpoint/2010/main" val="32383937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76</a:t>
            </a:fld>
            <a:endParaRPr lang="en-US"/>
          </a:p>
        </p:txBody>
      </p:sp>
    </p:spTree>
    <p:extLst>
      <p:ext uri="{BB962C8B-B14F-4D97-AF65-F5344CB8AC3E}">
        <p14:creationId xmlns:p14="http://schemas.microsoft.com/office/powerpoint/2010/main" val="14155448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77</a:t>
            </a:fld>
            <a:endParaRPr lang="en-US"/>
          </a:p>
        </p:txBody>
      </p:sp>
    </p:spTree>
    <p:extLst>
      <p:ext uri="{BB962C8B-B14F-4D97-AF65-F5344CB8AC3E}">
        <p14:creationId xmlns:p14="http://schemas.microsoft.com/office/powerpoint/2010/main" val="17267330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78</a:t>
            </a:fld>
            <a:endParaRPr lang="en-US"/>
          </a:p>
        </p:txBody>
      </p:sp>
    </p:spTree>
    <p:extLst>
      <p:ext uri="{BB962C8B-B14F-4D97-AF65-F5344CB8AC3E}">
        <p14:creationId xmlns:p14="http://schemas.microsoft.com/office/powerpoint/2010/main" val="38326860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79</a:t>
            </a:fld>
            <a:endParaRPr lang="en-US"/>
          </a:p>
        </p:txBody>
      </p:sp>
    </p:spTree>
    <p:extLst>
      <p:ext uri="{BB962C8B-B14F-4D97-AF65-F5344CB8AC3E}">
        <p14:creationId xmlns:p14="http://schemas.microsoft.com/office/powerpoint/2010/main" val="104788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80</a:t>
            </a:fld>
            <a:endParaRPr lang="en-US"/>
          </a:p>
        </p:txBody>
      </p:sp>
    </p:spTree>
    <p:extLst>
      <p:ext uri="{BB962C8B-B14F-4D97-AF65-F5344CB8AC3E}">
        <p14:creationId xmlns:p14="http://schemas.microsoft.com/office/powerpoint/2010/main" val="33007130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81</a:t>
            </a:fld>
            <a:endParaRPr lang="en-US"/>
          </a:p>
        </p:txBody>
      </p:sp>
    </p:spTree>
    <p:extLst>
      <p:ext uri="{BB962C8B-B14F-4D97-AF65-F5344CB8AC3E}">
        <p14:creationId xmlns:p14="http://schemas.microsoft.com/office/powerpoint/2010/main" val="20634907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82</a:t>
            </a:fld>
            <a:endParaRPr lang="en-US"/>
          </a:p>
        </p:txBody>
      </p:sp>
    </p:spTree>
    <p:extLst>
      <p:ext uri="{BB962C8B-B14F-4D97-AF65-F5344CB8AC3E}">
        <p14:creationId xmlns:p14="http://schemas.microsoft.com/office/powerpoint/2010/main" val="5769209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83</a:t>
            </a:fld>
            <a:endParaRPr lang="en-US"/>
          </a:p>
        </p:txBody>
      </p:sp>
    </p:spTree>
    <p:extLst>
      <p:ext uri="{BB962C8B-B14F-4D97-AF65-F5344CB8AC3E}">
        <p14:creationId xmlns:p14="http://schemas.microsoft.com/office/powerpoint/2010/main" val="16523315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84</a:t>
            </a:fld>
            <a:endParaRPr lang="en-US"/>
          </a:p>
        </p:txBody>
      </p:sp>
    </p:spTree>
    <p:extLst>
      <p:ext uri="{BB962C8B-B14F-4D97-AF65-F5344CB8AC3E}">
        <p14:creationId xmlns:p14="http://schemas.microsoft.com/office/powerpoint/2010/main" val="10902536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85</a:t>
            </a:fld>
            <a:endParaRPr lang="en-US"/>
          </a:p>
        </p:txBody>
      </p:sp>
    </p:spTree>
    <p:extLst>
      <p:ext uri="{BB962C8B-B14F-4D97-AF65-F5344CB8AC3E}">
        <p14:creationId xmlns:p14="http://schemas.microsoft.com/office/powerpoint/2010/main" val="76800738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86</a:t>
            </a:fld>
            <a:endParaRPr lang="en-US"/>
          </a:p>
        </p:txBody>
      </p:sp>
    </p:spTree>
    <p:extLst>
      <p:ext uri="{BB962C8B-B14F-4D97-AF65-F5344CB8AC3E}">
        <p14:creationId xmlns:p14="http://schemas.microsoft.com/office/powerpoint/2010/main" val="40345122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87</a:t>
            </a:fld>
            <a:endParaRPr lang="en-US"/>
          </a:p>
        </p:txBody>
      </p:sp>
    </p:spTree>
    <p:extLst>
      <p:ext uri="{BB962C8B-B14F-4D97-AF65-F5344CB8AC3E}">
        <p14:creationId xmlns:p14="http://schemas.microsoft.com/office/powerpoint/2010/main" val="23470015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88</a:t>
            </a:fld>
            <a:endParaRPr lang="en-US"/>
          </a:p>
        </p:txBody>
      </p:sp>
    </p:spTree>
    <p:extLst>
      <p:ext uri="{BB962C8B-B14F-4D97-AF65-F5344CB8AC3E}">
        <p14:creationId xmlns:p14="http://schemas.microsoft.com/office/powerpoint/2010/main" val="394533410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89</a:t>
            </a:fld>
            <a:endParaRPr lang="en-US"/>
          </a:p>
        </p:txBody>
      </p:sp>
    </p:spTree>
    <p:extLst>
      <p:ext uri="{BB962C8B-B14F-4D97-AF65-F5344CB8AC3E}">
        <p14:creationId xmlns:p14="http://schemas.microsoft.com/office/powerpoint/2010/main" val="1981282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17780465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90</a:t>
            </a:fld>
            <a:endParaRPr lang="en-US"/>
          </a:p>
        </p:txBody>
      </p:sp>
    </p:spTree>
    <p:extLst>
      <p:ext uri="{BB962C8B-B14F-4D97-AF65-F5344CB8AC3E}">
        <p14:creationId xmlns:p14="http://schemas.microsoft.com/office/powerpoint/2010/main" val="17785425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91</a:t>
            </a:fld>
            <a:endParaRPr lang="en-US"/>
          </a:p>
        </p:txBody>
      </p:sp>
    </p:spTree>
    <p:extLst>
      <p:ext uri="{BB962C8B-B14F-4D97-AF65-F5344CB8AC3E}">
        <p14:creationId xmlns:p14="http://schemas.microsoft.com/office/powerpoint/2010/main" val="302413219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92</a:t>
            </a:fld>
            <a:endParaRPr lang="en-US"/>
          </a:p>
        </p:txBody>
      </p:sp>
    </p:spTree>
    <p:extLst>
      <p:ext uri="{BB962C8B-B14F-4D97-AF65-F5344CB8AC3E}">
        <p14:creationId xmlns:p14="http://schemas.microsoft.com/office/powerpoint/2010/main" val="231691381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93</a:t>
            </a:fld>
            <a:endParaRPr lang="en-US"/>
          </a:p>
        </p:txBody>
      </p:sp>
    </p:spTree>
    <p:extLst>
      <p:ext uri="{BB962C8B-B14F-4D97-AF65-F5344CB8AC3E}">
        <p14:creationId xmlns:p14="http://schemas.microsoft.com/office/powerpoint/2010/main" val="27290123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94</a:t>
            </a:fld>
            <a:endParaRPr lang="en-US"/>
          </a:p>
        </p:txBody>
      </p:sp>
    </p:spTree>
    <p:extLst>
      <p:ext uri="{BB962C8B-B14F-4D97-AF65-F5344CB8AC3E}">
        <p14:creationId xmlns:p14="http://schemas.microsoft.com/office/powerpoint/2010/main" val="5630613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95</a:t>
            </a:fld>
            <a:endParaRPr lang="en-US"/>
          </a:p>
        </p:txBody>
      </p:sp>
    </p:spTree>
    <p:extLst>
      <p:ext uri="{BB962C8B-B14F-4D97-AF65-F5344CB8AC3E}">
        <p14:creationId xmlns:p14="http://schemas.microsoft.com/office/powerpoint/2010/main" val="45600784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96</a:t>
            </a:fld>
            <a:endParaRPr lang="en-US"/>
          </a:p>
        </p:txBody>
      </p:sp>
    </p:spTree>
    <p:extLst>
      <p:ext uri="{BB962C8B-B14F-4D97-AF65-F5344CB8AC3E}">
        <p14:creationId xmlns:p14="http://schemas.microsoft.com/office/powerpoint/2010/main" val="25971636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97</a:t>
            </a:fld>
            <a:endParaRPr lang="en-US"/>
          </a:p>
        </p:txBody>
      </p:sp>
    </p:spTree>
    <p:extLst>
      <p:ext uri="{BB962C8B-B14F-4D97-AF65-F5344CB8AC3E}">
        <p14:creationId xmlns:p14="http://schemas.microsoft.com/office/powerpoint/2010/main" val="212031178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98</a:t>
            </a:fld>
            <a:endParaRPr lang="en-US"/>
          </a:p>
        </p:txBody>
      </p:sp>
    </p:spTree>
    <p:extLst>
      <p:ext uri="{BB962C8B-B14F-4D97-AF65-F5344CB8AC3E}">
        <p14:creationId xmlns:p14="http://schemas.microsoft.com/office/powerpoint/2010/main" val="283232608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99</a:t>
            </a:fld>
            <a:endParaRPr lang="en-US"/>
          </a:p>
        </p:txBody>
      </p:sp>
    </p:spTree>
    <p:extLst>
      <p:ext uri="{BB962C8B-B14F-4D97-AF65-F5344CB8AC3E}">
        <p14:creationId xmlns:p14="http://schemas.microsoft.com/office/powerpoint/2010/main" val="402866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0546E-A75C-4C26-87FD-2EA5D6FEBA20}" type="datetime1">
              <a:rPr lang="en-US" smtClean="0"/>
              <a:pPr/>
              <a:t>8/13/2020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CB1B0-0524-431A-AD96-8337355DD8D3}" type="datetime1">
              <a:rPr lang="en-US" smtClean="0"/>
              <a:pPr/>
              <a:t>8/13/2020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98121-74DE-4FBF-A57D-128D603E4826}" type="datetime1">
              <a:rPr lang="en-US" smtClean="0"/>
              <a:pPr/>
              <a:t>8/13/2020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44E1A-884A-487A-A010-850F83076D7E}" type="datetime1">
              <a:rPr lang="en-US" smtClean="0"/>
              <a:pPr/>
              <a:t>8/13/2020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8/13/2020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77BC4-6E9E-46F4-8232-0B68B6A03327}" type="datetime1">
              <a:rPr lang="en-US" smtClean="0"/>
              <a:pPr/>
              <a:t>8/13/2020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DCF79-0BEE-4553-A736-F3924A5194EE}" type="datetime1">
              <a:rPr lang="en-US" smtClean="0"/>
              <a:pPr/>
              <a:t>8/13/2020</a:t>
            </a:fld>
            <a:endParaRPr lang="en-US"/>
          </a:p>
        </p:txBody>
      </p:sp>
      <p:sp>
        <p:nvSpPr>
          <p:cNvPr id="8" name="Footer Placeholder 7"/>
          <p:cNvSpPr>
            <a:spLocks noGrp="1"/>
          </p:cNvSpPr>
          <p:nvPr>
            <p:ph type="ftr" sz="quarter" idx="11"/>
          </p:nvPr>
        </p:nvSpPr>
        <p:spPr/>
        <p:txBody>
          <a:bodyPr/>
          <a:lstStyle/>
          <a:p>
            <a:r>
              <a:rPr lang="en-US" smtClean="0"/>
              <a:t>ArthurBaileyMinistries.com</a:t>
            </a:r>
            <a:endParaRPr lang="en-US"/>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FA917-FB7A-46F0-83B1-168855B59B96}" type="datetime1">
              <a:rPr lang="en-US" smtClean="0"/>
              <a:pPr/>
              <a:t>8/13/2020</a:t>
            </a:fld>
            <a:endParaRPr lang="en-US"/>
          </a:p>
        </p:txBody>
      </p:sp>
      <p:sp>
        <p:nvSpPr>
          <p:cNvPr id="4" name="Footer Placeholder 3"/>
          <p:cNvSpPr>
            <a:spLocks noGrp="1"/>
          </p:cNvSpPr>
          <p:nvPr>
            <p:ph type="ftr" sz="quarter" idx="11"/>
          </p:nvPr>
        </p:nvSpPr>
        <p:spPr/>
        <p:txBody>
          <a:bodyPr/>
          <a:lstStyle/>
          <a:p>
            <a:r>
              <a:rPr lang="en-US" smtClean="0"/>
              <a:t>ArthurBaileyMinistries.com</a:t>
            </a:r>
            <a:endParaRPr lang="en-US"/>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8/13/2020</a:t>
            </a:fld>
            <a:endParaRPr lang="en-US"/>
          </a:p>
        </p:txBody>
      </p:sp>
      <p:sp>
        <p:nvSpPr>
          <p:cNvPr id="3" name="Footer Placeholder 2"/>
          <p:cNvSpPr>
            <a:spLocks noGrp="1"/>
          </p:cNvSpPr>
          <p:nvPr>
            <p:ph type="ftr" sz="quarter" idx="11"/>
          </p:nvPr>
        </p:nvSpPr>
        <p:spPr/>
        <p:txBody>
          <a:bodyPr/>
          <a:lstStyle/>
          <a:p>
            <a:r>
              <a:rPr lang="en-US" smtClean="0"/>
              <a:t>ArthurBaileyMinistries.com</a:t>
            </a:r>
            <a:endParaRPr lang="en-US"/>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8/13/2020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8/13/2020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8/13/2020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ArthurBaileyMinistries.com</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Worship in Prayer</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9167432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8111823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14993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5276065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0752295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4986004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4900906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0369357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9269807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0479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smtClean="0">
              <a:solidFill>
                <a:schemeClr val="bg1"/>
              </a:solidFill>
              <a:latin typeface="Helvetica" panose="020B0604020202020204" pitchFamily="34" charset="0"/>
              <a:cs typeface="Helvetica" panose="020B0604020202020204" pitchFamily="34" charset="0"/>
            </a:endParaRPr>
          </a:p>
          <a:p>
            <a:pPr algn="ctr">
              <a:buNone/>
            </a:pPr>
            <a:r>
              <a:rPr lang="en-US" sz="5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5400" dirty="0">
                <a:solidFill>
                  <a:schemeClr val="bg1"/>
                </a:solidFill>
              </a:rPr>
              <a:t>Joseph, Lord of Egypt</a:t>
            </a:r>
            <a:endParaRPr lang="en-US" sz="5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11</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1816695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0142904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6604314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363122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43725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Loaded down with as much food as they could carry, the sons of Israel departed from Egypt, headed back to the land of Canaan, before being apprehended for theft by the servant of Joseph. The stage had been set as the plan of Joseph comes into full view.</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88850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Judah has bargained with Joseph to take him as prisoner and let Benjamin go back to his father for Judah could not bear to break his father’s heart and send him to his grave at news that Benjamin would not be returning to him.</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63579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Witnessing Judah’s love for his father Israel, sacrificing himself and the possibilities of not seeing his own children again, Joseph is deeply moved by Judah’s gesture to the point he could no longer contain his emotions</a:t>
            </a:r>
            <a:r>
              <a:rPr lang="en-US" sz="4000" dirty="0" smtClean="0">
                <a:solidFill>
                  <a:schemeClr val="bg1"/>
                </a:solidFill>
              </a:rPr>
              <a:t>.</a:t>
            </a:r>
            <a:r>
              <a:rPr lang="en-US" sz="4000" dirty="0">
                <a:solidFill>
                  <a:schemeClr val="bg1"/>
                </a:solidFill>
              </a:rPr>
              <a:t> </a:t>
            </a:r>
          </a:p>
          <a:p>
            <a:pPr marL="0" indent="0" algn="ctr">
              <a:buNone/>
            </a:pPr>
            <a:r>
              <a:rPr lang="en-US" sz="4000" dirty="0">
                <a:solidFill>
                  <a:schemeClr val="bg1"/>
                </a:solidFill>
              </a:rPr>
              <a:t>Joseph reveals himself as the brother they </a:t>
            </a:r>
            <a:r>
              <a:rPr lang="en-US" sz="4000" dirty="0" smtClean="0">
                <a:solidFill>
                  <a:schemeClr val="bg1"/>
                </a:solidFill>
              </a:rPr>
              <a:t>sold.</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16243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Ge 45:1</a:t>
            </a:r>
            <a:r>
              <a:rPr lang="en-US" sz="4000" dirty="0">
                <a:solidFill>
                  <a:schemeClr val="bg1"/>
                </a:solidFill>
              </a:rPr>
              <a:t> Then Joseph could not refrain himself before all them that stood by him; and he cried, Cause every man to go out from me. And there stood no man with him, while Joseph made himself known unto his </a:t>
            </a:r>
            <a:r>
              <a:rPr lang="en-US" sz="4000" dirty="0" err="1" smtClean="0">
                <a:solidFill>
                  <a:schemeClr val="bg1"/>
                </a:solidFill>
              </a:rPr>
              <a:t>brethren.</a:t>
            </a:r>
            <a:r>
              <a:rPr lang="en-US" sz="4000" baseline="30000" dirty="0" err="1" smtClean="0">
                <a:solidFill>
                  <a:schemeClr val="bg1"/>
                </a:solidFill>
              </a:rPr>
              <a:t>Ge</a:t>
            </a:r>
            <a:r>
              <a:rPr lang="en-US" sz="4000" baseline="30000" dirty="0" smtClean="0">
                <a:solidFill>
                  <a:schemeClr val="bg1"/>
                </a:solidFill>
              </a:rPr>
              <a:t> </a:t>
            </a:r>
            <a:r>
              <a:rPr lang="en-US" sz="4000" baseline="30000" dirty="0">
                <a:solidFill>
                  <a:schemeClr val="bg1"/>
                </a:solidFill>
              </a:rPr>
              <a:t>45:2</a:t>
            </a:r>
            <a:r>
              <a:rPr lang="en-US" sz="4000" dirty="0">
                <a:solidFill>
                  <a:schemeClr val="bg1"/>
                </a:solidFill>
              </a:rPr>
              <a:t> And he wept aloud: and the Egyptians and the house of Pharaoh heard</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83966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900" y="438151"/>
            <a:ext cx="8089900" cy="4329112"/>
          </a:xfrm>
        </p:spPr>
        <p:txBody>
          <a:bodyPr>
            <a:normAutofit fontScale="85000" lnSpcReduction="20000"/>
          </a:bodyPr>
          <a:lstStyle/>
          <a:p>
            <a:pPr marL="0" indent="0" algn="ctr">
              <a:buNone/>
            </a:pPr>
            <a:r>
              <a:rPr lang="en-US" sz="4000" dirty="0">
                <a:solidFill>
                  <a:schemeClr val="bg1"/>
                </a:solidFill>
              </a:rPr>
              <a:t>Joseph reveals himself as their brother</a:t>
            </a:r>
          </a:p>
          <a:p>
            <a:pPr marL="0" indent="0" algn="ctr">
              <a:buNone/>
            </a:pPr>
            <a:endParaRPr lang="en-US" sz="4000" baseline="30000" dirty="0" smtClean="0">
              <a:solidFill>
                <a:schemeClr val="bg1"/>
              </a:solidFill>
            </a:endParaRPr>
          </a:p>
          <a:p>
            <a:pPr marL="0" indent="0" algn="ctr">
              <a:buNone/>
            </a:pPr>
            <a:r>
              <a:rPr lang="en-US" sz="4000" baseline="30000" dirty="0" smtClean="0">
                <a:solidFill>
                  <a:schemeClr val="bg1"/>
                </a:solidFill>
              </a:rPr>
              <a:t>Ge </a:t>
            </a:r>
            <a:r>
              <a:rPr lang="en-US" sz="4000" baseline="30000" dirty="0">
                <a:solidFill>
                  <a:schemeClr val="bg1"/>
                </a:solidFill>
              </a:rPr>
              <a:t>45:3</a:t>
            </a:r>
            <a:r>
              <a:rPr lang="en-US" sz="4000" dirty="0">
                <a:solidFill>
                  <a:schemeClr val="bg1"/>
                </a:solidFill>
              </a:rPr>
              <a:t> And Joseph said unto his brethren, I </a:t>
            </a:r>
            <a:r>
              <a:rPr lang="en-US" sz="4000" i="1" dirty="0">
                <a:solidFill>
                  <a:schemeClr val="bg1"/>
                </a:solidFill>
              </a:rPr>
              <a:t>am </a:t>
            </a:r>
            <a:r>
              <a:rPr lang="en-US" sz="4000" dirty="0">
                <a:solidFill>
                  <a:schemeClr val="bg1"/>
                </a:solidFill>
              </a:rPr>
              <a:t>Joseph; doth my father yet live? And his brethren could not answer him; for they were troubled at his </a:t>
            </a:r>
            <a:r>
              <a:rPr lang="en-US" sz="4000" dirty="0" err="1" smtClean="0">
                <a:solidFill>
                  <a:schemeClr val="bg1"/>
                </a:solidFill>
              </a:rPr>
              <a:t>presence.</a:t>
            </a:r>
            <a:r>
              <a:rPr lang="en-US" sz="4000" baseline="30000" dirty="0" err="1" smtClean="0">
                <a:solidFill>
                  <a:schemeClr val="bg1"/>
                </a:solidFill>
              </a:rPr>
              <a:t>Ge</a:t>
            </a:r>
            <a:r>
              <a:rPr lang="en-US" sz="4000" baseline="30000" dirty="0" smtClean="0">
                <a:solidFill>
                  <a:schemeClr val="bg1"/>
                </a:solidFill>
              </a:rPr>
              <a:t> </a:t>
            </a:r>
            <a:r>
              <a:rPr lang="en-US" sz="4000" baseline="30000" dirty="0">
                <a:solidFill>
                  <a:schemeClr val="bg1"/>
                </a:solidFill>
              </a:rPr>
              <a:t>45:4</a:t>
            </a:r>
            <a:r>
              <a:rPr lang="en-US" sz="4000" dirty="0">
                <a:solidFill>
                  <a:schemeClr val="bg1"/>
                </a:solidFill>
              </a:rPr>
              <a:t> And Joseph said unto his brethren, Come near to me, I pray you. And they came near. And he said, I </a:t>
            </a:r>
            <a:r>
              <a:rPr lang="en-US" sz="4000" i="1" dirty="0">
                <a:solidFill>
                  <a:schemeClr val="bg1"/>
                </a:solidFill>
              </a:rPr>
              <a:t>am </a:t>
            </a:r>
            <a:r>
              <a:rPr lang="en-US" sz="4000" dirty="0">
                <a:solidFill>
                  <a:schemeClr val="bg1"/>
                </a:solidFill>
              </a:rPr>
              <a:t>Joseph your brother, whom ye sold into Egypt</a:t>
            </a:r>
            <a:r>
              <a:rPr lang="en-US" sz="4000" dirty="0" smtClean="0">
                <a:solidFill>
                  <a:schemeClr val="bg1"/>
                </a:solidFill>
              </a:rPr>
              <a:t>.</a:t>
            </a: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72059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Joseph comforts his brothers  and let them know what they meant for evil </a:t>
            </a:r>
            <a:r>
              <a:rPr lang="en-US" sz="4000" dirty="0" err="1">
                <a:solidFill>
                  <a:schemeClr val="bg1"/>
                </a:solidFill>
              </a:rPr>
              <a:t>YeHoVaH</a:t>
            </a:r>
            <a:r>
              <a:rPr lang="en-US" sz="4000" dirty="0">
                <a:solidFill>
                  <a:schemeClr val="bg1"/>
                </a:solidFill>
              </a:rPr>
              <a:t> worked it to their good for it was part of His plan to Save Israel.</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770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Ge 45:5</a:t>
            </a:r>
            <a:r>
              <a:rPr lang="en-US" sz="4000" dirty="0">
                <a:solidFill>
                  <a:schemeClr val="bg1"/>
                </a:solidFill>
              </a:rPr>
              <a:t> Now therefore be </a:t>
            </a:r>
            <a:r>
              <a:rPr lang="en-US" sz="4000" dirty="0" smtClean="0">
                <a:solidFill>
                  <a:schemeClr val="bg1"/>
                </a:solidFill>
              </a:rPr>
              <a:t>not grieved</a:t>
            </a:r>
            <a:r>
              <a:rPr lang="en-US" sz="4000" dirty="0">
                <a:solidFill>
                  <a:schemeClr val="bg1"/>
                </a:solidFill>
              </a:rPr>
              <a:t>, nor angry with yourselves, that ye sold me hither: for God did send me before you to preserve life.</a:t>
            </a:r>
          </a:p>
          <a:p>
            <a:pPr marL="0" indent="0" algn="ctr">
              <a:buNone/>
            </a:pPr>
            <a:r>
              <a:rPr lang="en-US" sz="4000" dirty="0">
                <a:solidFill>
                  <a:schemeClr val="bg1"/>
                </a:solidFill>
              </a:rPr>
              <a: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51585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famine has lasted for two years and had five years remaining.</a:t>
            </a:r>
          </a:p>
          <a:p>
            <a:pPr marL="0" indent="0" algn="ctr">
              <a:buNone/>
            </a:pPr>
            <a:r>
              <a:rPr lang="en-US" sz="4000" dirty="0">
                <a:solidFill>
                  <a:schemeClr val="bg1"/>
                </a:solidFill>
              </a:rPr>
              <a:t> </a:t>
            </a:r>
          </a:p>
          <a:p>
            <a:pPr marL="0" indent="0" algn="ctr">
              <a:buNone/>
            </a:pPr>
            <a:r>
              <a:rPr lang="en-US" sz="4000" baseline="30000" dirty="0">
                <a:solidFill>
                  <a:schemeClr val="bg1"/>
                </a:solidFill>
              </a:rPr>
              <a:t>Ge 45:6</a:t>
            </a:r>
            <a:r>
              <a:rPr lang="en-US" sz="4000" dirty="0">
                <a:solidFill>
                  <a:schemeClr val="bg1"/>
                </a:solidFill>
              </a:rPr>
              <a:t> For these two years </a:t>
            </a:r>
            <a:r>
              <a:rPr lang="en-US" sz="4000" i="1" dirty="0">
                <a:solidFill>
                  <a:schemeClr val="bg1"/>
                </a:solidFill>
              </a:rPr>
              <a:t>hath </a:t>
            </a:r>
            <a:r>
              <a:rPr lang="en-US" sz="4000" dirty="0">
                <a:solidFill>
                  <a:schemeClr val="bg1"/>
                </a:solidFill>
              </a:rPr>
              <a:t>the famine </a:t>
            </a:r>
            <a:r>
              <a:rPr lang="en-US" sz="4000" i="1" dirty="0">
                <a:solidFill>
                  <a:schemeClr val="bg1"/>
                </a:solidFill>
              </a:rPr>
              <a:t>been </a:t>
            </a:r>
            <a:r>
              <a:rPr lang="en-US" sz="4000" dirty="0">
                <a:solidFill>
                  <a:schemeClr val="bg1"/>
                </a:solidFill>
              </a:rPr>
              <a:t>in the land: and yet </a:t>
            </a:r>
            <a:r>
              <a:rPr lang="en-US" sz="4000" i="1" dirty="0">
                <a:solidFill>
                  <a:schemeClr val="bg1"/>
                </a:solidFill>
              </a:rPr>
              <a:t>there are </a:t>
            </a:r>
            <a:r>
              <a:rPr lang="en-US" sz="4000" dirty="0">
                <a:solidFill>
                  <a:schemeClr val="bg1"/>
                </a:solidFill>
              </a:rPr>
              <a:t>five years, in the which </a:t>
            </a:r>
            <a:r>
              <a:rPr lang="en-US" sz="4000" i="1" dirty="0">
                <a:solidFill>
                  <a:schemeClr val="bg1"/>
                </a:solidFill>
              </a:rPr>
              <a:t>there shall </a:t>
            </a:r>
            <a:r>
              <a:rPr lang="en-US" sz="4000" dirty="0">
                <a:solidFill>
                  <a:schemeClr val="bg1"/>
                </a:solidFill>
              </a:rPr>
              <a:t>neither </a:t>
            </a:r>
            <a:r>
              <a:rPr lang="en-US" sz="4000" i="1" dirty="0">
                <a:solidFill>
                  <a:schemeClr val="bg1"/>
                </a:solidFill>
              </a:rPr>
              <a:t>be </a:t>
            </a:r>
            <a:r>
              <a:rPr lang="en-US" sz="4000" dirty="0">
                <a:solidFill>
                  <a:schemeClr val="bg1"/>
                </a:solidFill>
              </a:rPr>
              <a:t>earing nor harvest.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02636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Joseph reveals himself as a deliverer</a:t>
            </a:r>
          </a:p>
          <a:p>
            <a:pPr marL="0" indent="0" algn="ctr">
              <a:buNone/>
            </a:pPr>
            <a:r>
              <a:rPr lang="en-US" sz="4000" dirty="0">
                <a:solidFill>
                  <a:schemeClr val="bg1"/>
                </a:solidFill>
              </a:rPr>
              <a:t> </a:t>
            </a:r>
          </a:p>
          <a:p>
            <a:pPr marL="0" indent="0" algn="ctr">
              <a:buNone/>
            </a:pPr>
            <a:r>
              <a:rPr lang="en-US" sz="4000" baseline="30000" dirty="0">
                <a:solidFill>
                  <a:schemeClr val="bg1"/>
                </a:solidFill>
              </a:rPr>
              <a:t>Ge 45:7</a:t>
            </a:r>
            <a:r>
              <a:rPr lang="en-US" sz="4000" dirty="0">
                <a:solidFill>
                  <a:schemeClr val="bg1"/>
                </a:solidFill>
              </a:rPr>
              <a:t> And God </a:t>
            </a:r>
            <a:r>
              <a:rPr lang="en-US" sz="4000" u="sng" dirty="0">
                <a:solidFill>
                  <a:schemeClr val="bg1"/>
                </a:solidFill>
              </a:rPr>
              <a:t>sent me before you</a:t>
            </a:r>
            <a:r>
              <a:rPr lang="en-US" sz="4000" dirty="0">
                <a:solidFill>
                  <a:schemeClr val="bg1"/>
                </a:solidFill>
              </a:rPr>
              <a:t> to preserve you a posterity in the earth, and to save your lives by a great deliverance.</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95597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brothers sold Joseph but it was </a:t>
            </a:r>
            <a:r>
              <a:rPr lang="en-US" sz="4000" dirty="0" err="1">
                <a:solidFill>
                  <a:schemeClr val="bg1"/>
                </a:solidFill>
              </a:rPr>
              <a:t>YeHoVaH</a:t>
            </a:r>
            <a:r>
              <a:rPr lang="en-US" sz="4000" dirty="0">
                <a:solidFill>
                  <a:schemeClr val="bg1"/>
                </a:solidFill>
              </a:rPr>
              <a:t> that sent Joseph to Egypt by way of the human traffickers or those who purchased and sold human beings, slave sellers</a:t>
            </a:r>
            <a:r>
              <a:rPr lang="en-US" sz="4000" dirty="0" smtClean="0">
                <a:solidFill>
                  <a:schemeClr val="bg1"/>
                </a:solidFill>
              </a:rPr>
              <a:t>.</a:t>
            </a:r>
            <a:r>
              <a:rPr lang="en-US" sz="4000" dirty="0">
                <a:solidFill>
                  <a:schemeClr val="bg1"/>
                </a:solidFill>
              </a:rPr>
              <a:t> </a:t>
            </a:r>
          </a:p>
          <a:p>
            <a:pPr marL="0" indent="0" algn="ctr">
              <a:buNone/>
            </a:pPr>
            <a:r>
              <a:rPr lang="en-US" sz="4000" dirty="0">
                <a:solidFill>
                  <a:schemeClr val="bg1"/>
                </a:solidFill>
              </a:rPr>
              <a:t>There are people </a:t>
            </a:r>
            <a:r>
              <a:rPr lang="en-US" sz="4000" dirty="0" err="1">
                <a:solidFill>
                  <a:schemeClr val="bg1"/>
                </a:solidFill>
              </a:rPr>
              <a:t>YeHoVaH</a:t>
            </a:r>
            <a:r>
              <a:rPr lang="en-US" sz="4000" dirty="0">
                <a:solidFill>
                  <a:schemeClr val="bg1"/>
                </a:solidFill>
              </a:rPr>
              <a:t> </a:t>
            </a:r>
            <a:r>
              <a:rPr lang="en-US" sz="4000" dirty="0" smtClean="0">
                <a:solidFill>
                  <a:schemeClr val="bg1"/>
                </a:solidFill>
              </a:rPr>
              <a:t>has sent </a:t>
            </a:r>
            <a:r>
              <a:rPr lang="en-US" sz="4000" dirty="0">
                <a:solidFill>
                  <a:schemeClr val="bg1"/>
                </a:solidFill>
              </a:rPr>
              <a:t>before us. We are being sent before those who are yet to come if Messiah tarries</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14301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Joseph reveals to his brother that </a:t>
            </a:r>
            <a:r>
              <a:rPr lang="en-US" sz="4000" dirty="0" err="1">
                <a:solidFill>
                  <a:schemeClr val="bg1"/>
                </a:solidFill>
              </a:rPr>
              <a:t>YeHoVaH</a:t>
            </a:r>
            <a:r>
              <a:rPr lang="en-US" sz="4000" dirty="0">
                <a:solidFill>
                  <a:schemeClr val="bg1"/>
                </a:solidFill>
              </a:rPr>
              <a:t> had made him to be a father to Pharaoh, lord of all his house and ruler throughout the land of Egypt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29745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Ge 45:8</a:t>
            </a:r>
            <a:r>
              <a:rPr lang="en-US" sz="4000" dirty="0">
                <a:solidFill>
                  <a:schemeClr val="bg1"/>
                </a:solidFill>
              </a:rPr>
              <a:t> So now </a:t>
            </a:r>
            <a:r>
              <a:rPr lang="en-US" sz="4000" i="1" dirty="0">
                <a:solidFill>
                  <a:schemeClr val="bg1"/>
                </a:solidFill>
              </a:rPr>
              <a:t>it was </a:t>
            </a:r>
            <a:r>
              <a:rPr lang="en-US" sz="4000" dirty="0">
                <a:solidFill>
                  <a:schemeClr val="bg1"/>
                </a:solidFill>
              </a:rPr>
              <a:t>not you </a:t>
            </a:r>
            <a:r>
              <a:rPr lang="en-US" sz="4000" i="1" dirty="0">
                <a:solidFill>
                  <a:schemeClr val="bg1"/>
                </a:solidFill>
              </a:rPr>
              <a:t>that </a:t>
            </a:r>
            <a:r>
              <a:rPr lang="en-US" sz="4000" dirty="0">
                <a:solidFill>
                  <a:schemeClr val="bg1"/>
                </a:solidFill>
              </a:rPr>
              <a:t>sent me hither, but God: and he hath made me a </a:t>
            </a:r>
            <a:r>
              <a:rPr lang="en-US" sz="4000" u="sng" dirty="0">
                <a:solidFill>
                  <a:schemeClr val="bg1"/>
                </a:solidFill>
              </a:rPr>
              <a:t>father to Pharaoh</a:t>
            </a:r>
            <a:r>
              <a:rPr lang="en-US" sz="4000" dirty="0">
                <a:solidFill>
                  <a:schemeClr val="bg1"/>
                </a:solidFill>
              </a:rPr>
              <a:t>, and </a:t>
            </a:r>
            <a:r>
              <a:rPr lang="en-US" sz="4000" u="sng" dirty="0">
                <a:solidFill>
                  <a:schemeClr val="bg1"/>
                </a:solidFill>
              </a:rPr>
              <a:t>lord of all his house</a:t>
            </a:r>
            <a:r>
              <a:rPr lang="en-US" sz="4000" dirty="0">
                <a:solidFill>
                  <a:schemeClr val="bg1"/>
                </a:solidFill>
              </a:rPr>
              <a:t>, and a </a:t>
            </a:r>
            <a:r>
              <a:rPr lang="en-US" sz="4000" u="sng" dirty="0">
                <a:solidFill>
                  <a:schemeClr val="bg1"/>
                </a:solidFill>
              </a:rPr>
              <a:t>ruler throughout all the land of Egypt</a:t>
            </a:r>
            <a:r>
              <a:rPr lang="en-US" sz="4000" dirty="0">
                <a:solidFill>
                  <a:schemeClr val="bg1"/>
                </a:solidFill>
              </a:rPr>
              <a:t>.</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98907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Before Pharaoh gave Joseph the mandate to send for his family members in verse 17, Joseph had already sent for his father Israel, and the households of Israel to come to Egypt and live in Goshen, the best land in Egypt which Joseph had made his home.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85223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Joseph continually reiterated that it was God who made him</a:t>
            </a:r>
            <a:r>
              <a:rPr lang="en-US" sz="4000" dirty="0" smtClean="0">
                <a:solidFill>
                  <a:schemeClr val="bg1"/>
                </a:solidFill>
              </a:rPr>
              <a:t>… </a:t>
            </a:r>
          </a:p>
          <a:p>
            <a:pPr marL="0" indent="0" algn="ctr">
              <a:buNone/>
            </a:pPr>
            <a:r>
              <a:rPr lang="en-US" sz="4000" dirty="0" smtClean="0">
                <a:solidFill>
                  <a:schemeClr val="bg1"/>
                </a:solidFill>
              </a:rPr>
              <a:t>Lord of ALL Egypt</a:t>
            </a:r>
          </a:p>
          <a:p>
            <a:pPr marL="0" indent="0" algn="ctr">
              <a:buNone/>
            </a:pPr>
            <a:r>
              <a:rPr lang="en-US" sz="4000" dirty="0" smtClean="0">
                <a:solidFill>
                  <a:schemeClr val="bg1"/>
                </a:solidFill>
              </a:rPr>
              <a:t> </a:t>
            </a:r>
          </a:p>
          <a:p>
            <a:pPr marL="0" indent="0" algn="ctr">
              <a:buNone/>
            </a:pPr>
            <a:r>
              <a:rPr lang="en-US" sz="4000" baseline="30000" dirty="0" smtClean="0">
                <a:solidFill>
                  <a:schemeClr val="bg1"/>
                </a:solidFill>
              </a:rPr>
              <a:t>Ge 45:9</a:t>
            </a:r>
            <a:r>
              <a:rPr lang="en-US" sz="4000" dirty="0" smtClean="0">
                <a:solidFill>
                  <a:schemeClr val="bg1"/>
                </a:solidFill>
              </a:rPr>
              <a:t> Haste ye, and go up to my father, and say unto him, Thus </a:t>
            </a:r>
            <a:r>
              <a:rPr lang="en-US" sz="4000" dirty="0" err="1" smtClean="0">
                <a:solidFill>
                  <a:schemeClr val="bg1"/>
                </a:solidFill>
              </a:rPr>
              <a:t>saith</a:t>
            </a:r>
            <a:r>
              <a:rPr lang="en-US" sz="4000" dirty="0" smtClean="0">
                <a:solidFill>
                  <a:schemeClr val="bg1"/>
                </a:solidFill>
              </a:rPr>
              <a:t> thy son Joseph, </a:t>
            </a:r>
            <a:r>
              <a:rPr lang="en-US" sz="4000" u="sng" dirty="0" smtClean="0">
                <a:solidFill>
                  <a:schemeClr val="bg1"/>
                </a:solidFill>
              </a:rPr>
              <a:t>God hath made me lord of all Egypt</a:t>
            </a:r>
            <a:r>
              <a:rPr lang="en-US" sz="4000" dirty="0" smtClean="0">
                <a:solidFill>
                  <a:schemeClr val="bg1"/>
                </a:solidFill>
              </a:rPr>
              <a:t>: come down unto me, tarry not: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67592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Ge 45:10</a:t>
            </a:r>
            <a:r>
              <a:rPr lang="en-US" sz="4000" dirty="0">
                <a:solidFill>
                  <a:schemeClr val="bg1"/>
                </a:solidFill>
              </a:rPr>
              <a:t> And </a:t>
            </a:r>
            <a:r>
              <a:rPr lang="en-US" sz="4000" u="sng" dirty="0">
                <a:solidFill>
                  <a:schemeClr val="bg1"/>
                </a:solidFill>
              </a:rPr>
              <a:t>thou shalt dwell in the land of Goshen</a:t>
            </a:r>
            <a:r>
              <a:rPr lang="en-US" sz="4000" dirty="0">
                <a:solidFill>
                  <a:schemeClr val="bg1"/>
                </a:solidFill>
              </a:rPr>
              <a:t>, and </a:t>
            </a:r>
            <a:r>
              <a:rPr lang="en-US" sz="4000" u="sng" dirty="0">
                <a:solidFill>
                  <a:schemeClr val="bg1"/>
                </a:solidFill>
              </a:rPr>
              <a:t>thou shalt be near unto me</a:t>
            </a:r>
            <a:r>
              <a:rPr lang="en-US" sz="4000" dirty="0">
                <a:solidFill>
                  <a:schemeClr val="bg1"/>
                </a:solidFill>
              </a:rPr>
              <a:t>, thou, and thy </a:t>
            </a:r>
            <a:r>
              <a:rPr lang="en-US" sz="4000" u="sng" dirty="0">
                <a:solidFill>
                  <a:schemeClr val="bg1"/>
                </a:solidFill>
              </a:rPr>
              <a:t>children</a:t>
            </a:r>
            <a:r>
              <a:rPr lang="en-US" sz="4000" dirty="0">
                <a:solidFill>
                  <a:schemeClr val="bg1"/>
                </a:solidFill>
              </a:rPr>
              <a:t>, and thy </a:t>
            </a:r>
            <a:r>
              <a:rPr lang="en-US" sz="4000" u="sng" dirty="0">
                <a:solidFill>
                  <a:schemeClr val="bg1"/>
                </a:solidFill>
              </a:rPr>
              <a:t>children's</a:t>
            </a:r>
            <a:r>
              <a:rPr lang="en-US" sz="4000" dirty="0">
                <a:solidFill>
                  <a:schemeClr val="bg1"/>
                </a:solidFill>
              </a:rPr>
              <a:t> </a:t>
            </a:r>
            <a:r>
              <a:rPr lang="en-US" sz="4000" u="sng" dirty="0">
                <a:solidFill>
                  <a:schemeClr val="bg1"/>
                </a:solidFill>
              </a:rPr>
              <a:t>children</a:t>
            </a:r>
            <a:r>
              <a:rPr lang="en-US" sz="4000" dirty="0">
                <a:solidFill>
                  <a:schemeClr val="bg1"/>
                </a:solidFill>
              </a:rPr>
              <a:t>, and thy flocks, and thy herds, and all that thou hast: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53242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The words</a:t>
            </a:r>
            <a:r>
              <a:rPr lang="en-US" sz="4000" dirty="0">
                <a:solidFill>
                  <a:schemeClr val="bg1"/>
                </a:solidFill>
              </a:rPr>
              <a:t> </a:t>
            </a:r>
            <a:r>
              <a:rPr lang="en-US" sz="4000" u="sng" dirty="0">
                <a:solidFill>
                  <a:schemeClr val="bg1"/>
                </a:solidFill>
              </a:rPr>
              <a:t>children</a:t>
            </a:r>
            <a:r>
              <a:rPr lang="en-US" sz="4000" dirty="0">
                <a:solidFill>
                  <a:schemeClr val="bg1"/>
                </a:solidFill>
              </a:rPr>
              <a:t> and </a:t>
            </a:r>
            <a:r>
              <a:rPr lang="en-US" sz="4000" u="sng" dirty="0">
                <a:solidFill>
                  <a:schemeClr val="bg1"/>
                </a:solidFill>
              </a:rPr>
              <a:t>children's</a:t>
            </a:r>
            <a:r>
              <a:rPr lang="en-US" sz="4000" dirty="0">
                <a:solidFill>
                  <a:schemeClr val="bg1"/>
                </a:solidFill>
              </a:rPr>
              <a:t> </a:t>
            </a:r>
            <a:endParaRPr lang="en-US" sz="4000" dirty="0" smtClean="0">
              <a:solidFill>
                <a:schemeClr val="bg1"/>
              </a:solidFill>
            </a:endParaRPr>
          </a:p>
          <a:p>
            <a:pPr marL="0" indent="0" algn="ctr">
              <a:buNone/>
            </a:pPr>
            <a:r>
              <a:rPr lang="en-US" sz="4000" u="sng" dirty="0" smtClean="0">
                <a:solidFill>
                  <a:schemeClr val="bg1"/>
                </a:solidFill>
              </a:rPr>
              <a:t>children</a:t>
            </a:r>
            <a:r>
              <a:rPr lang="en-US" sz="4000" dirty="0">
                <a:solidFill>
                  <a:schemeClr val="bg1"/>
                </a:solidFill>
              </a:rPr>
              <a:t> in this passage and in many passages is the same Hebrew word for son.</a:t>
            </a:r>
          </a:p>
          <a:p>
            <a:pPr marL="0" indent="0" algn="ctr">
              <a:buNone/>
            </a:pPr>
            <a:r>
              <a:rPr lang="en-US" sz="4000" b="1" dirty="0">
                <a:solidFill>
                  <a:schemeClr val="bg1"/>
                </a:solidFill>
              </a:rPr>
              <a: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19115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u="sng" dirty="0">
                <a:solidFill>
                  <a:schemeClr val="bg1"/>
                </a:solidFill>
              </a:rPr>
              <a:t>children</a:t>
            </a:r>
            <a:r>
              <a:rPr lang="en-US" sz="4000" dirty="0">
                <a:solidFill>
                  <a:schemeClr val="bg1"/>
                </a:solidFill>
              </a:rPr>
              <a:t> and </a:t>
            </a:r>
            <a:r>
              <a:rPr lang="en-US" sz="4000" u="sng" dirty="0">
                <a:solidFill>
                  <a:schemeClr val="bg1"/>
                </a:solidFill>
              </a:rPr>
              <a:t>children's</a:t>
            </a:r>
            <a:r>
              <a:rPr lang="en-US" sz="4000" dirty="0">
                <a:solidFill>
                  <a:schemeClr val="bg1"/>
                </a:solidFill>
              </a:rPr>
              <a:t> </a:t>
            </a:r>
            <a:r>
              <a:rPr lang="en-US" sz="4000" u="sng" dirty="0">
                <a:solidFill>
                  <a:schemeClr val="bg1"/>
                </a:solidFill>
              </a:rPr>
              <a:t>children</a:t>
            </a:r>
            <a:r>
              <a:rPr lang="en-US" sz="4000" dirty="0">
                <a:solidFill>
                  <a:schemeClr val="bg1"/>
                </a:solidFill>
              </a:rPr>
              <a:t> – </a:t>
            </a:r>
            <a:r>
              <a:rPr lang="en-US" sz="4000" b="1" dirty="0">
                <a:solidFill>
                  <a:schemeClr val="bg1"/>
                </a:solidFill>
              </a:rPr>
              <a:t>01121 </a:t>
            </a:r>
            <a:r>
              <a:rPr lang="he-IL" sz="4000" dirty="0">
                <a:solidFill>
                  <a:schemeClr val="bg1"/>
                </a:solidFill>
              </a:rPr>
              <a:t>בֵּן</a:t>
            </a:r>
            <a:r>
              <a:rPr lang="en-US" sz="4000" dirty="0">
                <a:solidFill>
                  <a:schemeClr val="bg1"/>
                </a:solidFill>
              </a:rPr>
              <a:t> ben {</a:t>
            </a:r>
            <a:r>
              <a:rPr lang="en-US" sz="4000" dirty="0" smtClean="0">
                <a:solidFill>
                  <a:schemeClr val="bg1"/>
                </a:solidFill>
              </a:rPr>
              <a:t>bane} </a:t>
            </a:r>
            <a:r>
              <a:rPr lang="en-US" sz="4000" b="1" dirty="0" smtClean="0">
                <a:solidFill>
                  <a:schemeClr val="bg1"/>
                </a:solidFill>
              </a:rPr>
              <a:t>Meaning</a:t>
            </a:r>
            <a:r>
              <a:rPr lang="en-US" sz="4000" b="1" dirty="0">
                <a:solidFill>
                  <a:schemeClr val="bg1"/>
                </a:solidFill>
              </a:rPr>
              <a:t>:  </a:t>
            </a:r>
            <a:r>
              <a:rPr lang="en-US" sz="4000" dirty="0">
                <a:solidFill>
                  <a:schemeClr val="bg1"/>
                </a:solidFill>
              </a:rPr>
              <a:t>1) son, grandson, child, </a:t>
            </a:r>
            <a:r>
              <a:rPr lang="en-US" sz="4000" u="sng" dirty="0">
                <a:solidFill>
                  <a:schemeClr val="bg1"/>
                </a:solidFill>
              </a:rPr>
              <a:t>member of a group</a:t>
            </a:r>
            <a:r>
              <a:rPr lang="en-US" sz="4000" dirty="0">
                <a:solidFill>
                  <a:schemeClr val="bg1"/>
                </a:solidFill>
              </a:rPr>
              <a:t> 1a) son, male child 1b) grandson 1c) </a:t>
            </a:r>
            <a:r>
              <a:rPr lang="en-US" sz="4000" b="1" u="sng" dirty="0">
                <a:solidFill>
                  <a:schemeClr val="bg1"/>
                </a:solidFill>
              </a:rPr>
              <a:t>children (pl. - male and female)</a:t>
            </a:r>
            <a:r>
              <a:rPr lang="en-US" sz="4000" dirty="0">
                <a:solidFill>
                  <a:schemeClr val="bg1"/>
                </a:solidFill>
              </a:rPr>
              <a:t> 1d) youth, young men (pl.) 1e) young (of animals) 1f) sons (as </a:t>
            </a:r>
            <a:r>
              <a:rPr lang="en-US" sz="4000" dirty="0" err="1">
                <a:solidFill>
                  <a:schemeClr val="bg1"/>
                </a:solidFill>
              </a:rPr>
              <a:t>characterisation</a:t>
            </a:r>
            <a:r>
              <a:rPr lang="en-US" sz="4000" dirty="0">
                <a:solidFill>
                  <a:schemeClr val="bg1"/>
                </a:solidFill>
              </a:rPr>
              <a:t>, </a:t>
            </a:r>
            <a:r>
              <a:rPr lang="en-US" sz="4000" dirty="0" err="1">
                <a:solidFill>
                  <a:schemeClr val="bg1"/>
                </a:solidFill>
              </a:rPr>
              <a:t>ie</a:t>
            </a:r>
            <a:r>
              <a:rPr lang="en-US" sz="4000" dirty="0">
                <a:solidFill>
                  <a:schemeClr val="bg1"/>
                </a:solidFill>
              </a:rPr>
              <a:t> sons of injustice [for un- righteous men] or sons of God [for angels] 1g) people (of a nation</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21696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Usage:  </a:t>
            </a:r>
            <a:r>
              <a:rPr lang="en-US" sz="4000" dirty="0">
                <a:solidFill>
                  <a:schemeClr val="bg1"/>
                </a:solidFill>
              </a:rPr>
              <a:t>AV - </a:t>
            </a:r>
            <a:r>
              <a:rPr lang="en-US" sz="4000" u="sng" dirty="0">
                <a:solidFill>
                  <a:schemeClr val="bg1"/>
                </a:solidFill>
              </a:rPr>
              <a:t>son 2978</a:t>
            </a:r>
            <a:r>
              <a:rPr lang="en-US" sz="4000" dirty="0">
                <a:solidFill>
                  <a:schemeClr val="bg1"/>
                </a:solidFill>
              </a:rPr>
              <a:t>, </a:t>
            </a:r>
            <a:r>
              <a:rPr lang="en-US" sz="4000" b="1" u="sng" dirty="0">
                <a:solidFill>
                  <a:schemeClr val="bg1"/>
                </a:solidFill>
              </a:rPr>
              <a:t>children 1568</a:t>
            </a:r>
            <a:r>
              <a:rPr lang="en-US" sz="4000" dirty="0">
                <a:solidFill>
                  <a:schemeClr val="bg1"/>
                </a:solidFill>
              </a:rPr>
              <a:t>, old 135, first 51, man 20, young 18, young + 01241 17, </a:t>
            </a:r>
            <a:r>
              <a:rPr lang="en-US" sz="4000" b="1" u="sng" dirty="0">
                <a:solidFill>
                  <a:schemeClr val="bg1"/>
                </a:solidFill>
              </a:rPr>
              <a:t>child 10</a:t>
            </a:r>
            <a:r>
              <a:rPr lang="en-US" sz="4000" dirty="0">
                <a:solidFill>
                  <a:schemeClr val="bg1"/>
                </a:solidFill>
              </a:rPr>
              <a:t>, stranger 10, </a:t>
            </a:r>
            <a:r>
              <a:rPr lang="en-US" sz="4000" b="1" u="sng" dirty="0">
                <a:solidFill>
                  <a:schemeClr val="bg1"/>
                </a:solidFill>
              </a:rPr>
              <a:t>people 5</a:t>
            </a:r>
            <a:r>
              <a:rPr lang="en-US" sz="4000" dirty="0">
                <a:solidFill>
                  <a:schemeClr val="bg1"/>
                </a:solidFill>
              </a:rPr>
              <a:t>, </a:t>
            </a:r>
            <a:r>
              <a:rPr lang="en-US" sz="4000" dirty="0" err="1">
                <a:solidFill>
                  <a:schemeClr val="bg1"/>
                </a:solidFill>
              </a:rPr>
              <a:t>misc</a:t>
            </a:r>
            <a:r>
              <a:rPr lang="en-US" sz="4000" dirty="0">
                <a:solidFill>
                  <a:schemeClr val="bg1"/>
                </a:solidFill>
              </a:rPr>
              <a:t> 92; 4906</a:t>
            </a:r>
          </a:p>
          <a:p>
            <a:pPr marL="0" indent="0" algn="ctr">
              <a:buNone/>
            </a:pPr>
            <a:r>
              <a:rPr lang="en-US" sz="4000" dirty="0">
                <a:solidFill>
                  <a:schemeClr val="bg1"/>
                </a:solidFill>
              </a:rPr>
              <a:t> </a:t>
            </a:r>
          </a:p>
          <a:p>
            <a:pPr marL="0" indent="0" algn="ctr">
              <a:buNone/>
            </a:pPr>
            <a:r>
              <a:rPr lang="en-US" sz="4000" dirty="0">
                <a:solidFill>
                  <a:schemeClr val="bg1"/>
                </a:solidFill>
              </a:rPr>
              <a:t>It is obvious from the passage it is not just referring to sons but sons and daughters.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34130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smtClean="0">
              <a:solidFill>
                <a:schemeClr val="bg1"/>
              </a:solidFill>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dirty="0">
                <a:solidFill>
                  <a:schemeClr val="bg1"/>
                </a:solidFill>
              </a:rPr>
              <a:t>Joseph, Lord of Egypt</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Joseph reveals himself as the one who would nourish them</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00300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Nourish – </a:t>
            </a:r>
            <a:r>
              <a:rPr lang="en-US" sz="4000" b="1" dirty="0">
                <a:solidFill>
                  <a:schemeClr val="bg1"/>
                </a:solidFill>
              </a:rPr>
              <a:t>03557 </a:t>
            </a:r>
            <a:r>
              <a:rPr lang="he-IL" sz="4000" dirty="0">
                <a:solidFill>
                  <a:schemeClr val="bg1"/>
                </a:solidFill>
              </a:rPr>
              <a:t>כּול</a:t>
            </a:r>
            <a:r>
              <a:rPr lang="en-US" sz="4000" dirty="0">
                <a:solidFill>
                  <a:schemeClr val="bg1"/>
                </a:solidFill>
              </a:rPr>
              <a:t> </a:t>
            </a:r>
            <a:r>
              <a:rPr lang="en-US" sz="4000" dirty="0" err="1">
                <a:solidFill>
                  <a:schemeClr val="bg1"/>
                </a:solidFill>
              </a:rPr>
              <a:t>kuwl</a:t>
            </a:r>
            <a:r>
              <a:rPr lang="en-US" sz="4000" dirty="0">
                <a:solidFill>
                  <a:schemeClr val="bg1"/>
                </a:solidFill>
              </a:rPr>
              <a:t> {</a:t>
            </a:r>
            <a:r>
              <a:rPr lang="en-US" sz="4000" dirty="0" err="1">
                <a:solidFill>
                  <a:schemeClr val="bg1"/>
                </a:solidFill>
              </a:rPr>
              <a:t>kool</a:t>
            </a:r>
            <a:r>
              <a:rPr lang="en-US" sz="4000" dirty="0">
                <a:solidFill>
                  <a:schemeClr val="bg1"/>
                </a:solidFill>
              </a:rPr>
              <a:t>} </a:t>
            </a:r>
            <a:r>
              <a:rPr lang="en-US" sz="4000" b="1" dirty="0">
                <a:solidFill>
                  <a:schemeClr val="bg1"/>
                </a:solidFill>
              </a:rPr>
              <a:t>Meaning:  </a:t>
            </a:r>
            <a:r>
              <a:rPr lang="en-US" sz="4000" dirty="0">
                <a:solidFill>
                  <a:schemeClr val="bg1"/>
                </a:solidFill>
              </a:rPr>
              <a:t>1) to seize, contain, measure 1a) (</a:t>
            </a:r>
            <a:r>
              <a:rPr lang="en-US" sz="4000" dirty="0" err="1">
                <a:solidFill>
                  <a:schemeClr val="bg1"/>
                </a:solidFill>
              </a:rPr>
              <a:t>Qal</a:t>
            </a:r>
            <a:r>
              <a:rPr lang="en-US" sz="4000" dirty="0">
                <a:solidFill>
                  <a:schemeClr val="bg1"/>
                </a:solidFill>
              </a:rPr>
              <a:t>) to measure, calculate 1b) (</a:t>
            </a:r>
            <a:r>
              <a:rPr lang="en-US" sz="4000" dirty="0" err="1">
                <a:solidFill>
                  <a:schemeClr val="bg1"/>
                </a:solidFill>
              </a:rPr>
              <a:t>Pilpel</a:t>
            </a:r>
            <a:r>
              <a:rPr lang="en-US" sz="4000" dirty="0">
                <a:solidFill>
                  <a:schemeClr val="bg1"/>
                </a:solidFill>
              </a:rPr>
              <a:t>) to sustain, maintain, contain 1b1) to sustain, support, nourish 1b2) to contain, hold in, restrain 1b3) to support, endure 1c) (</a:t>
            </a:r>
            <a:r>
              <a:rPr lang="en-US" sz="4000" dirty="0" err="1">
                <a:solidFill>
                  <a:schemeClr val="bg1"/>
                </a:solidFill>
              </a:rPr>
              <a:t>Polpal</a:t>
            </a:r>
            <a:r>
              <a:rPr lang="en-US" sz="4000" dirty="0">
                <a:solidFill>
                  <a:schemeClr val="bg1"/>
                </a:solidFill>
              </a:rPr>
              <a:t>) to be supplied 1d) (</a:t>
            </a:r>
            <a:r>
              <a:rPr lang="en-US" sz="4000" dirty="0" err="1">
                <a:solidFill>
                  <a:schemeClr val="bg1"/>
                </a:solidFill>
              </a:rPr>
              <a:t>Hilpil</a:t>
            </a:r>
            <a:r>
              <a:rPr lang="en-US" sz="4000" dirty="0">
                <a:solidFill>
                  <a:schemeClr val="bg1"/>
                </a:solidFill>
              </a:rPr>
              <a:t>) to contain, hold, hold in, endure 1d1) to contain 1d2) to sustain, </a:t>
            </a:r>
            <a:r>
              <a:rPr lang="en-US" sz="4000" dirty="0" smtClean="0">
                <a:solidFill>
                  <a:schemeClr val="bg1"/>
                </a:solidFill>
              </a:rPr>
              <a:t>endure</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41361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1" dirty="0">
                <a:solidFill>
                  <a:schemeClr val="bg1"/>
                </a:solidFill>
              </a:rPr>
              <a:t>Usage:  </a:t>
            </a:r>
            <a:r>
              <a:rPr lang="en-US" sz="4000" dirty="0">
                <a:solidFill>
                  <a:schemeClr val="bg1"/>
                </a:solidFill>
              </a:rPr>
              <a:t>AV - contain 6, </a:t>
            </a:r>
            <a:r>
              <a:rPr lang="en-US" sz="4000" u="sng" dirty="0">
                <a:solidFill>
                  <a:schemeClr val="bg1"/>
                </a:solidFill>
              </a:rPr>
              <a:t>feed</a:t>
            </a:r>
            <a:r>
              <a:rPr lang="en-US" sz="4000" dirty="0">
                <a:solidFill>
                  <a:schemeClr val="bg1"/>
                </a:solidFill>
              </a:rPr>
              <a:t> 6, </a:t>
            </a:r>
            <a:r>
              <a:rPr lang="en-US" sz="4000" u="sng" dirty="0">
                <a:solidFill>
                  <a:schemeClr val="bg1"/>
                </a:solidFill>
              </a:rPr>
              <a:t>sustain</a:t>
            </a:r>
            <a:r>
              <a:rPr lang="en-US" sz="4000" dirty="0">
                <a:solidFill>
                  <a:schemeClr val="bg1"/>
                </a:solidFill>
              </a:rPr>
              <a:t> 4, abide 3, </a:t>
            </a:r>
            <a:r>
              <a:rPr lang="en-US" sz="4000" u="sng" dirty="0">
                <a:solidFill>
                  <a:schemeClr val="bg1"/>
                </a:solidFill>
              </a:rPr>
              <a:t>nourish</a:t>
            </a:r>
            <a:r>
              <a:rPr lang="en-US" sz="4000" dirty="0">
                <a:solidFill>
                  <a:schemeClr val="bg1"/>
                </a:solidFill>
              </a:rPr>
              <a:t> 3, hold 2, receive 2, victual 2, bear 1, comprehended 1, </a:t>
            </a:r>
            <a:r>
              <a:rPr lang="en-US" sz="4000" dirty="0" err="1">
                <a:solidFill>
                  <a:schemeClr val="bg1"/>
                </a:solidFill>
              </a:rPr>
              <a:t>misc</a:t>
            </a:r>
            <a:r>
              <a:rPr lang="en-US" sz="4000" dirty="0">
                <a:solidFill>
                  <a:schemeClr val="bg1"/>
                </a:solidFill>
              </a:rPr>
              <a:t> 7; 37</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11639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Ge 45:11</a:t>
            </a:r>
            <a:r>
              <a:rPr lang="en-US" sz="4000" dirty="0">
                <a:solidFill>
                  <a:schemeClr val="bg1"/>
                </a:solidFill>
              </a:rPr>
              <a:t> And there will I nourish thee; for yet </a:t>
            </a:r>
            <a:r>
              <a:rPr lang="en-US" sz="4000" i="1" dirty="0">
                <a:solidFill>
                  <a:schemeClr val="bg1"/>
                </a:solidFill>
              </a:rPr>
              <a:t>there are </a:t>
            </a:r>
            <a:r>
              <a:rPr lang="en-US" sz="4000" dirty="0">
                <a:solidFill>
                  <a:schemeClr val="bg1"/>
                </a:solidFill>
              </a:rPr>
              <a:t>five years of famine; lest thou, and thy household, and all that thou hast, come to poverty.</a:t>
            </a:r>
          </a:p>
          <a:p>
            <a:pPr marL="0" indent="0" algn="ctr">
              <a:buNone/>
            </a:pPr>
            <a:r>
              <a:rPr lang="en-US" sz="4000" dirty="0">
                <a:solidFill>
                  <a:schemeClr val="bg1"/>
                </a:solidFill>
              </a:rPr>
              <a: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31990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Joseph speaks to them without an interpreter in their language.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783400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Ge 45:12</a:t>
            </a:r>
            <a:r>
              <a:rPr lang="en-US" sz="4000" dirty="0">
                <a:solidFill>
                  <a:schemeClr val="bg1"/>
                </a:solidFill>
              </a:rPr>
              <a:t> And, behold, your eyes see, and the eyes of my brother Benjamin, </a:t>
            </a:r>
            <a:r>
              <a:rPr lang="en-US" sz="4000" u="sng" dirty="0">
                <a:solidFill>
                  <a:schemeClr val="bg1"/>
                </a:solidFill>
              </a:rPr>
              <a:t>that </a:t>
            </a:r>
            <a:r>
              <a:rPr lang="en-US" sz="4000" i="1" u="sng" dirty="0">
                <a:solidFill>
                  <a:schemeClr val="bg1"/>
                </a:solidFill>
              </a:rPr>
              <a:t>it is </a:t>
            </a:r>
            <a:r>
              <a:rPr lang="en-US" sz="4000" u="sng" dirty="0">
                <a:solidFill>
                  <a:schemeClr val="bg1"/>
                </a:solidFill>
              </a:rPr>
              <a:t>my mouth that </a:t>
            </a:r>
            <a:r>
              <a:rPr lang="en-US" sz="4000" u="sng" dirty="0" err="1">
                <a:solidFill>
                  <a:schemeClr val="bg1"/>
                </a:solidFill>
              </a:rPr>
              <a:t>speaketh</a:t>
            </a:r>
            <a:r>
              <a:rPr lang="en-US" sz="4000" u="sng" dirty="0">
                <a:solidFill>
                  <a:schemeClr val="bg1"/>
                </a:solidFill>
              </a:rPr>
              <a:t> unto </a:t>
            </a:r>
            <a:r>
              <a:rPr lang="en-US" sz="4000" u="sng" dirty="0" err="1">
                <a:solidFill>
                  <a:schemeClr val="bg1"/>
                </a:solidFill>
              </a:rPr>
              <a:t>you</a:t>
            </a:r>
            <a:r>
              <a:rPr lang="en-US" sz="4000" dirty="0" err="1">
                <a:solidFill>
                  <a:schemeClr val="bg1"/>
                </a:solidFill>
              </a:rPr>
              <a:t>.</a:t>
            </a:r>
            <a:r>
              <a:rPr lang="en-US" sz="4000" baseline="30000" dirty="0" err="1">
                <a:solidFill>
                  <a:schemeClr val="bg1"/>
                </a:solidFill>
              </a:rPr>
              <a:t>Ge</a:t>
            </a:r>
            <a:r>
              <a:rPr lang="en-US" sz="4000" baseline="30000" dirty="0">
                <a:solidFill>
                  <a:schemeClr val="bg1"/>
                </a:solidFill>
              </a:rPr>
              <a:t> 45:13</a:t>
            </a:r>
            <a:r>
              <a:rPr lang="en-US" sz="4000" dirty="0">
                <a:solidFill>
                  <a:schemeClr val="bg1"/>
                </a:solidFill>
              </a:rPr>
              <a:t> And ye shall tell my father </a:t>
            </a:r>
            <a:r>
              <a:rPr lang="en-US" sz="4000" u="sng" dirty="0">
                <a:solidFill>
                  <a:schemeClr val="bg1"/>
                </a:solidFill>
              </a:rPr>
              <a:t>of all my glory </a:t>
            </a:r>
            <a:r>
              <a:rPr lang="en-US" sz="4000" dirty="0">
                <a:solidFill>
                  <a:schemeClr val="bg1"/>
                </a:solidFill>
              </a:rPr>
              <a:t>in Egypt, and of all that ye have seen; and ye shall haste and bring down my father hither.</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6452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Glory – </a:t>
            </a:r>
            <a:r>
              <a:rPr lang="en-US" sz="4000" b="1" dirty="0">
                <a:solidFill>
                  <a:schemeClr val="bg1"/>
                </a:solidFill>
              </a:rPr>
              <a:t>03519 </a:t>
            </a:r>
            <a:r>
              <a:rPr lang="he-IL" sz="4000" dirty="0">
                <a:solidFill>
                  <a:schemeClr val="bg1"/>
                </a:solidFill>
              </a:rPr>
              <a:t>כָּבוֹד</a:t>
            </a:r>
            <a:r>
              <a:rPr lang="en-US" sz="4000" dirty="0">
                <a:solidFill>
                  <a:schemeClr val="bg1"/>
                </a:solidFill>
              </a:rPr>
              <a:t> </a:t>
            </a:r>
            <a:r>
              <a:rPr lang="en-US" sz="4000" dirty="0" err="1">
                <a:solidFill>
                  <a:schemeClr val="bg1"/>
                </a:solidFill>
              </a:rPr>
              <a:t>kabowd</a:t>
            </a:r>
            <a:r>
              <a:rPr lang="en-US" sz="4000" dirty="0">
                <a:solidFill>
                  <a:schemeClr val="bg1"/>
                </a:solidFill>
              </a:rPr>
              <a:t> {</a:t>
            </a:r>
            <a:r>
              <a:rPr lang="en-US" sz="4000" dirty="0" err="1">
                <a:solidFill>
                  <a:schemeClr val="bg1"/>
                </a:solidFill>
              </a:rPr>
              <a:t>kaw</a:t>
            </a:r>
            <a:r>
              <a:rPr lang="en-US" sz="4000" dirty="0">
                <a:solidFill>
                  <a:schemeClr val="bg1"/>
                </a:solidFill>
              </a:rPr>
              <a:t>-bode'} rarely </a:t>
            </a:r>
            <a:r>
              <a:rPr lang="he-IL" sz="4000" dirty="0">
                <a:solidFill>
                  <a:schemeClr val="bg1"/>
                </a:solidFill>
              </a:rPr>
              <a:t>כָּבֹד</a:t>
            </a:r>
            <a:r>
              <a:rPr lang="en-US" sz="4000" dirty="0">
                <a:solidFill>
                  <a:schemeClr val="bg1"/>
                </a:solidFill>
              </a:rPr>
              <a:t> </a:t>
            </a:r>
            <a:r>
              <a:rPr lang="en-US" sz="4000" dirty="0" err="1">
                <a:solidFill>
                  <a:schemeClr val="bg1"/>
                </a:solidFill>
              </a:rPr>
              <a:t>kabod</a:t>
            </a:r>
            <a:r>
              <a:rPr lang="en-US" sz="4000" dirty="0">
                <a:solidFill>
                  <a:schemeClr val="bg1"/>
                </a:solidFill>
              </a:rPr>
              <a:t> {</a:t>
            </a:r>
            <a:r>
              <a:rPr lang="en-US" sz="4000" dirty="0" err="1">
                <a:solidFill>
                  <a:schemeClr val="bg1"/>
                </a:solidFill>
              </a:rPr>
              <a:t>kaw</a:t>
            </a:r>
            <a:r>
              <a:rPr lang="en-US" sz="4000" dirty="0">
                <a:solidFill>
                  <a:schemeClr val="bg1"/>
                </a:solidFill>
              </a:rPr>
              <a:t>-bode'}</a:t>
            </a:r>
          </a:p>
          <a:p>
            <a:pPr marL="0" indent="0" algn="ctr">
              <a:buNone/>
            </a:pPr>
            <a:r>
              <a:rPr lang="en-US" sz="4000" b="1" dirty="0">
                <a:solidFill>
                  <a:schemeClr val="bg1"/>
                </a:solidFill>
              </a:rPr>
              <a:t>Meaning:  </a:t>
            </a:r>
            <a:r>
              <a:rPr lang="en-US" sz="4000" dirty="0">
                <a:solidFill>
                  <a:schemeClr val="bg1"/>
                </a:solidFill>
              </a:rPr>
              <a:t>1) glory, </a:t>
            </a:r>
            <a:r>
              <a:rPr lang="en-US" sz="4000" u="sng" dirty="0" err="1">
                <a:solidFill>
                  <a:schemeClr val="bg1"/>
                </a:solidFill>
              </a:rPr>
              <a:t>honour</a:t>
            </a:r>
            <a:r>
              <a:rPr lang="en-US" sz="4000" dirty="0">
                <a:solidFill>
                  <a:schemeClr val="bg1"/>
                </a:solidFill>
              </a:rPr>
              <a:t>, glorious, </a:t>
            </a:r>
            <a:r>
              <a:rPr lang="en-US" sz="4000" u="sng" dirty="0">
                <a:solidFill>
                  <a:schemeClr val="bg1"/>
                </a:solidFill>
              </a:rPr>
              <a:t>abundance</a:t>
            </a:r>
            <a:r>
              <a:rPr lang="en-US" sz="4000" dirty="0">
                <a:solidFill>
                  <a:schemeClr val="bg1"/>
                </a:solidFill>
              </a:rPr>
              <a:t> 1a) </a:t>
            </a:r>
            <a:r>
              <a:rPr lang="en-US" sz="4000" u="sng" dirty="0">
                <a:solidFill>
                  <a:schemeClr val="bg1"/>
                </a:solidFill>
              </a:rPr>
              <a:t>abundance, riches</a:t>
            </a:r>
            <a:r>
              <a:rPr lang="en-US" sz="4000" dirty="0">
                <a:solidFill>
                  <a:schemeClr val="bg1"/>
                </a:solidFill>
              </a:rPr>
              <a:t> 1b) </a:t>
            </a:r>
            <a:r>
              <a:rPr lang="en-US" sz="4000" dirty="0" err="1">
                <a:solidFill>
                  <a:schemeClr val="bg1"/>
                </a:solidFill>
              </a:rPr>
              <a:t>honour</a:t>
            </a:r>
            <a:r>
              <a:rPr lang="en-US" sz="4000" dirty="0">
                <a:solidFill>
                  <a:schemeClr val="bg1"/>
                </a:solidFill>
              </a:rPr>
              <a:t>, </a:t>
            </a:r>
            <a:r>
              <a:rPr lang="en-US" sz="4000" dirty="0" err="1">
                <a:solidFill>
                  <a:schemeClr val="bg1"/>
                </a:solidFill>
              </a:rPr>
              <a:t>splendour</a:t>
            </a:r>
            <a:r>
              <a:rPr lang="en-US" sz="4000" dirty="0">
                <a:solidFill>
                  <a:schemeClr val="bg1"/>
                </a:solidFill>
              </a:rPr>
              <a:t>, glory 1c) </a:t>
            </a:r>
            <a:r>
              <a:rPr lang="en-US" sz="4000" dirty="0" err="1">
                <a:solidFill>
                  <a:schemeClr val="bg1"/>
                </a:solidFill>
              </a:rPr>
              <a:t>honour</a:t>
            </a:r>
            <a:r>
              <a:rPr lang="en-US" sz="4000" dirty="0">
                <a:solidFill>
                  <a:schemeClr val="bg1"/>
                </a:solidFill>
              </a:rPr>
              <a:t>, dignity 1d) </a:t>
            </a:r>
            <a:r>
              <a:rPr lang="en-US" sz="4000" dirty="0" err="1">
                <a:solidFill>
                  <a:schemeClr val="bg1"/>
                </a:solidFill>
              </a:rPr>
              <a:t>honour</a:t>
            </a:r>
            <a:r>
              <a:rPr lang="en-US" sz="4000" dirty="0">
                <a:solidFill>
                  <a:schemeClr val="bg1"/>
                </a:solidFill>
              </a:rPr>
              <a:t>, reputation 1e) </a:t>
            </a:r>
            <a:r>
              <a:rPr lang="en-US" sz="4000" dirty="0" err="1">
                <a:solidFill>
                  <a:schemeClr val="bg1"/>
                </a:solidFill>
              </a:rPr>
              <a:t>honour</a:t>
            </a:r>
            <a:r>
              <a:rPr lang="en-US" sz="4000" dirty="0">
                <a:solidFill>
                  <a:schemeClr val="bg1"/>
                </a:solidFill>
              </a:rPr>
              <a:t>, reverence, glory 1f) glory</a:t>
            </a:r>
          </a:p>
          <a:p>
            <a:pPr marL="0" indent="0" algn="ctr">
              <a:buNone/>
            </a:pPr>
            <a:r>
              <a:rPr lang="en-US" sz="4000" b="1" dirty="0">
                <a:solidFill>
                  <a:schemeClr val="bg1"/>
                </a:solidFill>
              </a:rPr>
              <a:t>Usage:  </a:t>
            </a:r>
            <a:r>
              <a:rPr lang="en-US" sz="4000" dirty="0">
                <a:solidFill>
                  <a:schemeClr val="bg1"/>
                </a:solidFill>
              </a:rPr>
              <a:t>AV - glory 156, </a:t>
            </a:r>
            <a:r>
              <a:rPr lang="en-US" sz="4000" u="sng" dirty="0" err="1">
                <a:solidFill>
                  <a:schemeClr val="bg1"/>
                </a:solidFill>
              </a:rPr>
              <a:t>honour</a:t>
            </a:r>
            <a:r>
              <a:rPr lang="en-US" sz="4000" dirty="0">
                <a:solidFill>
                  <a:schemeClr val="bg1"/>
                </a:solidFill>
              </a:rPr>
              <a:t> 32, glorious 10, gloriously 1, </a:t>
            </a:r>
            <a:r>
              <a:rPr lang="en-US" sz="4000" dirty="0" err="1">
                <a:solidFill>
                  <a:schemeClr val="bg1"/>
                </a:solidFill>
              </a:rPr>
              <a:t>honourable</a:t>
            </a:r>
            <a:r>
              <a:rPr lang="en-US" sz="4000" dirty="0">
                <a:solidFill>
                  <a:schemeClr val="bg1"/>
                </a:solidFill>
              </a:rPr>
              <a:t> 1; 200</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16185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first mentioned of this word is connected to </a:t>
            </a:r>
            <a:r>
              <a:rPr lang="en-US" sz="4000" dirty="0" smtClean="0">
                <a:solidFill>
                  <a:schemeClr val="bg1"/>
                </a:solidFill>
              </a:rPr>
              <a:t>Jacob/Israel</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Ge 31:1</a:t>
            </a:r>
            <a:r>
              <a:rPr lang="en-US" sz="4000" dirty="0">
                <a:solidFill>
                  <a:schemeClr val="bg1"/>
                </a:solidFill>
              </a:rPr>
              <a:t> And he heard the words of Laban's sons, saying, Jacob hath taken away all that </a:t>
            </a:r>
            <a:r>
              <a:rPr lang="en-US" sz="4000" i="1" dirty="0">
                <a:solidFill>
                  <a:schemeClr val="bg1"/>
                </a:solidFill>
              </a:rPr>
              <a:t>was </a:t>
            </a:r>
            <a:r>
              <a:rPr lang="en-US" sz="4000" dirty="0">
                <a:solidFill>
                  <a:schemeClr val="bg1"/>
                </a:solidFill>
              </a:rPr>
              <a:t>our father's; </a:t>
            </a:r>
            <a:r>
              <a:rPr lang="en-US" sz="4000" dirty="0" smtClean="0">
                <a:solidFill>
                  <a:schemeClr val="bg1"/>
                </a:solidFill>
              </a:rPr>
              <a:t>and of</a:t>
            </a:r>
            <a:r>
              <a:rPr lang="en-US" sz="4000" dirty="0">
                <a:solidFill>
                  <a:schemeClr val="bg1"/>
                </a:solidFill>
              </a:rPr>
              <a:t> </a:t>
            </a:r>
            <a:r>
              <a:rPr lang="en-US" sz="4000" i="1" dirty="0">
                <a:solidFill>
                  <a:schemeClr val="bg1"/>
                </a:solidFill>
              </a:rPr>
              <a:t>that </a:t>
            </a:r>
            <a:r>
              <a:rPr lang="en-US" sz="4000" dirty="0">
                <a:solidFill>
                  <a:schemeClr val="bg1"/>
                </a:solidFill>
              </a:rPr>
              <a:t>which </a:t>
            </a:r>
            <a:r>
              <a:rPr lang="en-US" sz="4000" i="1" dirty="0">
                <a:solidFill>
                  <a:schemeClr val="bg1"/>
                </a:solidFill>
              </a:rPr>
              <a:t>was </a:t>
            </a:r>
            <a:r>
              <a:rPr lang="en-US" sz="4000" dirty="0" smtClean="0">
                <a:solidFill>
                  <a:schemeClr val="bg1"/>
                </a:solidFill>
              </a:rPr>
              <a:t>our </a:t>
            </a:r>
            <a:r>
              <a:rPr lang="en-US" sz="4000" dirty="0">
                <a:solidFill>
                  <a:schemeClr val="bg1"/>
                </a:solidFill>
              </a:rPr>
              <a:t>father's hath he gotten all this glory</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68658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Solomon uses this word in connection with that which Father blesses us with</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Pr</a:t>
            </a:r>
            <a:r>
              <a:rPr lang="en-US" sz="4000" baseline="30000" dirty="0">
                <a:solidFill>
                  <a:schemeClr val="bg1"/>
                </a:solidFill>
              </a:rPr>
              <a:t> 3:9</a:t>
            </a:r>
            <a:r>
              <a:rPr lang="en-US" sz="4000" b="1" u="sng" dirty="0">
                <a:solidFill>
                  <a:schemeClr val="bg1"/>
                </a:solidFill>
              </a:rPr>
              <a:t> </a:t>
            </a:r>
            <a:r>
              <a:rPr lang="en-US" sz="4000" b="1" u="sng" dirty="0" err="1">
                <a:solidFill>
                  <a:schemeClr val="bg1"/>
                </a:solidFill>
              </a:rPr>
              <a:t>Honour</a:t>
            </a:r>
            <a:r>
              <a:rPr lang="en-US" sz="4000" dirty="0">
                <a:solidFill>
                  <a:schemeClr val="bg1"/>
                </a:solidFill>
              </a:rPr>
              <a:t> the LORD with thy substance, and with the </a:t>
            </a:r>
            <a:r>
              <a:rPr lang="en-US" sz="4000" dirty="0" err="1">
                <a:solidFill>
                  <a:schemeClr val="bg1"/>
                </a:solidFill>
              </a:rPr>
              <a:t>firstfruits</a:t>
            </a:r>
            <a:r>
              <a:rPr lang="en-US" sz="4000" dirty="0">
                <a:solidFill>
                  <a:schemeClr val="bg1"/>
                </a:solidFill>
              </a:rPr>
              <a:t> of all thine </a:t>
            </a:r>
            <a:r>
              <a:rPr lang="en-US" sz="4000" dirty="0" smtClean="0">
                <a:solidFill>
                  <a:schemeClr val="bg1"/>
                </a:solidFill>
              </a:rPr>
              <a:t>increase: </a:t>
            </a:r>
            <a:r>
              <a:rPr lang="en-US" sz="4000" baseline="30000" dirty="0" err="1" smtClean="0">
                <a:solidFill>
                  <a:schemeClr val="bg1"/>
                </a:solidFill>
              </a:rPr>
              <a:t>Pr</a:t>
            </a:r>
            <a:r>
              <a:rPr lang="en-US" sz="4000" baseline="30000" dirty="0" smtClean="0">
                <a:solidFill>
                  <a:schemeClr val="bg1"/>
                </a:solidFill>
              </a:rPr>
              <a:t> </a:t>
            </a:r>
            <a:r>
              <a:rPr lang="en-US" sz="4000" baseline="30000" dirty="0">
                <a:solidFill>
                  <a:schemeClr val="bg1"/>
                </a:solidFill>
              </a:rPr>
              <a:t>3:10</a:t>
            </a:r>
            <a:r>
              <a:rPr lang="en-US" sz="4000" dirty="0">
                <a:solidFill>
                  <a:schemeClr val="bg1"/>
                </a:solidFill>
              </a:rPr>
              <a:t> So shall thy barns be filled with plenty, and thy presses shall burst out with new wine</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61259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520700"/>
            <a:ext cx="7988300" cy="4246563"/>
          </a:xfrm>
        </p:spPr>
        <p:txBody>
          <a:bodyPr>
            <a:normAutofit fontScale="85000" lnSpcReduction="20000"/>
          </a:bodyPr>
          <a:lstStyle/>
          <a:p>
            <a:pPr marL="0" indent="0" algn="ctr">
              <a:buNone/>
            </a:pPr>
            <a:r>
              <a:rPr lang="en-US" sz="4000" baseline="30000" dirty="0">
                <a:solidFill>
                  <a:schemeClr val="bg1"/>
                </a:solidFill>
              </a:rPr>
              <a:t>Ge 45:14</a:t>
            </a:r>
            <a:r>
              <a:rPr lang="en-US" sz="4000" dirty="0">
                <a:solidFill>
                  <a:schemeClr val="bg1"/>
                </a:solidFill>
              </a:rPr>
              <a:t> And he fell upon his brother Benjamin's neck, and wept; and Benjamin wept upon his </a:t>
            </a:r>
            <a:r>
              <a:rPr lang="en-US" sz="4000" dirty="0" smtClean="0">
                <a:solidFill>
                  <a:schemeClr val="bg1"/>
                </a:solidFill>
              </a:rPr>
              <a:t>neck. </a:t>
            </a:r>
            <a:r>
              <a:rPr lang="en-US" sz="4000" baseline="30000" dirty="0" smtClean="0">
                <a:solidFill>
                  <a:schemeClr val="bg1"/>
                </a:solidFill>
              </a:rPr>
              <a:t>Ge </a:t>
            </a:r>
            <a:r>
              <a:rPr lang="en-US" sz="4000" baseline="30000" dirty="0">
                <a:solidFill>
                  <a:schemeClr val="bg1"/>
                </a:solidFill>
              </a:rPr>
              <a:t>45:15</a:t>
            </a:r>
            <a:r>
              <a:rPr lang="en-US" sz="4000" dirty="0">
                <a:solidFill>
                  <a:schemeClr val="bg1"/>
                </a:solidFill>
              </a:rPr>
              <a:t> Moreover he kissed all his brethren, and wept upon them: and after that his brethren talked with </a:t>
            </a:r>
            <a:r>
              <a:rPr lang="en-US" sz="4000" dirty="0" smtClean="0">
                <a:solidFill>
                  <a:schemeClr val="bg1"/>
                </a:solidFill>
              </a:rPr>
              <a:t>him. </a:t>
            </a:r>
            <a:r>
              <a:rPr lang="en-US" sz="4000" baseline="30000" dirty="0" smtClean="0">
                <a:solidFill>
                  <a:schemeClr val="bg1"/>
                </a:solidFill>
              </a:rPr>
              <a:t>Ge </a:t>
            </a:r>
            <a:r>
              <a:rPr lang="en-US" sz="4000" baseline="30000" dirty="0">
                <a:solidFill>
                  <a:schemeClr val="bg1"/>
                </a:solidFill>
              </a:rPr>
              <a:t>45:16</a:t>
            </a:r>
            <a:r>
              <a:rPr lang="en-US" sz="4000" dirty="0">
                <a:solidFill>
                  <a:schemeClr val="bg1"/>
                </a:solidFill>
              </a:rPr>
              <a:t> And the fame thereof was heard in Pharaoh's house, saying, Joseph's brethren are come: </a:t>
            </a:r>
            <a:r>
              <a:rPr lang="en-US" sz="4000" u="sng" dirty="0">
                <a:solidFill>
                  <a:schemeClr val="bg1"/>
                </a:solidFill>
              </a:rPr>
              <a:t>and it pleased Pharaoh well</a:t>
            </a:r>
            <a:r>
              <a:rPr lang="en-US" sz="4000" dirty="0">
                <a:solidFill>
                  <a:schemeClr val="bg1"/>
                </a:solidFill>
              </a:rPr>
              <a:t>, and </a:t>
            </a:r>
            <a:r>
              <a:rPr lang="en-US" sz="4000" u="sng" dirty="0">
                <a:solidFill>
                  <a:schemeClr val="bg1"/>
                </a:solidFill>
              </a:rPr>
              <a:t>his servants</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4525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551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Pharaoh instructs/commands Joseph after the fact.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08949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Ge 45:17</a:t>
            </a:r>
            <a:r>
              <a:rPr lang="en-US" sz="4000" dirty="0">
                <a:solidFill>
                  <a:schemeClr val="bg1"/>
                </a:solidFill>
              </a:rPr>
              <a:t> And Pharaoh said unto Joseph, Say unto thy brethren, This do ye; lade your beasts, and go, get you unto the land of </a:t>
            </a:r>
            <a:r>
              <a:rPr lang="en-US" sz="4000" dirty="0" smtClean="0">
                <a:solidFill>
                  <a:schemeClr val="bg1"/>
                </a:solidFill>
              </a:rPr>
              <a:t>Canaan; </a:t>
            </a:r>
            <a:r>
              <a:rPr lang="en-US" sz="4000" baseline="30000" dirty="0" smtClean="0">
                <a:solidFill>
                  <a:schemeClr val="bg1"/>
                </a:solidFill>
              </a:rPr>
              <a:t>Ge </a:t>
            </a:r>
            <a:r>
              <a:rPr lang="en-US" sz="4000" baseline="30000" dirty="0">
                <a:solidFill>
                  <a:schemeClr val="bg1"/>
                </a:solidFill>
              </a:rPr>
              <a:t>45:18</a:t>
            </a:r>
            <a:r>
              <a:rPr lang="en-US" sz="4000" dirty="0">
                <a:solidFill>
                  <a:schemeClr val="bg1"/>
                </a:solidFill>
              </a:rPr>
              <a:t> And take your father and your households, and come unto me: and </a:t>
            </a:r>
            <a:r>
              <a:rPr lang="en-US" sz="4000" u="sng" dirty="0">
                <a:solidFill>
                  <a:schemeClr val="bg1"/>
                </a:solidFill>
              </a:rPr>
              <a:t>I will give you the good of the land of Egypt</a:t>
            </a:r>
            <a:r>
              <a:rPr lang="en-US" sz="4000" dirty="0">
                <a:solidFill>
                  <a:schemeClr val="bg1"/>
                </a:solidFill>
              </a:rPr>
              <a:t>, and </a:t>
            </a:r>
            <a:r>
              <a:rPr lang="en-US" sz="4000" u="sng" dirty="0">
                <a:solidFill>
                  <a:schemeClr val="bg1"/>
                </a:solidFill>
              </a:rPr>
              <a:t>ye shall eat the fat of the land</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494919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Ge 45:19</a:t>
            </a:r>
            <a:r>
              <a:rPr lang="en-US" sz="4000" dirty="0">
                <a:solidFill>
                  <a:schemeClr val="bg1"/>
                </a:solidFill>
              </a:rPr>
              <a:t> Now thou art commanded, this do ye; take you wagons out of the land of Egypt for your little ones, and for your wives, and bring your father, and </a:t>
            </a:r>
            <a:r>
              <a:rPr lang="en-US" sz="4000" dirty="0" smtClean="0">
                <a:solidFill>
                  <a:schemeClr val="bg1"/>
                </a:solidFill>
              </a:rPr>
              <a:t>come.</a:t>
            </a:r>
          </a:p>
          <a:p>
            <a:pPr marL="0" indent="0" algn="ctr">
              <a:buNone/>
            </a:pPr>
            <a:r>
              <a:rPr lang="en-US" sz="4000" baseline="30000" dirty="0" smtClean="0">
                <a:solidFill>
                  <a:schemeClr val="bg1"/>
                </a:solidFill>
              </a:rPr>
              <a:t>Ge 45:20</a:t>
            </a:r>
            <a:r>
              <a:rPr lang="en-US" sz="4000" dirty="0" smtClean="0">
                <a:solidFill>
                  <a:schemeClr val="bg1"/>
                </a:solidFill>
              </a:rPr>
              <a:t> Also regard not your stuff; for the good of all the land of Egypt </a:t>
            </a:r>
            <a:r>
              <a:rPr lang="en-US" sz="4000" i="1" dirty="0" smtClean="0">
                <a:solidFill>
                  <a:schemeClr val="bg1"/>
                </a:solidFill>
              </a:rPr>
              <a:t>is </a:t>
            </a:r>
            <a:r>
              <a:rPr lang="en-US" sz="4000" dirty="0" smtClean="0">
                <a:solidFill>
                  <a:schemeClr val="bg1"/>
                </a:solidFill>
              </a:rPr>
              <a:t>yours. </a:t>
            </a:r>
          </a:p>
          <a:p>
            <a:pPr marL="0" indent="0" algn="ctr">
              <a:buNone/>
            </a:pPr>
            <a:r>
              <a:rPr lang="en-US" sz="4000" dirty="0" smtClean="0">
                <a:solidFill>
                  <a:schemeClr val="bg1"/>
                </a:solidFill>
              </a:rPr>
              <a: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491679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As </a:t>
            </a:r>
            <a:r>
              <a:rPr lang="en-US" sz="4000" dirty="0" smtClean="0">
                <a:solidFill>
                  <a:schemeClr val="bg1"/>
                </a:solidFill>
              </a:rPr>
              <a:t>stated </a:t>
            </a:r>
            <a:r>
              <a:rPr lang="en-US" sz="4000" dirty="0">
                <a:solidFill>
                  <a:schemeClr val="bg1"/>
                </a:solidFill>
              </a:rPr>
              <a:t>before, </a:t>
            </a:r>
            <a:r>
              <a:rPr lang="en-US" sz="4000" dirty="0" smtClean="0">
                <a:solidFill>
                  <a:schemeClr val="bg1"/>
                </a:solidFill>
              </a:rPr>
              <a:t>neither the </a:t>
            </a:r>
            <a:r>
              <a:rPr lang="en-US" sz="4000" dirty="0">
                <a:solidFill>
                  <a:schemeClr val="bg1"/>
                </a:solidFill>
              </a:rPr>
              <a:t>term </a:t>
            </a:r>
            <a:endParaRPr lang="en-US" sz="4000" dirty="0" smtClean="0">
              <a:solidFill>
                <a:schemeClr val="bg1"/>
              </a:solidFill>
            </a:endParaRPr>
          </a:p>
          <a:p>
            <a:pPr marL="0" indent="0" algn="ctr">
              <a:buNone/>
            </a:pPr>
            <a:r>
              <a:rPr lang="en-US" sz="4000" dirty="0" smtClean="0">
                <a:solidFill>
                  <a:schemeClr val="bg1"/>
                </a:solidFill>
              </a:rPr>
              <a:t>“</a:t>
            </a:r>
            <a:r>
              <a:rPr lang="en-US" sz="4000" dirty="0">
                <a:solidFill>
                  <a:schemeClr val="bg1"/>
                </a:solidFill>
              </a:rPr>
              <a:t>the land of Israel” nor</a:t>
            </a:r>
          </a:p>
          <a:p>
            <a:pPr marL="0" indent="0" algn="ctr">
              <a:buNone/>
            </a:pPr>
            <a:r>
              <a:rPr lang="en-US" sz="4000" dirty="0">
                <a:solidFill>
                  <a:schemeClr val="bg1"/>
                </a:solidFill>
              </a:rPr>
              <a:t>The term “the </a:t>
            </a:r>
            <a:r>
              <a:rPr lang="en-US" sz="4000" dirty="0" smtClean="0">
                <a:solidFill>
                  <a:schemeClr val="bg1"/>
                </a:solidFill>
              </a:rPr>
              <a:t>tribe(s) </a:t>
            </a:r>
            <a:r>
              <a:rPr lang="en-US" sz="4000" dirty="0">
                <a:solidFill>
                  <a:schemeClr val="bg1"/>
                </a:solidFill>
              </a:rPr>
              <a:t>of Israel” </a:t>
            </a:r>
            <a:endParaRPr lang="en-US" sz="4000" dirty="0" smtClean="0">
              <a:solidFill>
                <a:schemeClr val="bg1"/>
              </a:solidFill>
            </a:endParaRPr>
          </a:p>
          <a:p>
            <a:pPr marL="0" indent="0" algn="ctr">
              <a:buNone/>
            </a:pPr>
            <a:r>
              <a:rPr lang="en-US" sz="4000" dirty="0" smtClean="0">
                <a:solidFill>
                  <a:schemeClr val="bg1"/>
                </a:solidFill>
              </a:rPr>
              <a:t>are mentioned in the book of Genesis. </a:t>
            </a:r>
          </a:p>
          <a:p>
            <a:pPr marL="0" indent="0" algn="ctr">
              <a:buNone/>
            </a:pPr>
            <a:r>
              <a:rPr lang="en-US" sz="4000" dirty="0">
                <a:solidFill>
                  <a:schemeClr val="bg1"/>
                </a:solidFill>
              </a:rPr>
              <a: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53896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Each time the word Israel is used it is in reference to the man Israel whom </a:t>
            </a:r>
            <a:r>
              <a:rPr lang="en-US" sz="4000" dirty="0" err="1">
                <a:solidFill>
                  <a:schemeClr val="bg1"/>
                </a:solidFill>
              </a:rPr>
              <a:t>YeHoVaH</a:t>
            </a:r>
            <a:r>
              <a:rPr lang="en-US" sz="4000" dirty="0">
                <a:solidFill>
                  <a:schemeClr val="bg1"/>
                </a:solidFill>
              </a:rPr>
              <a:t> changed his name from Jacob to Israel.</a:t>
            </a:r>
          </a:p>
          <a:p>
            <a:pPr marL="0" indent="0" algn="ctr">
              <a:buNone/>
            </a:pPr>
            <a:r>
              <a:rPr lang="en-US" sz="4000" dirty="0">
                <a:solidFill>
                  <a:schemeClr val="bg1"/>
                </a:solidFill>
              </a:rPr>
              <a:t> </a:t>
            </a:r>
          </a:p>
          <a:p>
            <a:pPr marL="0" indent="0" algn="ctr">
              <a:buNone/>
            </a:pPr>
            <a:r>
              <a:rPr lang="en-US" sz="4000" dirty="0">
                <a:solidFill>
                  <a:schemeClr val="bg1"/>
                </a:solidFill>
              </a:rPr>
              <a:t>The closest we come is the children of Israel as mentioned in this passage and the sons of Israel mentioned in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370140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In both passages sons and children is the same Hebrew word </a:t>
            </a:r>
            <a:r>
              <a:rPr lang="en-US" sz="4000" dirty="0" smtClean="0">
                <a:solidFill>
                  <a:schemeClr val="bg1"/>
                </a:solidFill>
              </a:rPr>
              <a:t>“ben”</a:t>
            </a:r>
            <a:endParaRPr lang="en-US" sz="4000" dirty="0">
              <a:solidFill>
                <a:schemeClr val="bg1"/>
              </a:solidFill>
            </a:endParaRPr>
          </a:p>
          <a:p>
            <a:pPr marL="0" indent="0" algn="ctr">
              <a:buNone/>
            </a:pPr>
            <a:r>
              <a:rPr lang="en-US" sz="4000" baseline="30000" dirty="0">
                <a:solidFill>
                  <a:schemeClr val="bg1"/>
                </a:solidFill>
              </a:rPr>
              <a:t>Ge 42:5</a:t>
            </a:r>
            <a:r>
              <a:rPr lang="en-US" sz="4000" dirty="0">
                <a:solidFill>
                  <a:schemeClr val="bg1"/>
                </a:solidFill>
              </a:rPr>
              <a:t> And the sons of Israel came to buy </a:t>
            </a:r>
            <a:r>
              <a:rPr lang="en-US" sz="4000" i="1" dirty="0">
                <a:solidFill>
                  <a:schemeClr val="bg1"/>
                </a:solidFill>
              </a:rPr>
              <a:t>corn </a:t>
            </a:r>
            <a:r>
              <a:rPr lang="en-US" sz="4000" dirty="0">
                <a:solidFill>
                  <a:schemeClr val="bg1"/>
                </a:solidFill>
              </a:rPr>
              <a:t>among those that came: for the famine was in the land of Canaan.</a:t>
            </a:r>
          </a:p>
          <a:p>
            <a:pPr marL="0" indent="0" algn="ctr">
              <a:buNone/>
            </a:pPr>
            <a:r>
              <a:rPr lang="en-US" sz="4000" dirty="0">
                <a:solidFill>
                  <a:schemeClr val="bg1"/>
                </a:solidFill>
              </a:rPr>
              <a:t> </a:t>
            </a:r>
          </a:p>
          <a:p>
            <a:pPr marL="0" indent="0" algn="ctr">
              <a:buNone/>
            </a:pPr>
            <a:r>
              <a:rPr lang="en-US" sz="4000" dirty="0">
                <a:solidFill>
                  <a:schemeClr val="bg1"/>
                </a:solidFill>
              </a:rPr>
              <a:t> </a:t>
            </a:r>
          </a:p>
          <a:p>
            <a:pPr marL="0" indent="0" algn="ctr">
              <a:buNone/>
            </a:pPr>
            <a:r>
              <a:rPr lang="en-US" sz="4000" dirty="0">
                <a:solidFill>
                  <a:schemeClr val="bg1"/>
                </a:solidFill>
              </a:rPr>
              <a:t>Joseph continues to show favoritism to Benjamin.</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003340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 </a:t>
            </a:r>
            <a:r>
              <a:rPr lang="en-US" sz="4000" baseline="30000" dirty="0" smtClean="0">
                <a:solidFill>
                  <a:schemeClr val="bg1"/>
                </a:solidFill>
              </a:rPr>
              <a:t>Ge </a:t>
            </a:r>
            <a:r>
              <a:rPr lang="en-US" sz="4000" baseline="30000" dirty="0">
                <a:solidFill>
                  <a:schemeClr val="bg1"/>
                </a:solidFill>
              </a:rPr>
              <a:t>45:22</a:t>
            </a:r>
            <a:r>
              <a:rPr lang="en-US" sz="4000" dirty="0">
                <a:solidFill>
                  <a:schemeClr val="bg1"/>
                </a:solidFill>
              </a:rPr>
              <a:t> To all of them he gave each man changes of raiment; </a:t>
            </a:r>
            <a:r>
              <a:rPr lang="en-US" sz="4000" u="sng" dirty="0">
                <a:solidFill>
                  <a:schemeClr val="bg1"/>
                </a:solidFill>
              </a:rPr>
              <a:t>but to Benjamin he gave </a:t>
            </a:r>
            <a:r>
              <a:rPr lang="en-US" sz="4000" b="1" u="sng" dirty="0">
                <a:solidFill>
                  <a:schemeClr val="bg1"/>
                </a:solidFill>
              </a:rPr>
              <a:t>three hundred </a:t>
            </a:r>
            <a:r>
              <a:rPr lang="en-US" sz="4000" b="1" i="1" u="sng" dirty="0">
                <a:solidFill>
                  <a:schemeClr val="bg1"/>
                </a:solidFill>
              </a:rPr>
              <a:t>pieces </a:t>
            </a:r>
            <a:r>
              <a:rPr lang="en-US" sz="4000" b="1" u="sng" dirty="0">
                <a:solidFill>
                  <a:schemeClr val="bg1"/>
                </a:solidFill>
              </a:rPr>
              <a:t>of silver</a:t>
            </a:r>
            <a:r>
              <a:rPr lang="en-US" sz="4000" u="sng" dirty="0">
                <a:solidFill>
                  <a:schemeClr val="bg1"/>
                </a:solidFill>
              </a:rPr>
              <a:t>, and </a:t>
            </a:r>
            <a:r>
              <a:rPr lang="en-US" sz="4000" b="1" u="sng" dirty="0">
                <a:solidFill>
                  <a:schemeClr val="bg1"/>
                </a:solidFill>
              </a:rPr>
              <a:t>five changes of </a:t>
            </a:r>
            <a:r>
              <a:rPr lang="en-US" sz="4000" b="1" u="sng" dirty="0" smtClean="0">
                <a:solidFill>
                  <a:schemeClr val="bg1"/>
                </a:solidFill>
              </a:rPr>
              <a:t>raiment</a:t>
            </a:r>
            <a:r>
              <a:rPr lang="en-US" sz="4000" dirty="0" smtClean="0">
                <a:solidFill>
                  <a:schemeClr val="bg1"/>
                </a:solidFill>
              </a:rPr>
              <a:t>. </a:t>
            </a:r>
            <a:r>
              <a:rPr lang="en-US" sz="4000" baseline="30000" dirty="0" smtClean="0">
                <a:solidFill>
                  <a:schemeClr val="bg1"/>
                </a:solidFill>
              </a:rPr>
              <a:t>Ge </a:t>
            </a:r>
            <a:r>
              <a:rPr lang="en-US" sz="4000" baseline="30000" dirty="0">
                <a:solidFill>
                  <a:schemeClr val="bg1"/>
                </a:solidFill>
              </a:rPr>
              <a:t>45:23</a:t>
            </a:r>
            <a:r>
              <a:rPr lang="en-US" sz="4000" dirty="0">
                <a:solidFill>
                  <a:schemeClr val="bg1"/>
                </a:solidFill>
              </a:rPr>
              <a:t> And to his father he sent after this </a:t>
            </a:r>
            <a:r>
              <a:rPr lang="en-US" sz="4000" i="1" dirty="0">
                <a:solidFill>
                  <a:schemeClr val="bg1"/>
                </a:solidFill>
              </a:rPr>
              <a:t>manner; </a:t>
            </a:r>
            <a:r>
              <a:rPr lang="en-US" sz="4000" dirty="0">
                <a:solidFill>
                  <a:schemeClr val="bg1"/>
                </a:solidFill>
              </a:rPr>
              <a:t>ten asses laden with the good things of Egypt, and ten she asses laden with corn and bread and meat for his father by the way</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220205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brothers return to Israel their father</a:t>
            </a:r>
            <a:r>
              <a:rPr lang="en-US" sz="4000" dirty="0" smtClean="0">
                <a:solidFill>
                  <a:schemeClr val="bg1"/>
                </a:solidFill>
              </a:rPr>
              <a:t>.</a:t>
            </a:r>
          </a:p>
          <a:p>
            <a:pPr marL="0" indent="0" algn="ctr">
              <a:buNone/>
            </a:pPr>
            <a:endParaRPr lang="en-US" sz="4000" dirty="0">
              <a:solidFill>
                <a:schemeClr val="bg1"/>
              </a:solidFill>
            </a:endParaRPr>
          </a:p>
          <a:p>
            <a:pPr marL="0" indent="0" algn="ctr">
              <a:buNone/>
            </a:pPr>
            <a:r>
              <a:rPr lang="en-US" sz="4000" baseline="30000" dirty="0">
                <a:solidFill>
                  <a:schemeClr val="bg1"/>
                </a:solidFill>
              </a:rPr>
              <a:t>Ge 45:24</a:t>
            </a:r>
            <a:r>
              <a:rPr lang="en-US" sz="4000" dirty="0">
                <a:solidFill>
                  <a:schemeClr val="bg1"/>
                </a:solidFill>
              </a:rPr>
              <a:t> So he sent his brethren away, and they departed: and he said unto them, See that ye fall not out by the way.</a:t>
            </a:r>
          </a:p>
          <a:p>
            <a:pPr marL="0" indent="0" algn="ctr">
              <a:buNone/>
            </a:pPr>
            <a:r>
              <a:rPr lang="en-US" sz="4000" baseline="30000" dirty="0">
                <a:solidFill>
                  <a:schemeClr val="bg1"/>
                </a:solidFill>
              </a:rPr>
              <a:t>Ge 45:25</a:t>
            </a:r>
            <a:r>
              <a:rPr lang="en-US" sz="4000" dirty="0">
                <a:solidFill>
                  <a:schemeClr val="bg1"/>
                </a:solidFill>
              </a:rPr>
              <a:t> And they went up out of Egypt, and came into the land of Canaan unto </a:t>
            </a:r>
            <a:r>
              <a:rPr lang="en-US" sz="4000" dirty="0" smtClean="0">
                <a:solidFill>
                  <a:schemeClr val="bg1"/>
                </a:solidFill>
              </a:rPr>
              <a:t>Jacob/Israel </a:t>
            </a:r>
            <a:r>
              <a:rPr lang="en-US" sz="4000" dirty="0">
                <a:solidFill>
                  <a:schemeClr val="bg1"/>
                </a:solidFill>
              </a:rPr>
              <a:t>their father</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489433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brothers report to Israel</a:t>
            </a:r>
          </a:p>
          <a:p>
            <a:pPr marL="0" indent="0" algn="ctr">
              <a:buNone/>
            </a:pPr>
            <a:r>
              <a:rPr lang="en-US" sz="4000" dirty="0">
                <a:solidFill>
                  <a:schemeClr val="bg1"/>
                </a:solidFill>
              </a:rPr>
              <a:t> </a:t>
            </a:r>
          </a:p>
          <a:p>
            <a:pPr marL="0" indent="0" algn="ctr">
              <a:buNone/>
            </a:pPr>
            <a:r>
              <a:rPr lang="en-US" sz="4000" baseline="30000" dirty="0">
                <a:solidFill>
                  <a:schemeClr val="bg1"/>
                </a:solidFill>
              </a:rPr>
              <a:t>Ge 45:26</a:t>
            </a:r>
            <a:r>
              <a:rPr lang="en-US" sz="4000" dirty="0">
                <a:solidFill>
                  <a:schemeClr val="bg1"/>
                </a:solidFill>
              </a:rPr>
              <a:t> And told him, saying, Joseph </a:t>
            </a:r>
            <a:r>
              <a:rPr lang="en-US" sz="4000" i="1" dirty="0">
                <a:solidFill>
                  <a:schemeClr val="bg1"/>
                </a:solidFill>
              </a:rPr>
              <a:t>is </a:t>
            </a:r>
            <a:r>
              <a:rPr lang="en-US" sz="4000" dirty="0">
                <a:solidFill>
                  <a:schemeClr val="bg1"/>
                </a:solidFill>
              </a:rPr>
              <a:t>yet alive, and he </a:t>
            </a:r>
            <a:r>
              <a:rPr lang="en-US" sz="4000" i="1" dirty="0">
                <a:solidFill>
                  <a:schemeClr val="bg1"/>
                </a:solidFill>
              </a:rPr>
              <a:t>is </a:t>
            </a:r>
            <a:r>
              <a:rPr lang="en-US" sz="4000" b="1" u="sng" dirty="0">
                <a:solidFill>
                  <a:schemeClr val="bg1"/>
                </a:solidFill>
              </a:rPr>
              <a:t>governor</a:t>
            </a:r>
            <a:r>
              <a:rPr lang="en-US" sz="4000" u="sng" dirty="0">
                <a:solidFill>
                  <a:schemeClr val="bg1"/>
                </a:solidFill>
              </a:rPr>
              <a:t> over all the land of Egypt</a:t>
            </a:r>
            <a:r>
              <a:rPr lang="en-US" sz="4000" dirty="0">
                <a:solidFill>
                  <a:schemeClr val="bg1"/>
                </a:solidFill>
              </a:rPr>
              <a:t>. And Jacob's heart fainted, for he believed them not.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511025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word governor is used twice in the Torah. There are two Hebrew words for the title governor and in both uses the words are in reference to Joseph.</a:t>
            </a:r>
          </a:p>
          <a:p>
            <a:pPr marL="0" indent="0" algn="ctr">
              <a:buNone/>
            </a:pPr>
            <a:r>
              <a:rPr lang="en-US" sz="4000" dirty="0">
                <a:solidFill>
                  <a:schemeClr val="bg1"/>
                </a:solidFill>
              </a:rPr>
              <a:t> </a:t>
            </a:r>
          </a:p>
          <a:p>
            <a:pPr marL="0" indent="0" algn="ctr">
              <a:buNone/>
            </a:pPr>
            <a:r>
              <a:rPr lang="en-US" sz="4000" dirty="0">
                <a:solidFill>
                  <a:schemeClr val="bg1"/>
                </a:solidFill>
              </a:rPr>
              <a:t>The first in reference to Joseph as governor over the land.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91073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2994005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smtClean="0">
                <a:solidFill>
                  <a:schemeClr val="bg1"/>
                </a:solidFill>
              </a:rPr>
              <a:t>Ge</a:t>
            </a:r>
            <a:r>
              <a:rPr lang="en-US" sz="4000" dirty="0" smtClean="0">
                <a:solidFill>
                  <a:schemeClr val="bg1"/>
                </a:solidFill>
              </a:rPr>
              <a:t> </a:t>
            </a:r>
            <a:r>
              <a:rPr lang="en-US" sz="4000" baseline="30000" dirty="0" smtClean="0">
                <a:solidFill>
                  <a:schemeClr val="bg1"/>
                </a:solidFill>
              </a:rPr>
              <a:t>42:6</a:t>
            </a:r>
            <a:r>
              <a:rPr lang="en-US" sz="4000" dirty="0">
                <a:solidFill>
                  <a:schemeClr val="bg1"/>
                </a:solidFill>
              </a:rPr>
              <a:t> </a:t>
            </a:r>
            <a:r>
              <a:rPr lang="en-US" sz="4000" dirty="0" smtClean="0">
                <a:solidFill>
                  <a:schemeClr val="bg1"/>
                </a:solidFill>
              </a:rPr>
              <a:t>And Joseph</a:t>
            </a:r>
            <a:r>
              <a:rPr lang="en-US" sz="4000" dirty="0">
                <a:solidFill>
                  <a:schemeClr val="bg1"/>
                </a:solidFill>
              </a:rPr>
              <a:t> </a:t>
            </a:r>
            <a:r>
              <a:rPr lang="en-US" sz="4000" i="1" dirty="0">
                <a:solidFill>
                  <a:schemeClr val="bg1"/>
                </a:solidFill>
              </a:rPr>
              <a:t>was </a:t>
            </a:r>
            <a:r>
              <a:rPr lang="en-US" sz="4000" dirty="0">
                <a:solidFill>
                  <a:schemeClr val="bg1"/>
                </a:solidFill>
              </a:rPr>
              <a:t>the </a:t>
            </a:r>
            <a:r>
              <a:rPr lang="en-US" sz="4000" b="1" u="sng" dirty="0">
                <a:solidFill>
                  <a:schemeClr val="bg1"/>
                </a:solidFill>
              </a:rPr>
              <a:t>governor </a:t>
            </a:r>
            <a:endParaRPr lang="en-US" sz="4000" b="1" u="sng" dirty="0" smtClean="0">
              <a:solidFill>
                <a:schemeClr val="bg1"/>
              </a:solidFill>
            </a:endParaRPr>
          </a:p>
          <a:p>
            <a:pPr marL="0" indent="0" algn="ctr">
              <a:buNone/>
            </a:pPr>
            <a:r>
              <a:rPr lang="en-US" sz="4000" u="sng" dirty="0" smtClean="0">
                <a:solidFill>
                  <a:schemeClr val="bg1"/>
                </a:solidFill>
              </a:rPr>
              <a:t>over </a:t>
            </a:r>
            <a:r>
              <a:rPr lang="en-US" sz="4000" u="sng" dirty="0">
                <a:solidFill>
                  <a:schemeClr val="bg1"/>
                </a:solidFill>
              </a:rPr>
              <a:t>the land</a:t>
            </a:r>
            <a:r>
              <a:rPr lang="en-US" sz="4000" dirty="0">
                <a:solidFill>
                  <a:schemeClr val="bg1"/>
                </a:solidFill>
              </a:rPr>
              <a:t>, </a:t>
            </a:r>
            <a:r>
              <a:rPr lang="en-US" sz="4000" i="1" dirty="0">
                <a:solidFill>
                  <a:schemeClr val="bg1"/>
                </a:solidFill>
              </a:rPr>
              <a:t>and </a:t>
            </a:r>
            <a:r>
              <a:rPr lang="en-US" sz="4000" dirty="0">
                <a:solidFill>
                  <a:schemeClr val="bg1"/>
                </a:solidFill>
              </a:rPr>
              <a:t>he </a:t>
            </a:r>
            <a:r>
              <a:rPr lang="en-US" sz="4000" i="1" dirty="0">
                <a:solidFill>
                  <a:schemeClr val="bg1"/>
                </a:solidFill>
              </a:rPr>
              <a:t>it was </a:t>
            </a:r>
            <a:r>
              <a:rPr lang="en-US" sz="4000" dirty="0">
                <a:solidFill>
                  <a:schemeClr val="bg1"/>
                </a:solidFill>
              </a:rPr>
              <a:t>that sold to all the people of the land: and Joseph's brethren came, and bowed down themselves before him </a:t>
            </a:r>
            <a:r>
              <a:rPr lang="en-US" sz="4000" i="1" dirty="0">
                <a:solidFill>
                  <a:schemeClr val="bg1"/>
                </a:solidFill>
              </a:rPr>
              <a:t>with </a:t>
            </a:r>
            <a:r>
              <a:rPr lang="en-US" sz="4000" dirty="0">
                <a:solidFill>
                  <a:schemeClr val="bg1"/>
                </a:solidFill>
              </a:rPr>
              <a:t>their faces to the earth.</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47860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word used here is:</a:t>
            </a:r>
          </a:p>
          <a:p>
            <a:pPr marL="0" indent="0" algn="ctr">
              <a:buNone/>
            </a:pPr>
            <a:r>
              <a:rPr lang="en-US" sz="4000" dirty="0">
                <a:solidFill>
                  <a:schemeClr val="bg1"/>
                </a:solidFill>
              </a:rPr>
              <a:t>Governor – </a:t>
            </a:r>
            <a:r>
              <a:rPr lang="en-US" sz="4000" b="1" dirty="0">
                <a:solidFill>
                  <a:schemeClr val="bg1"/>
                </a:solidFill>
              </a:rPr>
              <a:t>07989 </a:t>
            </a:r>
            <a:r>
              <a:rPr lang="he-IL" sz="4000" dirty="0">
                <a:solidFill>
                  <a:schemeClr val="bg1"/>
                </a:solidFill>
              </a:rPr>
              <a:t>שַּׁלִּיט</a:t>
            </a:r>
            <a:r>
              <a:rPr lang="en-US" sz="4000" dirty="0">
                <a:solidFill>
                  <a:schemeClr val="bg1"/>
                </a:solidFill>
              </a:rPr>
              <a:t> </a:t>
            </a:r>
            <a:r>
              <a:rPr lang="en-US" sz="4000" dirty="0" err="1">
                <a:solidFill>
                  <a:schemeClr val="bg1"/>
                </a:solidFill>
              </a:rPr>
              <a:t>shalliyt</a:t>
            </a:r>
            <a:r>
              <a:rPr lang="en-US" sz="4000" dirty="0">
                <a:solidFill>
                  <a:schemeClr val="bg1"/>
                </a:solidFill>
              </a:rPr>
              <a:t> {</a:t>
            </a:r>
            <a:r>
              <a:rPr lang="en-US" sz="4000" dirty="0" err="1">
                <a:solidFill>
                  <a:schemeClr val="bg1"/>
                </a:solidFill>
              </a:rPr>
              <a:t>shal-leet</a:t>
            </a:r>
            <a:r>
              <a:rPr lang="en-US" sz="4000" dirty="0" smtClean="0">
                <a:solidFill>
                  <a:schemeClr val="bg1"/>
                </a:solidFill>
              </a:rPr>
              <a:t>'} </a:t>
            </a:r>
            <a:r>
              <a:rPr lang="en-US" sz="4000" b="1" dirty="0" smtClean="0">
                <a:solidFill>
                  <a:schemeClr val="bg1"/>
                </a:solidFill>
              </a:rPr>
              <a:t>Meaning</a:t>
            </a:r>
            <a:r>
              <a:rPr lang="en-US" sz="4000" b="1" dirty="0">
                <a:solidFill>
                  <a:schemeClr val="bg1"/>
                </a:solidFill>
              </a:rPr>
              <a:t>:  </a:t>
            </a:r>
            <a:r>
              <a:rPr lang="en-US" sz="4000" dirty="0">
                <a:solidFill>
                  <a:schemeClr val="bg1"/>
                </a:solidFill>
              </a:rPr>
              <a:t>1) having mastery, domineering, master 1a) having mastery 1a1) ruler (</a:t>
            </a:r>
            <a:r>
              <a:rPr lang="en-US" sz="4000" dirty="0" err="1">
                <a:solidFill>
                  <a:schemeClr val="bg1"/>
                </a:solidFill>
              </a:rPr>
              <a:t>subst</a:t>
            </a:r>
            <a:r>
              <a:rPr lang="en-US" sz="4000" dirty="0">
                <a:solidFill>
                  <a:schemeClr val="bg1"/>
                </a:solidFill>
              </a:rPr>
              <a:t>) 1b) domineering, </a:t>
            </a:r>
            <a:r>
              <a:rPr lang="en-US" sz="4000" dirty="0" smtClean="0">
                <a:solidFill>
                  <a:schemeClr val="bg1"/>
                </a:solidFill>
              </a:rPr>
              <a:t>imperious </a:t>
            </a:r>
            <a:r>
              <a:rPr lang="en-US" sz="4000" b="1" dirty="0" smtClean="0">
                <a:solidFill>
                  <a:schemeClr val="bg1"/>
                </a:solidFill>
              </a:rPr>
              <a:t>Usage</a:t>
            </a:r>
            <a:r>
              <a:rPr lang="en-US" sz="4000" b="1" dirty="0">
                <a:solidFill>
                  <a:schemeClr val="bg1"/>
                </a:solidFill>
              </a:rPr>
              <a:t>:  </a:t>
            </a:r>
            <a:r>
              <a:rPr lang="en-US" sz="4000" dirty="0">
                <a:solidFill>
                  <a:schemeClr val="bg1"/>
                </a:solidFill>
              </a:rPr>
              <a:t>AV - governor 1, mighty 1, that hath power 1, ruler 1; </a:t>
            </a:r>
            <a:r>
              <a:rPr lang="en-US" sz="4000" dirty="0" smtClean="0">
                <a:solidFill>
                  <a:schemeClr val="bg1"/>
                </a:solidFill>
              </a:rPr>
              <a:t>4</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682092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second use in reference to Joseph is as governor over all the land of Egypt.</a:t>
            </a:r>
          </a:p>
          <a:p>
            <a:pPr marL="0" indent="0" algn="ctr">
              <a:buNone/>
            </a:pPr>
            <a:r>
              <a:rPr lang="en-US" sz="4000" dirty="0">
                <a:solidFill>
                  <a:schemeClr val="bg1"/>
                </a:solidFill>
              </a:rPr>
              <a:t> </a:t>
            </a:r>
          </a:p>
          <a:p>
            <a:pPr marL="0" indent="0" algn="ctr">
              <a:buNone/>
            </a:pPr>
            <a:r>
              <a:rPr lang="en-US" sz="4000" baseline="30000" dirty="0">
                <a:solidFill>
                  <a:schemeClr val="bg1"/>
                </a:solidFill>
              </a:rPr>
              <a:t>Ge 45:26</a:t>
            </a:r>
            <a:r>
              <a:rPr lang="en-US" sz="4000" dirty="0">
                <a:solidFill>
                  <a:schemeClr val="bg1"/>
                </a:solidFill>
              </a:rPr>
              <a:t> And told him, saying, Joseph </a:t>
            </a:r>
            <a:r>
              <a:rPr lang="en-US" sz="4000" i="1" dirty="0">
                <a:solidFill>
                  <a:schemeClr val="bg1"/>
                </a:solidFill>
              </a:rPr>
              <a:t>is </a:t>
            </a:r>
            <a:r>
              <a:rPr lang="en-US" sz="4000" dirty="0">
                <a:solidFill>
                  <a:schemeClr val="bg1"/>
                </a:solidFill>
              </a:rPr>
              <a:t>yet alive, and he </a:t>
            </a:r>
            <a:r>
              <a:rPr lang="en-US" sz="4000" i="1" dirty="0">
                <a:solidFill>
                  <a:schemeClr val="bg1"/>
                </a:solidFill>
              </a:rPr>
              <a:t>is </a:t>
            </a:r>
            <a:r>
              <a:rPr lang="en-US" sz="4000" b="1" u="sng" dirty="0">
                <a:solidFill>
                  <a:schemeClr val="bg1"/>
                </a:solidFill>
              </a:rPr>
              <a:t>governo</a:t>
            </a:r>
            <a:r>
              <a:rPr lang="en-US" sz="4000" u="sng" dirty="0">
                <a:solidFill>
                  <a:schemeClr val="bg1"/>
                </a:solidFill>
              </a:rPr>
              <a:t>r over all the land of Egypt</a:t>
            </a:r>
            <a:r>
              <a:rPr lang="en-US" sz="4000" dirty="0">
                <a:solidFill>
                  <a:schemeClr val="bg1"/>
                </a:solidFill>
              </a:rPr>
              <a:t>. And Jacob's heart fainted, for he believed them not.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083210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950" y="342900"/>
            <a:ext cx="7823200" cy="4171951"/>
          </a:xfrm>
        </p:spPr>
        <p:txBody>
          <a:bodyPr>
            <a:normAutofit fontScale="85000" lnSpcReduction="10000"/>
          </a:bodyPr>
          <a:lstStyle/>
          <a:p>
            <a:pPr marL="0" indent="0" algn="ctr">
              <a:buNone/>
            </a:pPr>
            <a:r>
              <a:rPr lang="en-US" sz="4000" dirty="0">
                <a:solidFill>
                  <a:schemeClr val="bg1"/>
                </a:solidFill>
              </a:rPr>
              <a:t>The word used here is:</a:t>
            </a:r>
          </a:p>
          <a:p>
            <a:pPr marL="0" indent="0" algn="ctr">
              <a:buNone/>
            </a:pPr>
            <a:r>
              <a:rPr lang="en-US" sz="4000" dirty="0">
                <a:solidFill>
                  <a:schemeClr val="bg1"/>
                </a:solidFill>
              </a:rPr>
              <a:t>Governor – </a:t>
            </a:r>
            <a:r>
              <a:rPr lang="en-US" sz="4000" b="1" dirty="0">
                <a:solidFill>
                  <a:schemeClr val="bg1"/>
                </a:solidFill>
              </a:rPr>
              <a:t>04910 </a:t>
            </a:r>
            <a:r>
              <a:rPr lang="he-IL" sz="4000" dirty="0">
                <a:solidFill>
                  <a:schemeClr val="bg1"/>
                </a:solidFill>
              </a:rPr>
              <a:t>מָשַׁל</a:t>
            </a:r>
            <a:r>
              <a:rPr lang="en-US" sz="4000" dirty="0">
                <a:solidFill>
                  <a:schemeClr val="bg1"/>
                </a:solidFill>
              </a:rPr>
              <a:t> </a:t>
            </a:r>
            <a:r>
              <a:rPr lang="en-US" sz="4000" dirty="0" err="1">
                <a:solidFill>
                  <a:schemeClr val="bg1"/>
                </a:solidFill>
              </a:rPr>
              <a:t>mashal</a:t>
            </a:r>
            <a:r>
              <a:rPr lang="en-US" sz="4000" dirty="0">
                <a:solidFill>
                  <a:schemeClr val="bg1"/>
                </a:solidFill>
              </a:rPr>
              <a:t> {maw-</a:t>
            </a:r>
            <a:r>
              <a:rPr lang="en-US" sz="4000" dirty="0" err="1">
                <a:solidFill>
                  <a:schemeClr val="bg1"/>
                </a:solidFill>
              </a:rPr>
              <a:t>shal</a:t>
            </a:r>
            <a:r>
              <a:rPr lang="en-US" sz="4000" dirty="0">
                <a:solidFill>
                  <a:schemeClr val="bg1"/>
                </a:solidFill>
              </a:rPr>
              <a:t>'}</a:t>
            </a:r>
          </a:p>
          <a:p>
            <a:pPr marL="0" indent="0" algn="ctr">
              <a:buNone/>
            </a:pPr>
            <a:r>
              <a:rPr lang="en-US" sz="4000" b="1" dirty="0">
                <a:solidFill>
                  <a:schemeClr val="bg1"/>
                </a:solidFill>
              </a:rPr>
              <a:t>Meaning:  </a:t>
            </a:r>
            <a:r>
              <a:rPr lang="en-US" sz="4000" dirty="0">
                <a:solidFill>
                  <a:schemeClr val="bg1"/>
                </a:solidFill>
              </a:rPr>
              <a:t>1) to rule, have dominion, reign 1a) (</a:t>
            </a:r>
            <a:r>
              <a:rPr lang="en-US" sz="4000" dirty="0" err="1">
                <a:solidFill>
                  <a:schemeClr val="bg1"/>
                </a:solidFill>
              </a:rPr>
              <a:t>Qal</a:t>
            </a:r>
            <a:r>
              <a:rPr lang="en-US" sz="4000" dirty="0">
                <a:solidFill>
                  <a:schemeClr val="bg1"/>
                </a:solidFill>
              </a:rPr>
              <a:t>) to rule, have dominion 1b) (</a:t>
            </a:r>
            <a:r>
              <a:rPr lang="en-US" sz="4000" dirty="0" err="1">
                <a:solidFill>
                  <a:schemeClr val="bg1"/>
                </a:solidFill>
              </a:rPr>
              <a:t>Hiphil</a:t>
            </a:r>
            <a:r>
              <a:rPr lang="en-US" sz="4000" dirty="0">
                <a:solidFill>
                  <a:schemeClr val="bg1"/>
                </a:solidFill>
              </a:rPr>
              <a:t>) 1b1) to cause to rule 1b2) to exercise </a:t>
            </a:r>
            <a:r>
              <a:rPr lang="en-US" sz="4000" dirty="0" smtClean="0">
                <a:solidFill>
                  <a:schemeClr val="bg1"/>
                </a:solidFill>
              </a:rPr>
              <a:t>dominion </a:t>
            </a:r>
            <a:r>
              <a:rPr lang="en-US" sz="4000" b="1" dirty="0" smtClean="0">
                <a:solidFill>
                  <a:schemeClr val="bg1"/>
                </a:solidFill>
              </a:rPr>
              <a:t>Usage</a:t>
            </a:r>
            <a:r>
              <a:rPr lang="en-US" sz="4000" b="1" dirty="0">
                <a:solidFill>
                  <a:schemeClr val="bg1"/>
                </a:solidFill>
              </a:rPr>
              <a:t>:  </a:t>
            </a:r>
            <a:r>
              <a:rPr lang="en-US" sz="4000" dirty="0">
                <a:solidFill>
                  <a:schemeClr val="bg1"/>
                </a:solidFill>
              </a:rPr>
              <a:t>AV - rule 38, ruler 19, reign 8, dominion 7, governor 4, ruled over 2, power 2, indeed 1; </a:t>
            </a:r>
            <a:r>
              <a:rPr lang="en-US" sz="4000" dirty="0" smtClean="0">
                <a:solidFill>
                  <a:schemeClr val="bg1"/>
                </a:solidFill>
              </a:rPr>
              <a:t>81</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521065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Ge 45:27</a:t>
            </a:r>
            <a:r>
              <a:rPr lang="en-US" sz="4000" dirty="0">
                <a:solidFill>
                  <a:schemeClr val="bg1"/>
                </a:solidFill>
              </a:rPr>
              <a:t> And they told him all the words of Joseph, which he had said unto them: and when he saw the wagons which Joseph had sent to carry him, the spirit of Jacob their father revived:</a:t>
            </a:r>
          </a:p>
          <a:p>
            <a:pPr marL="0" indent="0" algn="ctr">
              <a:buNone/>
            </a:pPr>
            <a:r>
              <a:rPr lang="en-US" sz="4000" baseline="30000" dirty="0">
                <a:solidFill>
                  <a:schemeClr val="bg1"/>
                </a:solidFill>
              </a:rPr>
              <a:t>Ge 45:28</a:t>
            </a:r>
            <a:r>
              <a:rPr lang="en-US" sz="4000" dirty="0">
                <a:solidFill>
                  <a:schemeClr val="bg1"/>
                </a:solidFill>
              </a:rPr>
              <a:t> </a:t>
            </a:r>
            <a:r>
              <a:rPr lang="en-US" sz="4000" b="1" u="sng" dirty="0">
                <a:solidFill>
                  <a:schemeClr val="bg1"/>
                </a:solidFill>
              </a:rPr>
              <a:t>And Israel said</a:t>
            </a:r>
            <a:r>
              <a:rPr lang="en-US" sz="4000" dirty="0">
                <a:solidFill>
                  <a:schemeClr val="bg1"/>
                </a:solidFill>
              </a:rPr>
              <a:t>, </a:t>
            </a:r>
            <a:r>
              <a:rPr lang="en-US" sz="4000" i="1" dirty="0">
                <a:solidFill>
                  <a:schemeClr val="bg1"/>
                </a:solidFill>
              </a:rPr>
              <a:t>It is </a:t>
            </a:r>
            <a:r>
              <a:rPr lang="en-US" sz="4000" dirty="0">
                <a:solidFill>
                  <a:schemeClr val="bg1"/>
                </a:solidFill>
              </a:rPr>
              <a:t>enough; </a:t>
            </a:r>
            <a:r>
              <a:rPr lang="en-US" sz="4000" u="sng" dirty="0">
                <a:solidFill>
                  <a:schemeClr val="bg1"/>
                </a:solidFill>
              </a:rPr>
              <a:t>Joseph my son </a:t>
            </a:r>
            <a:r>
              <a:rPr lang="en-US" sz="4000" i="1" u="sng" dirty="0">
                <a:solidFill>
                  <a:schemeClr val="bg1"/>
                </a:solidFill>
              </a:rPr>
              <a:t>is </a:t>
            </a:r>
            <a:r>
              <a:rPr lang="en-US" sz="4000" u="sng" dirty="0">
                <a:solidFill>
                  <a:schemeClr val="bg1"/>
                </a:solidFill>
              </a:rPr>
              <a:t>yet alive</a:t>
            </a:r>
            <a:r>
              <a:rPr lang="en-US" sz="4000" dirty="0">
                <a:solidFill>
                  <a:schemeClr val="bg1"/>
                </a:solidFill>
              </a:rPr>
              <a:t>: I will go and see him before I die.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998542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62500" lnSpcReduction="20000"/>
          </a:bodyPr>
          <a:lstStyle/>
          <a:p>
            <a:pPr marL="0" indent="0" algn="ctr">
              <a:buNone/>
            </a:pPr>
            <a:r>
              <a:rPr lang="en-US" sz="4000" dirty="0">
                <a:solidFill>
                  <a:schemeClr val="bg1"/>
                </a:solidFill>
              </a:rPr>
              <a:t>Centuries before a Hebrew ruled over the land of Israel, Joseph, a Hebrew ruled over the land of Egypt.</a:t>
            </a:r>
          </a:p>
          <a:p>
            <a:pPr marL="0" indent="0" algn="ctr">
              <a:buNone/>
            </a:pPr>
            <a:r>
              <a:rPr lang="en-US" sz="4000" dirty="0">
                <a:solidFill>
                  <a:schemeClr val="bg1"/>
                </a:solidFill>
              </a:rPr>
              <a:t> </a:t>
            </a:r>
          </a:p>
          <a:p>
            <a:pPr marL="0" indent="0" algn="ctr">
              <a:buNone/>
            </a:pPr>
            <a:r>
              <a:rPr lang="en-US" sz="4000" dirty="0">
                <a:solidFill>
                  <a:schemeClr val="bg1"/>
                </a:solidFill>
              </a:rPr>
              <a:t>Joseph was Israel’s deliverance</a:t>
            </a:r>
          </a:p>
          <a:p>
            <a:pPr marL="0" indent="0" algn="ctr">
              <a:buNone/>
            </a:pPr>
            <a:r>
              <a:rPr lang="en-US" sz="4000" dirty="0">
                <a:solidFill>
                  <a:schemeClr val="bg1"/>
                </a:solidFill>
              </a:rPr>
              <a:t>Joseph was Lord of the land</a:t>
            </a:r>
          </a:p>
          <a:p>
            <a:pPr marL="0" indent="0" algn="ctr">
              <a:buNone/>
            </a:pPr>
            <a:r>
              <a:rPr lang="en-US" sz="4000" dirty="0">
                <a:solidFill>
                  <a:schemeClr val="bg1"/>
                </a:solidFill>
              </a:rPr>
              <a:t>Joseph was a father to Pharaoh</a:t>
            </a:r>
          </a:p>
          <a:p>
            <a:pPr marL="0" indent="0" algn="ctr">
              <a:buNone/>
            </a:pPr>
            <a:r>
              <a:rPr lang="en-US" sz="4000" dirty="0">
                <a:solidFill>
                  <a:schemeClr val="bg1"/>
                </a:solidFill>
              </a:rPr>
              <a:t>Joseph was ruler of Egypt</a:t>
            </a:r>
          </a:p>
          <a:p>
            <a:pPr marL="0" indent="0" algn="ctr">
              <a:buNone/>
            </a:pPr>
            <a:r>
              <a:rPr lang="en-US" sz="4000" dirty="0">
                <a:solidFill>
                  <a:schemeClr val="bg1"/>
                </a:solidFill>
              </a:rPr>
              <a:t>Joseph was Governor of the Land</a:t>
            </a:r>
          </a:p>
          <a:p>
            <a:pPr marL="0" indent="0" algn="ctr">
              <a:buNone/>
            </a:pPr>
            <a:r>
              <a:rPr lang="en-US" sz="4000" dirty="0">
                <a:solidFill>
                  <a:schemeClr val="bg1"/>
                </a:solidFill>
              </a:rPr>
              <a:t>Joseph was Governor over All land of Egypt</a:t>
            </a:r>
          </a:p>
          <a:p>
            <a:pPr marL="0" indent="0" algn="ctr">
              <a:buNone/>
            </a:pPr>
            <a:r>
              <a:rPr lang="en-US" sz="4000" dirty="0">
                <a:solidFill>
                  <a:schemeClr val="bg1"/>
                </a:solidFill>
              </a:rPr>
              <a:t>Joseph was Lord of Egypt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357788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smtClean="0">
                <a:solidFill>
                  <a:schemeClr val="bg1"/>
                </a:solidFill>
              </a:rPr>
              <a:t>Father gave Joseph the responsibility to be many things.</a:t>
            </a:r>
          </a:p>
          <a:p>
            <a:pPr marL="0" indent="0" algn="ctr">
              <a:buNone/>
            </a:pPr>
            <a:r>
              <a:rPr lang="en-US" sz="4000" dirty="0" smtClean="0">
                <a:solidFill>
                  <a:schemeClr val="bg1"/>
                </a:solidFill>
              </a:rPr>
              <a:t>Joseph </a:t>
            </a:r>
            <a:r>
              <a:rPr lang="en-US" sz="4000" dirty="0">
                <a:solidFill>
                  <a:schemeClr val="bg1"/>
                </a:solidFill>
              </a:rPr>
              <a:t>was Israel’s deliverance</a:t>
            </a:r>
          </a:p>
          <a:p>
            <a:pPr marL="0" indent="0" algn="ctr">
              <a:buNone/>
            </a:pPr>
            <a:r>
              <a:rPr lang="en-US" sz="4000" dirty="0">
                <a:solidFill>
                  <a:schemeClr val="bg1"/>
                </a:solidFill>
              </a:rPr>
              <a:t>Joseph was Lord of the land</a:t>
            </a:r>
          </a:p>
          <a:p>
            <a:pPr marL="0" indent="0" algn="ctr">
              <a:buNone/>
            </a:pPr>
            <a:r>
              <a:rPr lang="en-US" sz="4000" dirty="0">
                <a:solidFill>
                  <a:schemeClr val="bg1"/>
                </a:solidFill>
              </a:rPr>
              <a:t>Joseph was a father to Pharaoh</a:t>
            </a:r>
          </a:p>
          <a:p>
            <a:pPr marL="0" indent="0" algn="ctr">
              <a:buNone/>
            </a:pPr>
            <a:r>
              <a:rPr lang="en-US" sz="4000" dirty="0">
                <a:solidFill>
                  <a:schemeClr val="bg1"/>
                </a:solidFill>
              </a:rPr>
              <a:t>Joseph was ruler of </a:t>
            </a:r>
            <a:r>
              <a:rPr lang="en-US" sz="4000" dirty="0" smtClean="0">
                <a:solidFill>
                  <a:schemeClr val="bg1"/>
                </a:solidFill>
              </a:rPr>
              <a:t>Egypt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633077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Joseph nourished Egypt and Israel</a:t>
            </a:r>
          </a:p>
          <a:p>
            <a:pPr marL="0" indent="0" algn="ctr">
              <a:buNone/>
            </a:pPr>
            <a:r>
              <a:rPr lang="en-US" sz="4000" dirty="0">
                <a:solidFill>
                  <a:schemeClr val="bg1"/>
                </a:solidFill>
              </a:rPr>
              <a:t>Joseph was Governor of the Land</a:t>
            </a:r>
          </a:p>
          <a:p>
            <a:pPr marL="0" indent="0" algn="ctr">
              <a:buNone/>
            </a:pPr>
            <a:r>
              <a:rPr lang="en-US" sz="4000" dirty="0">
                <a:solidFill>
                  <a:schemeClr val="bg1"/>
                </a:solidFill>
              </a:rPr>
              <a:t>Joseph was Governor over All land of Egypt</a:t>
            </a:r>
          </a:p>
          <a:p>
            <a:pPr marL="0" indent="0" algn="ctr">
              <a:buNone/>
            </a:pPr>
            <a:r>
              <a:rPr lang="en-US" sz="4000" dirty="0">
                <a:solidFill>
                  <a:schemeClr val="bg1"/>
                </a:solidFill>
              </a:rPr>
              <a:t>Joseph was Lord of Egypt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776331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smtClean="0">
                <a:solidFill>
                  <a:schemeClr val="bg1"/>
                </a:solidFill>
                <a:latin typeface="Helvetica" pitchFamily="34" charset="0"/>
                <a:cs typeface="Helvetica" pitchFamily="34" charset="0"/>
              </a:rPr>
              <a:t>To walk in these responsibilities, and fulfill his calling in the kingdom, Joseph had to forgive his brothers and recognize it was </a:t>
            </a:r>
            <a:r>
              <a:rPr lang="en-US" sz="4000" dirty="0" err="1" smtClean="0">
                <a:solidFill>
                  <a:schemeClr val="bg1"/>
                </a:solidFill>
                <a:latin typeface="Helvetica" pitchFamily="34" charset="0"/>
                <a:cs typeface="Helvetica" pitchFamily="34" charset="0"/>
              </a:rPr>
              <a:t>YeHoVaH</a:t>
            </a:r>
            <a:r>
              <a:rPr lang="en-US" sz="4000" dirty="0" smtClean="0">
                <a:solidFill>
                  <a:schemeClr val="bg1"/>
                </a:solidFill>
                <a:latin typeface="Helvetica" pitchFamily="34" charset="0"/>
                <a:cs typeface="Helvetica" pitchFamily="34" charset="0"/>
              </a:rPr>
              <a:t> allowing these things to happen in order to carry out His will in the earth and in Joseph and in our lives.</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405588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Next week:</a:t>
            </a:r>
            <a:br>
              <a:rPr lang="en-US" sz="4000" dirty="0">
                <a:solidFill>
                  <a:schemeClr val="bg1"/>
                </a:solidFill>
              </a:rPr>
            </a:br>
            <a:r>
              <a:rPr lang="en-US" sz="4000" dirty="0">
                <a:solidFill>
                  <a:schemeClr val="bg1"/>
                </a:solidFill>
              </a:rPr>
              <a:t>Israel Goes to Egypt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24991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At the end of today’s teaching you will be able to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1. Ask Questions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2. Receive Prayer and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3. Give your Tithes, Offerings</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85705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12828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Mail in your support by check or </a:t>
            </a:r>
            <a:r>
              <a:rPr lang="en-US" sz="4000" smtClean="0">
                <a:solidFill>
                  <a:schemeClr val="bg1"/>
                </a:solidFill>
              </a:rPr>
              <a:t>money order.</a:t>
            </a:r>
          </a:p>
          <a:p>
            <a:pPr marL="0" indent="0" algn="ctr">
              <a:buNone/>
            </a:pPr>
            <a:r>
              <a:rPr lang="en-US" sz="4000" dirty="0" smtClean="0">
                <a:solidFill>
                  <a:schemeClr val="bg1"/>
                </a:solidFill>
              </a:rPr>
              <a:t>Our </a:t>
            </a:r>
            <a:r>
              <a:rPr lang="en-US" sz="4000" dirty="0">
                <a:solidFill>
                  <a:schemeClr val="bg1"/>
                </a:solidFill>
              </a:rPr>
              <a:t>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14359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New Donation Opportunities</a:t>
            </a: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err="1" smtClean="0">
                <a:solidFill>
                  <a:schemeClr val="bg1"/>
                </a:solidFill>
                <a:latin typeface="Helvetica" pitchFamily="34" charset="0"/>
                <a:cs typeface="Helvetica" pitchFamily="34" charset="0"/>
              </a:rPr>
              <a:t>CashAPP</a:t>
            </a: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Canada Registered Charity</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96239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831" y="825500"/>
            <a:ext cx="7741152" cy="3460750"/>
          </a:xfrm>
        </p:spPr>
      </p:pic>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313693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smtClean="0">
                <a:solidFill>
                  <a:schemeClr val="bg1"/>
                </a:solidFill>
                <a:latin typeface="Helvetica" pitchFamily="34" charset="0"/>
                <a:cs typeface="Helvetica" pitchFamily="34" charset="0"/>
              </a:rPr>
              <a:t>Texting </a:t>
            </a:r>
          </a:p>
          <a:p>
            <a:pPr marL="0" indent="0" algn="ctr">
              <a:buNone/>
            </a:pPr>
            <a:r>
              <a:rPr lang="en-US" sz="4000" dirty="0" smtClean="0">
                <a:solidFill>
                  <a:schemeClr val="bg1"/>
                </a:solidFill>
                <a:latin typeface="Helvetica" pitchFamily="34" charset="0"/>
                <a:cs typeface="Helvetica" pitchFamily="34" charset="0"/>
              </a:rPr>
              <a:t>Donate – Tithe</a:t>
            </a:r>
            <a:r>
              <a:rPr lang="en-US" sz="4000" dirty="0">
                <a:solidFill>
                  <a:schemeClr val="bg1"/>
                </a:solidFill>
                <a:latin typeface="Helvetica" pitchFamily="34" charset="0"/>
                <a:cs typeface="Helvetica" pitchFamily="34" charset="0"/>
              </a:rPr>
              <a:t> </a:t>
            </a:r>
            <a:r>
              <a:rPr lang="en-US" sz="4000" dirty="0" smtClean="0">
                <a:solidFill>
                  <a:schemeClr val="bg1"/>
                </a:solidFill>
                <a:latin typeface="Helvetica" pitchFamily="34" charset="0"/>
                <a:cs typeface="Helvetica" pitchFamily="34" charset="0"/>
              </a:rPr>
              <a:t>- Offering</a:t>
            </a: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84630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626991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286229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94750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95792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r>
              <a:rPr lang="en-US" sz="4000" dirty="0">
                <a:solidFill>
                  <a:schemeClr val="bg1"/>
                </a:solidFill>
                <a:latin typeface="Helvetica" pitchFamily="34" charset="0"/>
                <a:cs typeface="Helvetica" pitchFamily="34" charset="0"/>
              </a:rP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Jn</a:t>
            </a:r>
            <a:r>
              <a:rPr lang="en-US" sz="4000" dirty="0">
                <a:solidFill>
                  <a:schemeClr val="bg1"/>
                </a:solidFill>
                <a:latin typeface="Helvetica" pitchFamily="34" charset="0"/>
                <a:cs typeface="Helvetica" pitchFamily="34" charset="0"/>
              </a:rPr>
              <a:t>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50479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19073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269598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69362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343066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121875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879725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798187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188005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748435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75760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Eph</a:t>
            </a:r>
            <a:r>
              <a:rPr lang="en-US" sz="4000" dirty="0">
                <a:solidFill>
                  <a:schemeClr val="bg1"/>
                </a:solidFill>
                <a:latin typeface="Helvetica" pitchFamily="34" charset="0"/>
                <a:cs typeface="Helvetica" pitchFamily="34" charset="0"/>
              </a:rPr>
              <a:t>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r>
              <a:rPr lang="en-US" sz="4000" dirty="0" smtClean="0">
                <a:solidFill>
                  <a:schemeClr val="bg1"/>
                </a:solidFill>
                <a:latin typeface="Helvetica" pitchFamily="34" charset="0"/>
                <a:cs typeface="Helvetica" pitchFamily="34" charset="0"/>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859532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180959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911491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772694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400910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222303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36924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9690410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175927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052665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35840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915820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5288607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1223983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3966023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574948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711948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7152635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1129343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825756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90110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97657</TotalTime>
  <Words>1108</Words>
  <Application>Microsoft Office PowerPoint</Application>
  <PresentationFormat>On-screen Show (16:9)</PresentationFormat>
  <Paragraphs>497</Paragraphs>
  <Slides>114</Slides>
  <Notes>114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114</vt:i4>
      </vt:variant>
    </vt:vector>
  </HeadingPairs>
  <TitlesOfParts>
    <vt:vector size="118"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Arthur Bailey</cp:lastModifiedBy>
  <cp:revision>2701</cp:revision>
  <dcterms:created xsi:type="dcterms:W3CDTF">2015-08-01T01:54:59Z</dcterms:created>
  <dcterms:modified xsi:type="dcterms:W3CDTF">2020-08-13T22:41:57Z</dcterms:modified>
</cp:coreProperties>
</file>