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256" r:id="rId2"/>
    <p:sldId id="257" r:id="rId3"/>
    <p:sldId id="3920" r:id="rId4"/>
    <p:sldId id="5224" r:id="rId5"/>
    <p:sldId id="6258" r:id="rId6"/>
    <p:sldId id="1981" r:id="rId7"/>
    <p:sldId id="4362" r:id="rId8"/>
    <p:sldId id="4366" r:id="rId9"/>
    <p:sldId id="4823" r:id="rId10"/>
    <p:sldId id="5223" r:id="rId11"/>
    <p:sldId id="5905" r:id="rId12"/>
    <p:sldId id="6556" r:id="rId13"/>
    <p:sldId id="6557" r:id="rId14"/>
    <p:sldId id="6558" r:id="rId15"/>
    <p:sldId id="6559" r:id="rId16"/>
    <p:sldId id="6638" r:id="rId17"/>
    <p:sldId id="6560" r:id="rId18"/>
    <p:sldId id="6561" r:id="rId19"/>
    <p:sldId id="6562" r:id="rId20"/>
    <p:sldId id="6563" r:id="rId21"/>
    <p:sldId id="6564" r:id="rId22"/>
    <p:sldId id="6565" r:id="rId23"/>
    <p:sldId id="6566" r:id="rId24"/>
    <p:sldId id="6567" r:id="rId25"/>
    <p:sldId id="6568" r:id="rId26"/>
    <p:sldId id="6569" r:id="rId27"/>
    <p:sldId id="6570" r:id="rId28"/>
    <p:sldId id="6571" r:id="rId29"/>
    <p:sldId id="6572" r:id="rId30"/>
    <p:sldId id="6573" r:id="rId31"/>
    <p:sldId id="6574" r:id="rId32"/>
    <p:sldId id="6575" r:id="rId33"/>
    <p:sldId id="6576" r:id="rId34"/>
    <p:sldId id="6577" r:id="rId35"/>
    <p:sldId id="6578" r:id="rId36"/>
    <p:sldId id="6579" r:id="rId37"/>
    <p:sldId id="6580" r:id="rId38"/>
    <p:sldId id="6587" r:id="rId39"/>
    <p:sldId id="6585" r:id="rId40"/>
    <p:sldId id="6581" r:id="rId41"/>
    <p:sldId id="6584" r:id="rId42"/>
    <p:sldId id="6588" r:id="rId43"/>
    <p:sldId id="6589" r:id="rId44"/>
    <p:sldId id="6590" r:id="rId45"/>
    <p:sldId id="6591" r:id="rId46"/>
    <p:sldId id="6592" r:id="rId47"/>
    <p:sldId id="6593" r:id="rId48"/>
    <p:sldId id="6594" r:id="rId49"/>
    <p:sldId id="6595" r:id="rId50"/>
    <p:sldId id="6596" r:id="rId51"/>
    <p:sldId id="6597" r:id="rId52"/>
    <p:sldId id="5527" r:id="rId53"/>
    <p:sldId id="5496" r:id="rId54"/>
    <p:sldId id="5765" r:id="rId55"/>
    <p:sldId id="6582" r:id="rId56"/>
    <p:sldId id="5193" r:id="rId57"/>
    <p:sldId id="5196" r:id="rId58"/>
    <p:sldId id="5195" r:id="rId59"/>
    <p:sldId id="6583" r:id="rId60"/>
    <p:sldId id="5225" r:id="rId61"/>
    <p:sldId id="6555" r:id="rId62"/>
    <p:sldId id="6598" r:id="rId63"/>
    <p:sldId id="6599" r:id="rId64"/>
    <p:sldId id="6600" r:id="rId65"/>
    <p:sldId id="6601" r:id="rId66"/>
    <p:sldId id="6602" r:id="rId67"/>
    <p:sldId id="6603" r:id="rId68"/>
    <p:sldId id="6604" r:id="rId69"/>
    <p:sldId id="6605" r:id="rId70"/>
    <p:sldId id="6606" r:id="rId71"/>
    <p:sldId id="6607" r:id="rId72"/>
    <p:sldId id="6608" r:id="rId73"/>
    <p:sldId id="6609" r:id="rId74"/>
    <p:sldId id="6610" r:id="rId75"/>
    <p:sldId id="6611" r:id="rId76"/>
    <p:sldId id="6612" r:id="rId77"/>
    <p:sldId id="6613" r:id="rId78"/>
    <p:sldId id="6614" r:id="rId79"/>
    <p:sldId id="6615" r:id="rId80"/>
    <p:sldId id="6616" r:id="rId81"/>
    <p:sldId id="6617" r:id="rId82"/>
    <p:sldId id="6618" r:id="rId83"/>
    <p:sldId id="6619" r:id="rId84"/>
    <p:sldId id="6620" r:id="rId85"/>
    <p:sldId id="6621" r:id="rId86"/>
    <p:sldId id="6622" r:id="rId87"/>
    <p:sldId id="6623" r:id="rId88"/>
    <p:sldId id="6624" r:id="rId89"/>
    <p:sldId id="6625" r:id="rId90"/>
    <p:sldId id="6626" r:id="rId91"/>
    <p:sldId id="6627" r:id="rId92"/>
    <p:sldId id="6628" r:id="rId93"/>
    <p:sldId id="6629" r:id="rId94"/>
    <p:sldId id="6630" r:id="rId95"/>
    <p:sldId id="6631" r:id="rId96"/>
    <p:sldId id="6632" r:id="rId97"/>
    <p:sldId id="6633" r:id="rId98"/>
    <p:sldId id="6634" r:id="rId99"/>
    <p:sldId id="6635" r:id="rId100"/>
    <p:sldId id="6636" r:id="rId101"/>
    <p:sldId id="6637" r:id="rId10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434" autoAdjust="0"/>
  </p:normalViewPr>
  <p:slideViewPr>
    <p:cSldViewPr snapToGrid="0" snapToObjects="1">
      <p:cViewPr varScale="1">
        <p:scale>
          <a:sx n="100" d="100"/>
          <a:sy n="100" d="100"/>
        </p:scale>
        <p:origin x="128"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11/5/2020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100</a:t>
            </a:fld>
            <a:endParaRPr lang="en-US"/>
          </a:p>
        </p:txBody>
      </p:sp>
    </p:spTree>
    <p:extLst>
      <p:ext uri="{BB962C8B-B14F-4D97-AF65-F5344CB8AC3E}">
        <p14:creationId xmlns:p14="http://schemas.microsoft.com/office/powerpoint/2010/main" val="19733551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101</a:t>
            </a:fld>
            <a:endParaRPr lang="en-US"/>
          </a:p>
        </p:txBody>
      </p:sp>
    </p:spTree>
    <p:extLst>
      <p:ext uri="{BB962C8B-B14F-4D97-AF65-F5344CB8AC3E}">
        <p14:creationId xmlns:p14="http://schemas.microsoft.com/office/powerpoint/2010/main" val="143999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23229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03816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89988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79989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28745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51191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417764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84453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10753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93417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97141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97130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825007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28547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513954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02121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661352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69246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1186301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346946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095513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404092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45914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776595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654386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318439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265952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77899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795966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116767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4071281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013430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3513345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325592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77620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652661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620120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4265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246224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510710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1922964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13125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8182368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7002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617243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4150259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33744245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108877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2040720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879982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136992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3820527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25794352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923337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26339251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3498916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504753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4038104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5472656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11323491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184624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4030683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40667130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34868970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17399501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33159683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2536221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12347609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35204583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11220711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175077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8158670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2295326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3109130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2975883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13871269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37331467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a:p>
        </p:txBody>
      </p:sp>
    </p:spTree>
    <p:extLst>
      <p:ext uri="{BB962C8B-B14F-4D97-AF65-F5344CB8AC3E}">
        <p14:creationId xmlns:p14="http://schemas.microsoft.com/office/powerpoint/2010/main" val="18993301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97</a:t>
            </a:fld>
            <a:endParaRPr lang="en-US"/>
          </a:p>
        </p:txBody>
      </p:sp>
    </p:spTree>
    <p:extLst>
      <p:ext uri="{BB962C8B-B14F-4D97-AF65-F5344CB8AC3E}">
        <p14:creationId xmlns:p14="http://schemas.microsoft.com/office/powerpoint/2010/main" val="42500873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98</a:t>
            </a:fld>
            <a:endParaRPr lang="en-US"/>
          </a:p>
        </p:txBody>
      </p:sp>
    </p:spTree>
    <p:extLst>
      <p:ext uri="{BB962C8B-B14F-4D97-AF65-F5344CB8AC3E}">
        <p14:creationId xmlns:p14="http://schemas.microsoft.com/office/powerpoint/2010/main" val="30789600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99</a:t>
            </a:fld>
            <a:endParaRPr lang="en-US"/>
          </a:p>
        </p:txBody>
      </p:sp>
    </p:spTree>
    <p:extLst>
      <p:ext uri="{BB962C8B-B14F-4D97-AF65-F5344CB8AC3E}">
        <p14:creationId xmlns:p14="http://schemas.microsoft.com/office/powerpoint/2010/main" val="44634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11/5/2020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11/5/2020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11/5/2020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11/5/2020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11/5/2020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11/5/2020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11/5/2020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11/5/2020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406342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24118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Exodus 2:11-25 </a:t>
            </a:r>
            <a:endParaRPr lang="en-US" sz="5400" dirty="0" smtClean="0">
              <a:solidFill>
                <a:schemeClr val="bg1"/>
              </a:solidFill>
            </a:endParaRPr>
          </a:p>
          <a:p>
            <a:pPr marL="0" indent="0" algn="ctr">
              <a:buNone/>
            </a:pPr>
            <a:r>
              <a:rPr lang="en-US" sz="5400" b="1" dirty="0" smtClean="0">
                <a:solidFill>
                  <a:schemeClr val="bg1"/>
                </a:solidFill>
              </a:rPr>
              <a:t>Moses </a:t>
            </a:r>
            <a:r>
              <a:rPr lang="en-US" sz="5400" b="1" dirty="0">
                <a:solidFill>
                  <a:schemeClr val="bg1"/>
                </a:solidFill>
              </a:rPr>
              <a:t>the Murderer</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As the </a:t>
            </a:r>
            <a:r>
              <a:rPr lang="en-US" sz="4000" dirty="0" smtClean="0">
                <a:solidFill>
                  <a:schemeClr val="bg1"/>
                </a:solidFill>
              </a:rPr>
              <a:t>son </a:t>
            </a:r>
            <a:r>
              <a:rPr lang="en-US" sz="4000" dirty="0">
                <a:solidFill>
                  <a:schemeClr val="bg1"/>
                </a:solidFill>
              </a:rPr>
              <a:t>of the Egyptian Pharaoh’s daughter, Moses was nursed and raised by his Hebrew mother.  After Moses was weaned, he was delivered to Pharaoh’s daughter’s house.  Moses grew up knowing he was Hebrew, even though he had an Egyptian name, and was raised in an Egyptian household by an Egyptian woman.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054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Hebrew brothers and sisters were slaves to the Egyptians and were under harsh bondage as foretold by </a:t>
            </a:r>
            <a:r>
              <a:rPr lang="en-US" sz="4000" dirty="0" err="1">
                <a:solidFill>
                  <a:schemeClr val="bg1"/>
                </a:solidFill>
              </a:rPr>
              <a:t>YeHoVaH</a:t>
            </a:r>
            <a:r>
              <a:rPr lang="en-US" sz="4000" dirty="0">
                <a:solidFill>
                  <a:schemeClr val="bg1"/>
                </a:solidFill>
              </a:rPr>
              <a:t> to Abraham, the patriarch</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8880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When Moses was grown, his Hebrew identity conflicted with his Egyptian upbringing leading him to making a decision that branded him as a murderer.  This caused Moses to flee to Midian away from both his Hebrew brothers and sisters and the Egyptians he was raised amongst.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4265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381000"/>
            <a:ext cx="7950200" cy="4286249"/>
          </a:xfrm>
        </p:spPr>
        <p:txBody>
          <a:bodyPr>
            <a:normAutofit/>
          </a:bodyPr>
          <a:lstStyle/>
          <a:p>
            <a:pPr marL="0" indent="0" algn="ctr">
              <a:buNone/>
            </a:pPr>
            <a:r>
              <a:rPr lang="en-US" sz="4000" dirty="0">
                <a:solidFill>
                  <a:schemeClr val="bg1"/>
                </a:solidFill>
              </a:rPr>
              <a:t>The life of Moses can be broken down into 3 phases of 40 year periods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84217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381000"/>
            <a:ext cx="7950200" cy="4286249"/>
          </a:xfrm>
        </p:spPr>
        <p:txBody>
          <a:bodyPr>
            <a:normAutofit fontScale="85000" lnSpcReduction="10000"/>
          </a:bodyPr>
          <a:lstStyle/>
          <a:p>
            <a:pPr marL="742950" indent="-742950" algn="ctr">
              <a:buFont typeface="+mj-lt"/>
              <a:buAutoNum type="arabicPeriod"/>
            </a:pPr>
            <a:r>
              <a:rPr lang="en-US" sz="4000" dirty="0">
                <a:solidFill>
                  <a:schemeClr val="bg1"/>
                </a:solidFill>
              </a:rPr>
              <a:t>Phase 1 from birth to 40 years old in Egypt raised as Pharaoh’s daughter’s son</a:t>
            </a:r>
          </a:p>
          <a:p>
            <a:pPr marL="742950" indent="-742950" algn="ctr">
              <a:buFont typeface="+mj-lt"/>
              <a:buAutoNum type="arabicPeriod"/>
            </a:pPr>
            <a:r>
              <a:rPr lang="en-US" sz="4000" dirty="0">
                <a:solidFill>
                  <a:schemeClr val="bg1"/>
                </a:solidFill>
              </a:rPr>
              <a:t>Phase 2 from 40 years old to 80 years old in the land of Midian.</a:t>
            </a:r>
          </a:p>
          <a:p>
            <a:pPr marL="742950" indent="-742950" algn="ctr">
              <a:buFont typeface="+mj-lt"/>
              <a:buAutoNum type="arabicPeriod"/>
            </a:pPr>
            <a:r>
              <a:rPr lang="en-US" sz="4000" dirty="0">
                <a:solidFill>
                  <a:schemeClr val="bg1"/>
                </a:solidFill>
              </a:rPr>
              <a:t>Phase 3 from 80 years old to his death at 120 years old wandering in the wilderness with the children of Israel</a:t>
            </a:r>
            <a:r>
              <a:rPr lang="en-US" sz="4000" dirty="0" smtClean="0">
                <a:solidFill>
                  <a:schemeClr val="bg1"/>
                </a:solidFill>
              </a:rPr>
              <a:t>.</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01348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According to Acts chapter 7 when Moses was 40 years old he killed a man and fled from Egypt to the land of median.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6394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1</a:t>
            </a:r>
            <a:r>
              <a:rPr lang="en-US" sz="4000" baseline="30000" dirty="0" smtClean="0">
                <a:solidFill>
                  <a:schemeClr val="bg1"/>
                </a:solidFill>
              </a:rPr>
              <a:t>st</a:t>
            </a:r>
            <a:r>
              <a:rPr lang="en-US" sz="4000" dirty="0" smtClean="0">
                <a:solidFill>
                  <a:schemeClr val="bg1"/>
                </a:solidFill>
              </a:rPr>
              <a:t> Phase</a:t>
            </a:r>
          </a:p>
          <a:p>
            <a:pPr marL="0" indent="0" algn="ctr">
              <a:buNone/>
            </a:pPr>
            <a:r>
              <a:rPr lang="en-US" sz="4000" dirty="0" smtClean="0">
                <a:solidFill>
                  <a:schemeClr val="bg1"/>
                </a:solidFill>
              </a:rPr>
              <a:t>Moses </a:t>
            </a:r>
            <a:r>
              <a:rPr lang="en-US" sz="4000" dirty="0">
                <a:solidFill>
                  <a:schemeClr val="bg1"/>
                </a:solidFill>
              </a:rPr>
              <a:t>1st 40 years raised as Pharaoh’s daughter’s son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09993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Ac 7:22</a:t>
            </a:r>
            <a:r>
              <a:rPr lang="en-US" sz="4000" dirty="0">
                <a:solidFill>
                  <a:schemeClr val="bg1"/>
                </a:solidFill>
              </a:rPr>
              <a:t> And Moses was learned in all the wisdom of the Egyptians, and was mighty in words and in deeds. </a:t>
            </a:r>
          </a:p>
          <a:p>
            <a:pPr marL="0" indent="0" algn="ctr">
              <a:buNone/>
            </a:pPr>
            <a:r>
              <a:rPr lang="en-US" sz="4000" baseline="30000" dirty="0">
                <a:solidFill>
                  <a:schemeClr val="bg1"/>
                </a:solidFill>
              </a:rPr>
              <a:t>Ac 7:23</a:t>
            </a:r>
            <a:r>
              <a:rPr lang="en-US" sz="4000" dirty="0">
                <a:solidFill>
                  <a:schemeClr val="bg1"/>
                </a:solidFill>
              </a:rPr>
              <a:t> And when he was full forty years old, it came into his heart to visit his brethren the children of Israel.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82607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7:24</a:t>
            </a:r>
            <a:r>
              <a:rPr lang="en-US" sz="4000" dirty="0">
                <a:solidFill>
                  <a:schemeClr val="bg1"/>
                </a:solidFill>
              </a:rPr>
              <a:t> And seeing one </a:t>
            </a:r>
            <a:r>
              <a:rPr lang="en-US" sz="4000" i="1" dirty="0">
                <a:solidFill>
                  <a:schemeClr val="bg1"/>
                </a:solidFill>
              </a:rPr>
              <a:t>of them </a:t>
            </a:r>
            <a:r>
              <a:rPr lang="en-US" sz="4000" dirty="0">
                <a:solidFill>
                  <a:schemeClr val="bg1"/>
                </a:solidFill>
              </a:rPr>
              <a:t>suffer wrong, he defended </a:t>
            </a:r>
            <a:r>
              <a:rPr lang="en-US" sz="4000" i="1" dirty="0">
                <a:solidFill>
                  <a:schemeClr val="bg1"/>
                </a:solidFill>
              </a:rPr>
              <a:t>him, </a:t>
            </a:r>
            <a:r>
              <a:rPr lang="en-US" sz="4000" dirty="0">
                <a:solidFill>
                  <a:schemeClr val="bg1"/>
                </a:solidFill>
              </a:rPr>
              <a:t>and avenged him that was oppressed, and smote the Egyptian: </a:t>
            </a:r>
          </a:p>
          <a:p>
            <a:pPr marL="0" indent="0" algn="ctr">
              <a:buNone/>
            </a:pPr>
            <a:r>
              <a:rPr lang="en-US" sz="4000" baseline="30000" dirty="0">
                <a:solidFill>
                  <a:schemeClr val="bg1"/>
                </a:solidFill>
              </a:rPr>
              <a:t>Ac 7:25</a:t>
            </a:r>
            <a:r>
              <a:rPr lang="en-US" sz="4000" dirty="0">
                <a:solidFill>
                  <a:schemeClr val="bg1"/>
                </a:solidFill>
              </a:rPr>
              <a:t> For he supposed his brethren would have understood how that God by his hand would deliver them: but they understood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5909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7:26</a:t>
            </a:r>
            <a:r>
              <a:rPr lang="en-US" sz="4000" dirty="0">
                <a:solidFill>
                  <a:schemeClr val="bg1"/>
                </a:solidFill>
              </a:rPr>
              <a:t> And the next day he showed himself unto them as they strove, and would have set them at one again, saying, Sirs, ye are brethren; why do ye wrong one to another? </a:t>
            </a:r>
          </a:p>
          <a:p>
            <a:pPr marL="0" indent="0" algn="ctr">
              <a:buNone/>
            </a:pPr>
            <a:r>
              <a:rPr lang="en-US" sz="4000" baseline="30000" dirty="0">
                <a:solidFill>
                  <a:schemeClr val="bg1"/>
                </a:solidFill>
              </a:rPr>
              <a:t>Ac 7:27</a:t>
            </a:r>
            <a:r>
              <a:rPr lang="en-US" sz="4000" dirty="0">
                <a:solidFill>
                  <a:schemeClr val="bg1"/>
                </a:solidFill>
              </a:rPr>
              <a:t> But he that did his </a:t>
            </a:r>
            <a:r>
              <a:rPr lang="en-US" sz="4000" dirty="0" err="1">
                <a:solidFill>
                  <a:schemeClr val="bg1"/>
                </a:solidFill>
              </a:rPr>
              <a:t>neighbour</a:t>
            </a:r>
            <a:r>
              <a:rPr lang="en-US" sz="4000" dirty="0">
                <a:solidFill>
                  <a:schemeClr val="bg1"/>
                </a:solidFill>
              </a:rPr>
              <a:t> wrong thrust him away, saying, Who made thee a ruler and a judge over us?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48526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Ac 7:28</a:t>
            </a:r>
            <a:r>
              <a:rPr lang="en-US" sz="4000" dirty="0">
                <a:solidFill>
                  <a:schemeClr val="bg1"/>
                </a:solidFill>
              </a:rPr>
              <a:t> Wilt thou kill me, as thou </a:t>
            </a:r>
            <a:r>
              <a:rPr lang="en-US" sz="4000" dirty="0" err="1">
                <a:solidFill>
                  <a:schemeClr val="bg1"/>
                </a:solidFill>
              </a:rPr>
              <a:t>diddest</a:t>
            </a:r>
            <a:r>
              <a:rPr lang="en-US" sz="4000" dirty="0">
                <a:solidFill>
                  <a:schemeClr val="bg1"/>
                </a:solidFill>
              </a:rPr>
              <a:t> the Egyptian yesterday? </a:t>
            </a:r>
          </a:p>
          <a:p>
            <a:pPr marL="0" indent="0" algn="ctr">
              <a:buNone/>
            </a:pPr>
            <a:r>
              <a:rPr lang="en-US" sz="4000" baseline="30000" dirty="0">
                <a:solidFill>
                  <a:schemeClr val="bg1"/>
                </a:solidFill>
              </a:rPr>
              <a:t>Ac 7:29</a:t>
            </a:r>
            <a:r>
              <a:rPr lang="en-US" sz="4000" dirty="0">
                <a:solidFill>
                  <a:schemeClr val="bg1"/>
                </a:solidFill>
              </a:rPr>
              <a:t> Then fled Moses at this saying, and was a stranger in the land of </a:t>
            </a:r>
            <a:r>
              <a:rPr lang="en-US" sz="4000" dirty="0" err="1">
                <a:solidFill>
                  <a:schemeClr val="bg1"/>
                </a:solidFill>
              </a:rPr>
              <a:t>Madian</a:t>
            </a:r>
            <a:r>
              <a:rPr lang="en-US" sz="4000" dirty="0">
                <a:solidFill>
                  <a:schemeClr val="bg1"/>
                </a:solidFill>
              </a:rPr>
              <a:t>, where he begat two sons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3957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Ex 2:11</a:t>
            </a:r>
            <a:r>
              <a:rPr lang="en-US" sz="4000" dirty="0">
                <a:solidFill>
                  <a:schemeClr val="bg1"/>
                </a:solidFill>
              </a:rPr>
              <a:t> And it came to pass in those days, when Moses was grown, that he went out unto his brethren, and looked on their burdens: and he spied an Egyptian smiting an Hebrew, one of his brethren.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5696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the murderer.</a:t>
            </a:r>
          </a:p>
          <a:p>
            <a:pPr marL="0" indent="0" algn="ctr">
              <a:buNone/>
            </a:pPr>
            <a:r>
              <a:rPr lang="en-US" sz="4000" dirty="0">
                <a:solidFill>
                  <a:schemeClr val="bg1"/>
                </a:solidFill>
              </a:rPr>
              <a:t>Not only did Moses kill a man but he tried to cover up the murder.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4111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2:12</a:t>
            </a:r>
            <a:r>
              <a:rPr lang="en-US" sz="4000" dirty="0">
                <a:solidFill>
                  <a:schemeClr val="bg1"/>
                </a:solidFill>
              </a:rPr>
              <a:t> And he looked this way and that way, and when he saw that </a:t>
            </a:r>
            <a:r>
              <a:rPr lang="en-US" sz="4000" i="1" dirty="0">
                <a:solidFill>
                  <a:schemeClr val="bg1"/>
                </a:solidFill>
              </a:rPr>
              <a:t>there was </a:t>
            </a:r>
            <a:r>
              <a:rPr lang="en-US" sz="4000" dirty="0">
                <a:solidFill>
                  <a:schemeClr val="bg1"/>
                </a:solidFill>
              </a:rPr>
              <a:t>no man, he slew the Egyptian, and hid him in the sand.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54405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Moses looked and saw no witnesses so he killed the Egyptian. It appears the Hebrews spoke amongst themselves what Moses had done indicating there was at least one witness, the Hebrew who was present told other Hebrews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9517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Somehow Moses justified the killing of the Egyptian (another ethnic group) for smiting a Hebrew but could not justify his brethren, fellow Hebrews smiting each other. A Hebrew on Hebrew smiting</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Moses assumed he could kill a man and get away with </a:t>
            </a:r>
            <a:r>
              <a:rPr lang="en-US" sz="4000" dirty="0" smtClean="0">
                <a:solidFill>
                  <a:schemeClr val="bg1"/>
                </a:solidFill>
              </a:rPr>
              <a:t>it.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676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2:13</a:t>
            </a:r>
            <a:r>
              <a:rPr lang="en-US" sz="4000" dirty="0">
                <a:solidFill>
                  <a:schemeClr val="bg1"/>
                </a:solidFill>
              </a:rPr>
              <a:t> And when he went out the second day, behold, two men of the Hebrews strove together: and he said to him that did the wrong, Wherefore </a:t>
            </a:r>
            <a:r>
              <a:rPr lang="en-US" sz="4000" dirty="0" err="1">
                <a:solidFill>
                  <a:schemeClr val="bg1"/>
                </a:solidFill>
              </a:rPr>
              <a:t>smitest</a:t>
            </a:r>
            <a:r>
              <a:rPr lang="en-US" sz="4000" dirty="0">
                <a:solidFill>
                  <a:schemeClr val="bg1"/>
                </a:solidFill>
              </a:rPr>
              <a:t> thou thy </a:t>
            </a:r>
            <a:r>
              <a:rPr lang="en-US" sz="4000" dirty="0" smtClean="0">
                <a:solidFill>
                  <a:schemeClr val="bg1"/>
                </a:solidFill>
              </a:rPr>
              <a:t>fellow? </a:t>
            </a:r>
            <a:r>
              <a:rPr lang="en-US" sz="4000" baseline="30000" dirty="0" smtClean="0">
                <a:solidFill>
                  <a:schemeClr val="bg1"/>
                </a:solidFill>
              </a:rPr>
              <a:t>Ex </a:t>
            </a:r>
            <a:r>
              <a:rPr lang="en-US" sz="4000" baseline="30000" dirty="0">
                <a:solidFill>
                  <a:schemeClr val="bg1"/>
                </a:solidFill>
              </a:rPr>
              <a:t>2:14</a:t>
            </a:r>
            <a:r>
              <a:rPr lang="en-US" sz="4000" dirty="0">
                <a:solidFill>
                  <a:schemeClr val="bg1"/>
                </a:solidFill>
              </a:rPr>
              <a:t> And he said, Who made thee a prince and a judge over us? </a:t>
            </a:r>
            <a:r>
              <a:rPr lang="en-US" sz="4000" dirty="0" err="1">
                <a:solidFill>
                  <a:schemeClr val="bg1"/>
                </a:solidFill>
              </a:rPr>
              <a:t>intendest</a:t>
            </a:r>
            <a:r>
              <a:rPr lang="en-US" sz="4000" dirty="0">
                <a:solidFill>
                  <a:schemeClr val="bg1"/>
                </a:solidFill>
              </a:rPr>
              <a:t> thou to kill me, as thou </a:t>
            </a:r>
            <a:r>
              <a:rPr lang="en-US" sz="4000" dirty="0" err="1">
                <a:solidFill>
                  <a:schemeClr val="bg1"/>
                </a:solidFill>
              </a:rPr>
              <a:t>killedst</a:t>
            </a:r>
            <a:r>
              <a:rPr lang="en-US" sz="4000" dirty="0">
                <a:solidFill>
                  <a:schemeClr val="bg1"/>
                </a:solidFill>
              </a:rPr>
              <a:t> the Egyptian? And Moses feared, and said, Surely this thing is known.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33983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By virtue of being the son of pharaoh he was a prince and judge over the Hebrews  but ultimately </a:t>
            </a:r>
            <a:r>
              <a:rPr lang="en-US" sz="4000" dirty="0" err="1">
                <a:solidFill>
                  <a:schemeClr val="bg1"/>
                </a:solidFill>
              </a:rPr>
              <a:t>YeHoVah</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509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marL="0" indent="0" algn="ctr">
              <a:buNone/>
            </a:pPr>
            <a:r>
              <a:rPr lang="en-US" sz="4400" dirty="0">
                <a:solidFill>
                  <a:schemeClr val="bg1"/>
                </a:solidFill>
              </a:rPr>
              <a:t>Exodus 2:11-25 </a:t>
            </a:r>
          </a:p>
          <a:p>
            <a:pPr marL="0" indent="0" algn="ctr">
              <a:buNone/>
            </a:pPr>
            <a:r>
              <a:rPr lang="en-US" sz="4400" b="1" dirty="0">
                <a:solidFill>
                  <a:schemeClr val="bg1"/>
                </a:solidFill>
              </a:rPr>
              <a:t>Moses the Murderer</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audacity of the Hebrew speaking to Moses in the manner was only a </a:t>
            </a:r>
            <a:r>
              <a:rPr lang="en-US" sz="4000" dirty="0" err="1">
                <a:solidFill>
                  <a:schemeClr val="bg1"/>
                </a:solidFill>
              </a:rPr>
              <a:t>forshadow</a:t>
            </a:r>
            <a:r>
              <a:rPr lang="en-US" sz="4000" dirty="0">
                <a:solidFill>
                  <a:schemeClr val="bg1"/>
                </a:solidFill>
              </a:rPr>
              <a:t> of what was to come and how many of the Hebrews would speak to Moses when </a:t>
            </a:r>
            <a:r>
              <a:rPr lang="en-US" sz="4000" dirty="0" err="1">
                <a:solidFill>
                  <a:schemeClr val="bg1"/>
                </a:solidFill>
              </a:rPr>
              <a:t>YeHoVaH</a:t>
            </a:r>
            <a:r>
              <a:rPr lang="en-US" sz="4000" dirty="0">
                <a:solidFill>
                  <a:schemeClr val="bg1"/>
                </a:solidFill>
              </a:rPr>
              <a:t> ordained him as their prince and Judge.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69296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gossip among the Hebrews reaches Pharaoh’s ears and he sought to slay his daughter’s son, although based on the timeline it could have been a different Pharaoh.</a:t>
            </a:r>
          </a:p>
          <a:p>
            <a:pPr marL="0" indent="0" algn="ctr">
              <a:buNone/>
            </a:pPr>
            <a:r>
              <a:rPr lang="en-US" sz="4000" dirty="0">
                <a:solidFill>
                  <a:schemeClr val="bg1"/>
                </a:solidFill>
              </a:rPr>
              <a:t> </a:t>
            </a:r>
          </a:p>
          <a:p>
            <a:pPr marL="0" indent="0" algn="ctr">
              <a:buNone/>
            </a:pPr>
            <a:r>
              <a:rPr lang="en-US" sz="4000" dirty="0">
                <a:solidFill>
                  <a:schemeClr val="bg1"/>
                </a:solidFill>
              </a:rPr>
              <a:t>Moses, a fugitive from Egyptian Justice.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70269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2:15</a:t>
            </a:r>
            <a:r>
              <a:rPr lang="en-US" sz="4000" dirty="0">
                <a:solidFill>
                  <a:schemeClr val="bg1"/>
                </a:solidFill>
              </a:rPr>
              <a:t> Now when Pharaoh heard this thing, he sought to slay Moses. But Moses fled from the face of Pharaoh, and dwelt in the land of Midian: and he sat down by a well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63633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p>
          <a:p>
            <a:pPr marL="0" indent="0" algn="ctr">
              <a:buNone/>
            </a:pPr>
            <a:r>
              <a:rPr lang="en-US" sz="4000" dirty="0">
                <a:solidFill>
                  <a:schemeClr val="bg1"/>
                </a:solidFill>
              </a:rPr>
              <a:t>Phase 2 from 40 years old to 80 years old in the land of Midian.</a:t>
            </a:r>
          </a:p>
          <a:p>
            <a:pPr marL="0" indent="0" algn="ctr">
              <a:buNone/>
            </a:pPr>
            <a:r>
              <a:rPr lang="en-US" sz="4000" dirty="0">
                <a:solidFill>
                  <a:schemeClr val="bg1"/>
                </a:solidFill>
              </a:rPr>
              <a:t>Moses. 2nd 40 years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28545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Ac 7:30</a:t>
            </a:r>
            <a:r>
              <a:rPr lang="en-US" sz="4000" dirty="0">
                <a:solidFill>
                  <a:schemeClr val="bg1"/>
                </a:solidFill>
              </a:rPr>
              <a:t> And when forty years were expired, there appeared to him in the wilderness of mount </a:t>
            </a:r>
            <a:r>
              <a:rPr lang="en-US" sz="4000" dirty="0" err="1">
                <a:solidFill>
                  <a:schemeClr val="bg1"/>
                </a:solidFill>
              </a:rPr>
              <a:t>Sina</a:t>
            </a:r>
            <a:r>
              <a:rPr lang="en-US" sz="4000" dirty="0">
                <a:solidFill>
                  <a:schemeClr val="bg1"/>
                </a:solidFill>
              </a:rPr>
              <a:t> an angel of the Lord in a flame of fire in a bush.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37703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Phase 3 from 80 years old to his death at 120 years old wandering in the wilderness with the children of Israel.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11570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Phase 2 from 40 years old to 80 years old in the land of Midian.</a:t>
            </a:r>
          </a:p>
          <a:p>
            <a:pPr marL="0" indent="0" algn="ctr">
              <a:buNone/>
            </a:pPr>
            <a:r>
              <a:rPr lang="en-US" sz="4000" dirty="0">
                <a:solidFill>
                  <a:schemeClr val="bg1"/>
                </a:solidFill>
              </a:rPr>
              <a:t>Moses. 2nd 40 years </a:t>
            </a:r>
          </a:p>
          <a:p>
            <a:pPr marL="0" indent="0" algn="ctr">
              <a:buNone/>
            </a:pPr>
            <a:r>
              <a:rPr lang="en-US" sz="4000" dirty="0">
                <a:solidFill>
                  <a:schemeClr val="bg1"/>
                </a:solidFill>
              </a:rPr>
              <a:t> </a:t>
            </a:r>
          </a:p>
          <a:p>
            <a:pPr marL="0" indent="0" algn="ctr">
              <a:buNone/>
            </a:pPr>
            <a:r>
              <a:rPr lang="en-US" sz="4000" dirty="0">
                <a:solidFill>
                  <a:schemeClr val="bg1"/>
                </a:solidFill>
              </a:rPr>
              <a:t>The priest daughters.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92467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Ex 2:16</a:t>
            </a:r>
            <a:r>
              <a:rPr lang="en-US" sz="4000" dirty="0">
                <a:solidFill>
                  <a:schemeClr val="bg1"/>
                </a:solidFill>
              </a:rPr>
              <a:t> Now the priest of Midian had </a:t>
            </a:r>
            <a:r>
              <a:rPr lang="en-US" sz="4000" b="1" u="sng" dirty="0">
                <a:solidFill>
                  <a:schemeClr val="bg1"/>
                </a:solidFill>
              </a:rPr>
              <a:t>seven daughters</a:t>
            </a:r>
            <a:r>
              <a:rPr lang="en-US" sz="4000" dirty="0">
                <a:solidFill>
                  <a:schemeClr val="bg1"/>
                </a:solidFill>
              </a:rPr>
              <a:t>: and they came and drew </a:t>
            </a:r>
            <a:r>
              <a:rPr lang="en-US" sz="4000" i="1" dirty="0">
                <a:solidFill>
                  <a:schemeClr val="bg1"/>
                </a:solidFill>
              </a:rPr>
              <a:t>water, </a:t>
            </a:r>
            <a:r>
              <a:rPr lang="en-US" sz="4000" dirty="0">
                <a:solidFill>
                  <a:schemeClr val="bg1"/>
                </a:solidFill>
              </a:rPr>
              <a:t>and filled the troughs to water their father's flock.</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29918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p>
          <a:p>
            <a:pPr marL="0" indent="0" algn="ctr">
              <a:buNone/>
            </a:pPr>
            <a:r>
              <a:rPr lang="en-US" sz="4000" dirty="0" smtClean="0">
                <a:solidFill>
                  <a:schemeClr val="bg1"/>
                </a:solidFill>
              </a:rPr>
              <a:t>How </a:t>
            </a:r>
            <a:r>
              <a:rPr lang="en-US" sz="4000" dirty="0">
                <a:solidFill>
                  <a:schemeClr val="bg1"/>
                </a:solidFill>
              </a:rPr>
              <a:t>many children did the priest of Midian have?</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73530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2:17</a:t>
            </a:r>
            <a:r>
              <a:rPr lang="en-US" sz="4000" dirty="0">
                <a:solidFill>
                  <a:schemeClr val="bg1"/>
                </a:solidFill>
              </a:rPr>
              <a:t> And the shepherds came and drove them away: but Moses stood up and helped them, and watered their flock.</a:t>
            </a:r>
          </a:p>
          <a:p>
            <a:pPr marL="0" indent="0" algn="ctr">
              <a:buNone/>
            </a:pPr>
            <a:r>
              <a:rPr lang="en-US" sz="4000" baseline="30000" dirty="0">
                <a:solidFill>
                  <a:schemeClr val="bg1"/>
                </a:solidFill>
              </a:rPr>
              <a:t>Ex 2:18</a:t>
            </a:r>
            <a:r>
              <a:rPr lang="en-US" sz="4000" dirty="0">
                <a:solidFill>
                  <a:schemeClr val="bg1"/>
                </a:solidFill>
              </a:rPr>
              <a:t> And when they came to </a:t>
            </a:r>
            <a:r>
              <a:rPr lang="en-US" sz="4000" b="1" u="sng" dirty="0" err="1">
                <a:solidFill>
                  <a:schemeClr val="bg1"/>
                </a:solidFill>
              </a:rPr>
              <a:t>Reuel</a:t>
            </a:r>
            <a:r>
              <a:rPr lang="en-US" sz="4000" b="1" u="sng" dirty="0">
                <a:solidFill>
                  <a:schemeClr val="bg1"/>
                </a:solidFill>
              </a:rPr>
              <a:t> </a:t>
            </a:r>
            <a:r>
              <a:rPr lang="en-US" sz="4000" dirty="0">
                <a:solidFill>
                  <a:schemeClr val="bg1"/>
                </a:solidFill>
              </a:rPr>
              <a:t>their father, he said, How </a:t>
            </a:r>
            <a:r>
              <a:rPr lang="en-US" sz="4000" i="1" dirty="0">
                <a:solidFill>
                  <a:schemeClr val="bg1"/>
                </a:solidFill>
              </a:rPr>
              <a:t>is it that </a:t>
            </a:r>
            <a:r>
              <a:rPr lang="en-US" sz="4000" dirty="0">
                <a:solidFill>
                  <a:schemeClr val="bg1"/>
                </a:solidFill>
              </a:rPr>
              <a:t>ye are come so soon today</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6760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smtClean="0">
                <a:solidFill>
                  <a:schemeClr val="bg1"/>
                </a:solidFill>
              </a:rPr>
              <a:t>Reuel</a:t>
            </a:r>
            <a:r>
              <a:rPr lang="en-US" sz="4000" dirty="0" smtClean="0">
                <a:solidFill>
                  <a:schemeClr val="bg1"/>
                </a:solidFill>
              </a:rPr>
              <a:t> is the name of </a:t>
            </a:r>
            <a:r>
              <a:rPr lang="en-US" sz="4000" dirty="0">
                <a:solidFill>
                  <a:schemeClr val="bg1"/>
                </a:solidFill>
              </a:rPr>
              <a:t>the priest of Midian </a:t>
            </a:r>
            <a:endParaRPr lang="en-US" sz="4000" dirty="0" smtClean="0">
              <a:solidFill>
                <a:schemeClr val="bg1"/>
              </a:solidFill>
            </a:endParaRPr>
          </a:p>
          <a:p>
            <a:pPr marL="0" indent="0" algn="ctr">
              <a:buNone/>
            </a:pPr>
            <a:r>
              <a:rPr lang="en-US" sz="4000" dirty="0" err="1">
                <a:solidFill>
                  <a:schemeClr val="bg1"/>
                </a:solidFill>
              </a:rPr>
              <a:t>Reuel</a:t>
            </a:r>
            <a:r>
              <a:rPr lang="en-US" sz="4000" dirty="0">
                <a:solidFill>
                  <a:schemeClr val="bg1"/>
                </a:solidFill>
              </a:rPr>
              <a:t> had seven Daughters. </a:t>
            </a:r>
          </a:p>
          <a:p>
            <a:pPr marL="0" indent="0" algn="ctr">
              <a:buNone/>
            </a:pPr>
            <a:r>
              <a:rPr lang="en-US" sz="4000" dirty="0" err="1" smtClean="0">
                <a:solidFill>
                  <a:schemeClr val="bg1"/>
                </a:solidFill>
              </a:rPr>
              <a:t>Reuel</a:t>
            </a:r>
            <a:r>
              <a:rPr lang="en-US" sz="4000" dirty="0" smtClean="0">
                <a:solidFill>
                  <a:schemeClr val="bg1"/>
                </a:solidFill>
              </a:rPr>
              <a:t> is </a:t>
            </a:r>
            <a:r>
              <a:rPr lang="en-US" sz="4000" dirty="0">
                <a:solidFill>
                  <a:schemeClr val="bg1"/>
                </a:solidFill>
              </a:rPr>
              <a:t>called by several names</a:t>
            </a:r>
          </a:p>
          <a:p>
            <a:pPr marL="0" indent="0" algn="ctr">
              <a:buNone/>
            </a:pPr>
            <a:endParaRPr lang="en-US" sz="4000" dirty="0" smtClean="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26785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Reuel</a:t>
            </a:r>
            <a:r>
              <a:rPr lang="en-US" sz="4000" dirty="0">
                <a:solidFill>
                  <a:schemeClr val="bg1"/>
                </a:solidFill>
              </a:rPr>
              <a:t>, the priest of Midian is called by several </a:t>
            </a:r>
            <a:r>
              <a:rPr lang="en-US" sz="4000" dirty="0" smtClean="0">
                <a:solidFill>
                  <a:schemeClr val="bg1"/>
                </a:solidFill>
              </a:rPr>
              <a:t>names</a:t>
            </a:r>
          </a:p>
          <a:p>
            <a:pPr marL="0" indent="0" algn="ctr">
              <a:buNone/>
            </a:pPr>
            <a:r>
              <a:rPr lang="en-US" sz="4000" b="1" dirty="0" err="1" smtClean="0">
                <a:solidFill>
                  <a:schemeClr val="bg1"/>
                </a:solidFill>
              </a:rPr>
              <a:t>Reuel</a:t>
            </a:r>
            <a:endParaRPr lang="en-US" sz="4000" dirty="0">
              <a:solidFill>
                <a:schemeClr val="bg1"/>
              </a:solidFill>
            </a:endParaRPr>
          </a:p>
          <a:p>
            <a:pPr marL="0" indent="0" algn="ctr">
              <a:buNone/>
            </a:pPr>
            <a:r>
              <a:rPr lang="en-US" sz="4000" b="1" dirty="0">
                <a:solidFill>
                  <a:schemeClr val="bg1"/>
                </a:solidFill>
              </a:rPr>
              <a:t> </a:t>
            </a:r>
            <a:r>
              <a:rPr lang="en-US" sz="4000" b="1" dirty="0" smtClean="0">
                <a:solidFill>
                  <a:schemeClr val="bg1"/>
                </a:solidFill>
              </a:rPr>
              <a:t>Jethro</a:t>
            </a:r>
            <a:r>
              <a:rPr lang="en-US" sz="4000" b="1" dirty="0">
                <a:solidFill>
                  <a:schemeClr val="bg1"/>
                </a:solidFill>
              </a:rPr>
              <a:t> </a:t>
            </a:r>
            <a:endParaRPr lang="en-US" sz="4000" dirty="0">
              <a:solidFill>
                <a:schemeClr val="bg1"/>
              </a:solidFill>
            </a:endParaRPr>
          </a:p>
          <a:p>
            <a:pPr marL="0" indent="0" algn="ctr">
              <a:buNone/>
            </a:pPr>
            <a:r>
              <a:rPr lang="en-US" sz="4000" b="1" dirty="0" err="1" smtClean="0">
                <a:solidFill>
                  <a:schemeClr val="bg1"/>
                </a:solidFill>
              </a:rPr>
              <a:t>Raguel</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75070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3:1</a:t>
            </a:r>
            <a:r>
              <a:rPr lang="en-US" sz="4000" dirty="0">
                <a:solidFill>
                  <a:schemeClr val="bg1"/>
                </a:solidFill>
              </a:rPr>
              <a:t> Now Moses kept the flock of Jethro his father-in-law, the priest of Midian: and he led the flock to the backside of the desert, and came to the mountain of God, </a:t>
            </a:r>
            <a:r>
              <a:rPr lang="en-US" sz="4000" i="1" dirty="0">
                <a:solidFill>
                  <a:schemeClr val="bg1"/>
                </a:solidFill>
              </a:rPr>
              <a:t>even </a:t>
            </a:r>
            <a:r>
              <a:rPr lang="en-US" sz="4000" dirty="0">
                <a:solidFill>
                  <a:schemeClr val="bg1"/>
                </a:solidFill>
              </a:rPr>
              <a:t>to </a:t>
            </a:r>
            <a:r>
              <a:rPr lang="en-US" sz="4000" dirty="0" err="1">
                <a:solidFill>
                  <a:schemeClr val="bg1"/>
                </a:solidFill>
              </a:rPr>
              <a:t>Horeb</a:t>
            </a:r>
            <a:r>
              <a:rPr lang="en-US" sz="4000" dirty="0">
                <a:solidFill>
                  <a:schemeClr val="bg1"/>
                </a:solidFill>
              </a:rPr>
              <a: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11891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450" y="577851"/>
            <a:ext cx="7448550" cy="3937000"/>
          </a:xfrm>
        </p:spPr>
        <p:txBody>
          <a:bodyPr>
            <a:normAutofit fontScale="92500" lnSpcReduction="20000"/>
          </a:bodyPr>
          <a:lstStyle/>
          <a:p>
            <a:pPr marL="0" indent="0" algn="ctr">
              <a:buNone/>
            </a:pPr>
            <a:r>
              <a:rPr lang="en-US" sz="4000" dirty="0">
                <a:solidFill>
                  <a:schemeClr val="bg1"/>
                </a:solidFill>
              </a:rPr>
              <a:t> </a:t>
            </a:r>
            <a:r>
              <a:rPr lang="en-US" sz="4000" dirty="0" smtClean="0">
                <a:solidFill>
                  <a:schemeClr val="bg1"/>
                </a:solidFill>
              </a:rPr>
              <a:t>Numbers </a:t>
            </a:r>
            <a:r>
              <a:rPr lang="en-US" sz="4000" dirty="0">
                <a:solidFill>
                  <a:schemeClr val="bg1"/>
                </a:solidFill>
              </a:rPr>
              <a:t>10:29  ¶ And Moses said unto </a:t>
            </a:r>
            <a:r>
              <a:rPr lang="en-US" sz="4000" u="sng" dirty="0" err="1">
                <a:solidFill>
                  <a:schemeClr val="bg1"/>
                </a:solidFill>
              </a:rPr>
              <a:t>Hobab</a:t>
            </a:r>
            <a:r>
              <a:rPr lang="en-US" sz="4000" dirty="0">
                <a:solidFill>
                  <a:schemeClr val="bg1"/>
                </a:solidFill>
              </a:rPr>
              <a:t>, the </a:t>
            </a:r>
            <a:r>
              <a:rPr lang="en-US" sz="4000" u="sng" dirty="0">
                <a:solidFill>
                  <a:schemeClr val="bg1"/>
                </a:solidFill>
              </a:rPr>
              <a:t>son of </a:t>
            </a:r>
            <a:r>
              <a:rPr lang="en-US" sz="4000" b="1" u="sng" dirty="0" err="1">
                <a:solidFill>
                  <a:schemeClr val="bg1"/>
                </a:solidFill>
              </a:rPr>
              <a:t>Raguel</a:t>
            </a:r>
            <a:r>
              <a:rPr lang="en-US" sz="4000" dirty="0">
                <a:solidFill>
                  <a:schemeClr val="bg1"/>
                </a:solidFill>
              </a:rPr>
              <a:t> the Midianite, </a:t>
            </a:r>
            <a:r>
              <a:rPr lang="en-US" sz="4000" u="sng" dirty="0">
                <a:solidFill>
                  <a:schemeClr val="bg1"/>
                </a:solidFill>
              </a:rPr>
              <a:t>Moses' father in law</a:t>
            </a:r>
            <a:r>
              <a:rPr lang="en-US" sz="4000" dirty="0">
                <a:solidFill>
                  <a:schemeClr val="bg1"/>
                </a:solidFill>
              </a:rPr>
              <a:t>, We are journeying unto the place of which the LORD said, I will give it you: come thou with us, and we will do thee good: for the LORD hath spoken good concerning Israel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35803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smtClean="0">
                <a:solidFill>
                  <a:schemeClr val="bg1"/>
                </a:solidFill>
              </a:rPr>
              <a:t>Reuel</a:t>
            </a:r>
            <a:r>
              <a:rPr lang="en-US" sz="4000" dirty="0" smtClean="0">
                <a:solidFill>
                  <a:schemeClr val="bg1"/>
                </a:solidFill>
              </a:rPr>
              <a:t> had </a:t>
            </a:r>
            <a:r>
              <a:rPr lang="en-US" sz="4000" dirty="0">
                <a:solidFill>
                  <a:schemeClr val="bg1"/>
                </a:solidFill>
              </a:rPr>
              <a:t>at least one son named </a:t>
            </a:r>
            <a:r>
              <a:rPr lang="en-US" sz="4000" dirty="0" err="1" smtClean="0">
                <a:solidFill>
                  <a:schemeClr val="bg1"/>
                </a:solidFill>
              </a:rPr>
              <a:t>Hobab</a:t>
            </a:r>
            <a:r>
              <a:rPr lang="en-US" sz="4000" dirty="0" smtClean="0">
                <a:solidFill>
                  <a:schemeClr val="bg1"/>
                </a:solidFill>
              </a:rPr>
              <a:t>, </a:t>
            </a:r>
          </a:p>
          <a:p>
            <a:pPr marL="0" indent="0" algn="ctr">
              <a:buNone/>
            </a:pPr>
            <a:r>
              <a:rPr lang="en-US" sz="4000" dirty="0" smtClean="0">
                <a:solidFill>
                  <a:schemeClr val="bg1"/>
                </a:solidFill>
              </a:rPr>
              <a:t>Moses brother </a:t>
            </a:r>
          </a:p>
          <a:p>
            <a:pPr marL="0" indent="0" algn="ctr">
              <a:buNone/>
            </a:pPr>
            <a:r>
              <a:rPr lang="en-US" sz="4000" dirty="0" smtClean="0">
                <a:solidFill>
                  <a:schemeClr val="bg1"/>
                </a:solidFill>
              </a:rPr>
              <a:t>brother in law</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3900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looked like and was considered to be an Egyptian by </a:t>
            </a:r>
            <a:r>
              <a:rPr lang="en-US" sz="4000" dirty="0" err="1">
                <a:solidFill>
                  <a:schemeClr val="bg1"/>
                </a:solidFill>
              </a:rPr>
              <a:t>Reuel’s</a:t>
            </a:r>
            <a:r>
              <a:rPr lang="en-US" sz="4000" dirty="0">
                <a:solidFill>
                  <a:schemeClr val="bg1"/>
                </a:solidFill>
              </a:rPr>
              <a:t> daughters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03938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2:19</a:t>
            </a:r>
            <a:r>
              <a:rPr lang="en-US" sz="4000" dirty="0">
                <a:solidFill>
                  <a:schemeClr val="bg1"/>
                </a:solidFill>
              </a:rPr>
              <a:t> And they said, </a:t>
            </a:r>
            <a:r>
              <a:rPr lang="en-US" sz="4000" u="sng" dirty="0">
                <a:solidFill>
                  <a:schemeClr val="bg1"/>
                </a:solidFill>
              </a:rPr>
              <a:t>An </a:t>
            </a:r>
            <a:r>
              <a:rPr lang="en-US" sz="4000" b="1" u="sng" dirty="0">
                <a:solidFill>
                  <a:schemeClr val="bg1"/>
                </a:solidFill>
              </a:rPr>
              <a:t>Egyptian</a:t>
            </a:r>
            <a:r>
              <a:rPr lang="en-US" sz="4000" dirty="0">
                <a:solidFill>
                  <a:schemeClr val="bg1"/>
                </a:solidFill>
              </a:rPr>
              <a:t> delivered us out of the hand of the shepherds, and also drew </a:t>
            </a:r>
            <a:r>
              <a:rPr lang="en-US" sz="4000" i="1" dirty="0">
                <a:solidFill>
                  <a:schemeClr val="bg1"/>
                </a:solidFill>
              </a:rPr>
              <a:t>water </a:t>
            </a:r>
            <a:r>
              <a:rPr lang="en-US" sz="4000" dirty="0">
                <a:solidFill>
                  <a:schemeClr val="bg1"/>
                </a:solidFill>
              </a:rPr>
              <a:t>enough for us, and watered the flock.</a:t>
            </a:r>
          </a:p>
          <a:p>
            <a:pPr marL="0" indent="0" algn="ctr">
              <a:buNone/>
            </a:pPr>
            <a:r>
              <a:rPr lang="en-US" sz="4000" baseline="30000" dirty="0">
                <a:solidFill>
                  <a:schemeClr val="bg1"/>
                </a:solidFill>
              </a:rPr>
              <a:t>Ex 2:20</a:t>
            </a:r>
            <a:r>
              <a:rPr lang="en-US" sz="4000" dirty="0">
                <a:solidFill>
                  <a:schemeClr val="bg1"/>
                </a:solidFill>
              </a:rPr>
              <a:t> And he said unto his daughters, And where </a:t>
            </a:r>
            <a:r>
              <a:rPr lang="en-US" sz="4000" i="1" dirty="0">
                <a:solidFill>
                  <a:schemeClr val="bg1"/>
                </a:solidFill>
              </a:rPr>
              <a:t>is </a:t>
            </a:r>
            <a:r>
              <a:rPr lang="en-US" sz="4000" dirty="0">
                <a:solidFill>
                  <a:schemeClr val="bg1"/>
                </a:solidFill>
              </a:rPr>
              <a:t>he? why </a:t>
            </a:r>
            <a:r>
              <a:rPr lang="en-US" sz="4000" i="1" dirty="0">
                <a:solidFill>
                  <a:schemeClr val="bg1"/>
                </a:solidFill>
              </a:rPr>
              <a:t>is </a:t>
            </a:r>
            <a:r>
              <a:rPr lang="en-US" sz="4000" dirty="0">
                <a:solidFill>
                  <a:schemeClr val="bg1"/>
                </a:solidFill>
              </a:rPr>
              <a:t>it </a:t>
            </a:r>
            <a:r>
              <a:rPr lang="en-US" sz="4000" i="1" dirty="0">
                <a:solidFill>
                  <a:schemeClr val="bg1"/>
                </a:solidFill>
              </a:rPr>
              <a:t>that </a:t>
            </a:r>
            <a:r>
              <a:rPr lang="en-US" sz="4000" dirty="0">
                <a:solidFill>
                  <a:schemeClr val="bg1"/>
                </a:solidFill>
              </a:rPr>
              <a:t>ye have left the man? call him, that he may eat bread.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57423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Moses was given the daughter of a priest.</a:t>
            </a:r>
          </a:p>
          <a:p>
            <a:pPr marL="0" indent="0" algn="ctr">
              <a:buNone/>
            </a:pPr>
            <a:r>
              <a:rPr lang="en-US" sz="4000" dirty="0">
                <a:solidFill>
                  <a:schemeClr val="bg1"/>
                </a:solidFill>
              </a:rPr>
              <a:t> </a:t>
            </a:r>
          </a:p>
          <a:p>
            <a:pPr marL="0" indent="0" algn="ctr">
              <a:buNone/>
            </a:pPr>
            <a:r>
              <a:rPr lang="en-US" sz="4000" baseline="30000" dirty="0">
                <a:solidFill>
                  <a:schemeClr val="bg1"/>
                </a:solidFill>
              </a:rPr>
              <a:t>Ex 2:21</a:t>
            </a:r>
            <a:r>
              <a:rPr lang="en-US" sz="4000" dirty="0">
                <a:solidFill>
                  <a:schemeClr val="bg1"/>
                </a:solidFill>
              </a:rPr>
              <a:t> And Moses was content to dwell with the man: and he gave Moses Zipporah his daughter.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5993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Moses first of 2 sons</a:t>
            </a:r>
          </a:p>
          <a:p>
            <a:pPr marL="0" indent="0" algn="ctr">
              <a:buNone/>
            </a:pPr>
            <a:r>
              <a:rPr lang="en-US" sz="4000" dirty="0">
                <a:solidFill>
                  <a:schemeClr val="bg1"/>
                </a:solidFill>
              </a:rPr>
              <a:t> </a:t>
            </a:r>
          </a:p>
          <a:p>
            <a:pPr marL="0" indent="0" algn="ctr">
              <a:buNone/>
            </a:pPr>
            <a:r>
              <a:rPr lang="en-US" sz="4000" baseline="30000" dirty="0">
                <a:solidFill>
                  <a:schemeClr val="bg1"/>
                </a:solidFill>
              </a:rPr>
              <a:t>Ex 2:22</a:t>
            </a:r>
            <a:r>
              <a:rPr lang="en-US" sz="4000" dirty="0">
                <a:solidFill>
                  <a:schemeClr val="bg1"/>
                </a:solidFill>
              </a:rPr>
              <a:t> And she bare </a:t>
            </a:r>
            <a:r>
              <a:rPr lang="en-US" sz="4000" i="1" dirty="0">
                <a:solidFill>
                  <a:schemeClr val="bg1"/>
                </a:solidFill>
              </a:rPr>
              <a:t>him </a:t>
            </a:r>
            <a:r>
              <a:rPr lang="en-US" sz="4000" dirty="0">
                <a:solidFill>
                  <a:schemeClr val="bg1"/>
                </a:solidFill>
              </a:rPr>
              <a:t>a son, and he called his name Gershom: for he said, I have been a stranger in a strange land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93096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2:23</a:t>
            </a:r>
            <a:r>
              <a:rPr lang="en-US" sz="4000" dirty="0">
                <a:solidFill>
                  <a:schemeClr val="bg1"/>
                </a:solidFill>
              </a:rPr>
              <a:t> And it came to pass </a:t>
            </a:r>
            <a:r>
              <a:rPr lang="en-US" sz="4000" u="sng" dirty="0">
                <a:solidFill>
                  <a:schemeClr val="bg1"/>
                </a:solidFill>
              </a:rPr>
              <a:t>in process of time</a:t>
            </a:r>
            <a:r>
              <a:rPr lang="en-US" sz="4000" dirty="0">
                <a:solidFill>
                  <a:schemeClr val="bg1"/>
                </a:solidFill>
              </a:rPr>
              <a:t>, that the king of Egypt died: and the children of Israel sighed by reason of the bondage, and they cried, and their cry came up unto God by reason of the bondage.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405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r="1035"/>
          <a:stretch/>
        </p:blipFill>
        <p:spPr>
          <a:xfrm>
            <a:off x="2029278" y="266700"/>
            <a:ext cx="5038271" cy="4567133"/>
          </a:xfrm>
          <a:prstGeom prst="rect">
            <a:avLst/>
          </a:prstGeom>
        </p:spPr>
      </p:pic>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process of time. About forty years. </a:t>
            </a:r>
          </a:p>
          <a:p>
            <a:pPr marL="0" indent="0" algn="ctr">
              <a:buNone/>
            </a:pPr>
            <a:r>
              <a:rPr lang="en-US" sz="4000" dirty="0">
                <a:solidFill>
                  <a:schemeClr val="bg1"/>
                </a:solidFill>
              </a:rPr>
              <a:t> </a:t>
            </a:r>
          </a:p>
          <a:p>
            <a:pPr marL="0" indent="0" algn="ctr">
              <a:buNone/>
            </a:pPr>
            <a:r>
              <a:rPr lang="en-US" sz="4000" baseline="30000" dirty="0">
                <a:solidFill>
                  <a:schemeClr val="bg1"/>
                </a:solidFill>
              </a:rPr>
              <a:t>Ex 2:24</a:t>
            </a:r>
            <a:r>
              <a:rPr lang="en-US" sz="4000" dirty="0">
                <a:solidFill>
                  <a:schemeClr val="bg1"/>
                </a:solidFill>
              </a:rPr>
              <a:t> And God heard their groaning, and God remembered his covenant with Abraham, with Isaac, and with Jacob.</a:t>
            </a:r>
          </a:p>
          <a:p>
            <a:pPr marL="0" indent="0" algn="ctr">
              <a:buNone/>
            </a:pPr>
            <a:r>
              <a:rPr lang="en-US" sz="4000" baseline="30000" dirty="0">
                <a:solidFill>
                  <a:schemeClr val="bg1"/>
                </a:solidFill>
              </a:rPr>
              <a:t>Ex 2:25</a:t>
            </a:r>
            <a:r>
              <a:rPr lang="en-US" sz="4000" dirty="0">
                <a:solidFill>
                  <a:schemeClr val="bg1"/>
                </a:solidFill>
              </a:rPr>
              <a:t> And God looked upon the children of Israel, and God had respect unto </a:t>
            </a:r>
            <a:r>
              <a:rPr lang="en-US" sz="4000" i="1" dirty="0">
                <a:solidFill>
                  <a:schemeClr val="bg1"/>
                </a:solidFill>
              </a:rPr>
              <a:t>them</a:t>
            </a:r>
            <a:r>
              <a:rPr lang="en-US" sz="4000" i="1"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6976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Moses being around 80 years old leads into Phase 3 from 80 years old to his death at 120 years old wandering in the wilderness with the children of Israel.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17685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r>
              <a:rPr lang="en-US" sz="4000" dirty="0" smtClean="0">
                <a:solidFill>
                  <a:schemeClr val="bg1"/>
                </a:solidFill>
                <a:latin typeface="Helvetica" pitchFamily="34" charset="0"/>
                <a:cs typeface="Helvetica" pitchFamily="34" charset="0"/>
              </a:rPr>
              <a:t>Our Preferred Method</a:t>
            </a: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a:t>
            </a:r>
            <a:r>
              <a:rPr lang="en-US" sz="4000" dirty="0" smtClean="0">
                <a:solidFill>
                  <a:schemeClr val="bg1"/>
                </a:solidFill>
                <a:latin typeface="Helvetica" pitchFamily="34" charset="0"/>
                <a:cs typeface="Helvetica" pitchFamily="34" charset="0"/>
              </a:rPr>
              <a:t>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39397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81793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3596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70303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09954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809132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52628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000613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412270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8986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07371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85937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228051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61400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92885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341032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688804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824778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588835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8084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943951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74760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75240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303734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771455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088510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86346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05589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748444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924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5722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767771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443405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47398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63103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109131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24622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545356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105361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22254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101263</TotalTime>
  <Words>1237</Words>
  <Application>Microsoft Office PowerPoint</Application>
  <PresentationFormat>On-screen Show (16:9)</PresentationFormat>
  <Paragraphs>438</Paragraphs>
  <Slides>101</Slides>
  <Notes>101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Arthur Bailey</cp:lastModifiedBy>
  <cp:revision>2749</cp:revision>
  <dcterms:created xsi:type="dcterms:W3CDTF">2015-08-01T01:54:59Z</dcterms:created>
  <dcterms:modified xsi:type="dcterms:W3CDTF">2020-11-05T23:37:59Z</dcterms:modified>
</cp:coreProperties>
</file>