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sldIdLst>
    <p:sldId id="256" r:id="rId2"/>
    <p:sldId id="257" r:id="rId3"/>
    <p:sldId id="6767" r:id="rId4"/>
    <p:sldId id="3920" r:id="rId5"/>
    <p:sldId id="6766" r:id="rId6"/>
    <p:sldId id="5224" r:id="rId7"/>
    <p:sldId id="6258" r:id="rId8"/>
    <p:sldId id="1981" r:id="rId9"/>
    <p:sldId id="4362" r:id="rId10"/>
    <p:sldId id="4366" r:id="rId11"/>
    <p:sldId id="4823" r:id="rId12"/>
    <p:sldId id="5223" r:id="rId13"/>
    <p:sldId id="5905" r:id="rId14"/>
    <p:sldId id="6765" r:id="rId15"/>
    <p:sldId id="6693" r:id="rId16"/>
    <p:sldId id="6694" r:id="rId17"/>
    <p:sldId id="6695" r:id="rId18"/>
    <p:sldId id="6696" r:id="rId19"/>
    <p:sldId id="6697" r:id="rId20"/>
    <p:sldId id="6698" r:id="rId21"/>
    <p:sldId id="6699" r:id="rId22"/>
    <p:sldId id="6700" r:id="rId23"/>
    <p:sldId id="6701" r:id="rId24"/>
    <p:sldId id="6702" r:id="rId25"/>
    <p:sldId id="6703" r:id="rId26"/>
    <p:sldId id="6704" r:id="rId27"/>
    <p:sldId id="6705" r:id="rId28"/>
    <p:sldId id="6706" r:id="rId29"/>
    <p:sldId id="6707" r:id="rId30"/>
    <p:sldId id="6708" r:id="rId31"/>
    <p:sldId id="6709" r:id="rId32"/>
    <p:sldId id="6710" r:id="rId33"/>
    <p:sldId id="6711" r:id="rId34"/>
    <p:sldId id="6712" r:id="rId35"/>
    <p:sldId id="6713" r:id="rId36"/>
    <p:sldId id="6714" r:id="rId37"/>
    <p:sldId id="6715" r:id="rId38"/>
    <p:sldId id="6716" r:id="rId39"/>
    <p:sldId id="6717" r:id="rId40"/>
    <p:sldId id="6718" r:id="rId41"/>
    <p:sldId id="6719" r:id="rId42"/>
    <p:sldId id="6720" r:id="rId43"/>
    <p:sldId id="6721" r:id="rId44"/>
    <p:sldId id="6722" r:id="rId45"/>
    <p:sldId id="6723" r:id="rId46"/>
    <p:sldId id="6724" r:id="rId47"/>
    <p:sldId id="6725" r:id="rId48"/>
    <p:sldId id="6726" r:id="rId49"/>
    <p:sldId id="6727" r:id="rId50"/>
    <p:sldId id="6728" r:id="rId51"/>
    <p:sldId id="6729" r:id="rId52"/>
    <p:sldId id="6730" r:id="rId53"/>
    <p:sldId id="6731" r:id="rId54"/>
    <p:sldId id="6732" r:id="rId55"/>
    <p:sldId id="6733" r:id="rId56"/>
    <p:sldId id="6734" r:id="rId57"/>
    <p:sldId id="6735" r:id="rId58"/>
    <p:sldId id="6737" r:id="rId59"/>
    <p:sldId id="6738" r:id="rId60"/>
    <p:sldId id="5527" r:id="rId61"/>
    <p:sldId id="5496" r:id="rId62"/>
    <p:sldId id="5765" r:id="rId63"/>
    <p:sldId id="6582" r:id="rId64"/>
    <p:sldId id="5193" r:id="rId65"/>
    <p:sldId id="5196" r:id="rId66"/>
    <p:sldId id="5195" r:id="rId67"/>
    <p:sldId id="6583" r:id="rId68"/>
    <p:sldId id="5225" r:id="rId69"/>
    <p:sldId id="6555" r:id="rId70"/>
    <p:sldId id="6764" r:id="rId71"/>
    <p:sldId id="6739" r:id="rId72"/>
    <p:sldId id="6736" r:id="rId73"/>
    <p:sldId id="6740" r:id="rId74"/>
    <p:sldId id="6741" r:id="rId75"/>
    <p:sldId id="6742" r:id="rId76"/>
    <p:sldId id="6743" r:id="rId77"/>
    <p:sldId id="6744" r:id="rId78"/>
    <p:sldId id="6745" r:id="rId79"/>
    <p:sldId id="6746" r:id="rId80"/>
    <p:sldId id="6747" r:id="rId81"/>
    <p:sldId id="6748" r:id="rId82"/>
    <p:sldId id="6749" r:id="rId83"/>
    <p:sldId id="6750" r:id="rId84"/>
    <p:sldId id="6751" r:id="rId85"/>
    <p:sldId id="6752" r:id="rId86"/>
    <p:sldId id="6753" r:id="rId87"/>
    <p:sldId id="6754" r:id="rId88"/>
    <p:sldId id="6755" r:id="rId89"/>
    <p:sldId id="6756" r:id="rId90"/>
    <p:sldId id="6757" r:id="rId91"/>
    <p:sldId id="6758" r:id="rId92"/>
    <p:sldId id="6759" r:id="rId93"/>
    <p:sldId id="6760" r:id="rId94"/>
    <p:sldId id="6761" r:id="rId95"/>
    <p:sldId id="6762" r:id="rId96"/>
    <p:sldId id="6763" r:id="rId97"/>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2" autoAdjust="0"/>
    <p:restoredTop sz="94434" autoAdjust="0"/>
  </p:normalViewPr>
  <p:slideViewPr>
    <p:cSldViewPr snapToGrid="0" snapToObjects="1">
      <p:cViewPr varScale="1">
        <p:scale>
          <a:sx n="100" d="100"/>
          <a:sy n="100" d="100"/>
        </p:scale>
        <p:origin x="128"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11/26/2020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17621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40720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00823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78610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244735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5135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116363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150196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724084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910559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905003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210515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2548774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448201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2506889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193369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017233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690629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738339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137187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2533440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3393373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3863617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4261215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716022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773846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1965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1286507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4164351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3690341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302953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2919169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1777579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803154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246859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917097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89295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569898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3573781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2429087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190921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18882034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9610168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1128680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3963403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2572518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3513608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45487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19229640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1312521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281823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34470815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33666010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35898054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21604729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4014478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26725431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1220937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23317375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27030477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289427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35293527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13485486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32951012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21528349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27472678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41480893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38210734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15588296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24548688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130652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27059275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42912593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11203870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30834770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2644702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a:p>
        </p:txBody>
      </p:sp>
    </p:spTree>
    <p:extLst>
      <p:ext uri="{BB962C8B-B14F-4D97-AF65-F5344CB8AC3E}">
        <p14:creationId xmlns:p14="http://schemas.microsoft.com/office/powerpoint/2010/main" val="18031852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96</a:t>
            </a:fld>
            <a:endParaRPr lang="en-US"/>
          </a:p>
        </p:txBody>
      </p:sp>
    </p:spTree>
    <p:extLst>
      <p:ext uri="{BB962C8B-B14F-4D97-AF65-F5344CB8AC3E}">
        <p14:creationId xmlns:p14="http://schemas.microsoft.com/office/powerpoint/2010/main" val="191364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11/26/2020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11/26/2020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11/26/2020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11/26/2020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11/26/2020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11/26/2020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11/26/2020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11/26/2020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11/26/2020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11/26/2020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11/26/2020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fr-FR" sz="5400" dirty="0">
                <a:solidFill>
                  <a:schemeClr val="bg1"/>
                </a:solidFill>
              </a:rPr>
              <a:t>Exodus 4:18-31 </a:t>
            </a:r>
          </a:p>
          <a:p>
            <a:pPr marL="0" indent="0" algn="ctr">
              <a:buNone/>
            </a:pPr>
            <a:r>
              <a:rPr lang="fr-FR" sz="5400" dirty="0" err="1">
                <a:solidFill>
                  <a:schemeClr val="bg1"/>
                </a:solidFill>
              </a:rPr>
              <a:t>Zipporah</a:t>
            </a:r>
            <a:r>
              <a:rPr lang="fr-FR" sz="5400" dirty="0">
                <a:solidFill>
                  <a:schemeClr val="bg1"/>
                </a:solidFill>
              </a:rPr>
              <a:t> </a:t>
            </a:r>
            <a:r>
              <a:rPr lang="fr-FR" sz="5400" dirty="0" err="1">
                <a:solidFill>
                  <a:schemeClr val="bg1"/>
                </a:solidFill>
              </a:rPr>
              <a:t>Saves</a:t>
            </a:r>
            <a:r>
              <a:rPr lang="fr-FR" sz="5400" dirty="0">
                <a:solidFill>
                  <a:schemeClr val="bg1"/>
                </a:solidFill>
              </a:rPr>
              <a:t> Moses Life</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Today I was given a </a:t>
            </a:r>
          </a:p>
          <a:p>
            <a:pPr marL="0" indent="0" algn="ctr">
              <a:buNone/>
            </a:pPr>
            <a:r>
              <a:rPr lang="en-US" sz="4000" dirty="0" smtClean="0">
                <a:solidFill>
                  <a:schemeClr val="bg1"/>
                </a:solidFill>
                <a:latin typeface="Helvetica" pitchFamily="34" charset="0"/>
                <a:cs typeface="Helvetica" pitchFamily="34" charset="0"/>
              </a:rPr>
              <a:t>Word by the Holy Spirit </a:t>
            </a:r>
          </a:p>
          <a:p>
            <a:pPr marL="0" indent="0" algn="ctr">
              <a:buNone/>
            </a:pPr>
            <a:r>
              <a:rPr lang="en-US" sz="4000" dirty="0" smtClean="0">
                <a:solidFill>
                  <a:schemeClr val="bg1"/>
                </a:solidFill>
                <a:latin typeface="Helvetica" pitchFamily="34" charset="0"/>
                <a:cs typeface="Helvetica" pitchFamily="34" charset="0"/>
              </a:rPr>
              <a:t>for the </a:t>
            </a:r>
          </a:p>
          <a:p>
            <a:pPr marL="0" indent="0" algn="ctr">
              <a:buNone/>
            </a:pPr>
            <a:r>
              <a:rPr lang="en-US" sz="4000" dirty="0" smtClean="0">
                <a:solidFill>
                  <a:schemeClr val="bg1"/>
                </a:solidFill>
                <a:latin typeface="Helvetica" pitchFamily="34" charset="0"/>
                <a:cs typeface="Helvetica" pitchFamily="34" charset="0"/>
              </a:rPr>
              <a:t>Body of Messiah.</a:t>
            </a:r>
          </a:p>
          <a:p>
            <a:pPr marL="0" indent="0" algn="ctr">
              <a:buNone/>
            </a:pPr>
            <a:r>
              <a:rPr lang="en-US" sz="4000" dirty="0" smtClean="0">
                <a:solidFill>
                  <a:schemeClr val="bg1"/>
                </a:solidFill>
                <a:latin typeface="Helvetica" pitchFamily="34" charset="0"/>
                <a:cs typeface="Helvetica" pitchFamily="34" charset="0"/>
              </a:rPr>
              <a:t>Stay tuned…</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34307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After unsuccessful attempts to dissuade </a:t>
            </a:r>
            <a:r>
              <a:rPr lang="en-US" sz="4000" dirty="0" err="1">
                <a:solidFill>
                  <a:schemeClr val="bg1"/>
                </a:solidFill>
              </a:rPr>
              <a:t>YeHoVaH</a:t>
            </a:r>
            <a:r>
              <a:rPr lang="en-US" sz="4000" dirty="0">
                <a:solidFill>
                  <a:schemeClr val="bg1"/>
                </a:solidFill>
              </a:rPr>
              <a:t> to not send him back to Egypt. Moses finally accepts the assignment given him by </a:t>
            </a:r>
            <a:r>
              <a:rPr lang="en-US" sz="4000" dirty="0" err="1">
                <a:solidFill>
                  <a:schemeClr val="bg1"/>
                </a:solidFill>
              </a:rPr>
              <a:t>YeHoVaH</a:t>
            </a:r>
            <a:r>
              <a:rPr lang="en-US" sz="4000" dirty="0">
                <a:solidFill>
                  <a:schemeClr val="bg1"/>
                </a:solidFill>
              </a:rPr>
              <a:t> to go to Egypt and deliver the message to Pharaoh, to let Israel, </a:t>
            </a:r>
            <a:r>
              <a:rPr lang="en-US" sz="4000" dirty="0" err="1">
                <a:solidFill>
                  <a:schemeClr val="bg1"/>
                </a:solidFill>
              </a:rPr>
              <a:t>YeHoVaH’s</a:t>
            </a:r>
            <a:r>
              <a:rPr lang="en-US" sz="4000" dirty="0">
                <a:solidFill>
                  <a:schemeClr val="bg1"/>
                </a:solidFill>
              </a:rPr>
              <a:t> firstborn go. After his reluctance and resistance had invoked </a:t>
            </a:r>
            <a:r>
              <a:rPr lang="en-US" sz="4000" dirty="0" err="1">
                <a:solidFill>
                  <a:schemeClr val="bg1"/>
                </a:solidFill>
              </a:rPr>
              <a:t>YeHoVaH’s</a:t>
            </a:r>
            <a:r>
              <a:rPr lang="en-US" sz="4000" dirty="0">
                <a:solidFill>
                  <a:schemeClr val="bg1"/>
                </a:solidFill>
              </a:rPr>
              <a:t> anger, Moses makes preparation to return to Egypt.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5332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On his way to Egypt to do </a:t>
            </a:r>
            <a:r>
              <a:rPr lang="en-US" sz="4000" dirty="0" err="1">
                <a:solidFill>
                  <a:schemeClr val="bg1"/>
                </a:solidFill>
              </a:rPr>
              <a:t>YeHoVaH’s</a:t>
            </a:r>
            <a:r>
              <a:rPr lang="en-US" sz="4000" dirty="0">
                <a:solidFill>
                  <a:schemeClr val="bg1"/>
                </a:solidFill>
              </a:rPr>
              <a:t> bidding, Moses is unaware that </a:t>
            </a:r>
            <a:r>
              <a:rPr lang="en-US" sz="4000" dirty="0" err="1">
                <a:solidFill>
                  <a:schemeClr val="bg1"/>
                </a:solidFill>
              </a:rPr>
              <a:t>YeHoVaH</a:t>
            </a:r>
            <a:r>
              <a:rPr lang="en-US" sz="4000" dirty="0">
                <a:solidFill>
                  <a:schemeClr val="bg1"/>
                </a:solidFill>
              </a:rPr>
              <a:t> plans to take his life. Fortunately for Moses, he had decided to take his wife and children with him which was a decision that proved to have saved his life.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81824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goes from Defender of the Hebrews to abandoning the Hebrews to being sent to deliver the Hebrews.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10680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For 40 years Moses lived in Midian with little to no knowledge of what was happening to the people he was born among until </a:t>
            </a:r>
            <a:r>
              <a:rPr lang="en-US" sz="4000" dirty="0" err="1">
                <a:solidFill>
                  <a:schemeClr val="bg1"/>
                </a:solidFill>
              </a:rPr>
              <a:t>YeHoVaH</a:t>
            </a:r>
            <a:r>
              <a:rPr lang="en-US" sz="4000" dirty="0">
                <a:solidFill>
                  <a:schemeClr val="bg1"/>
                </a:solidFill>
              </a:rPr>
              <a:t> called him from the bush and commissioned him.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01492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As a family man with a wife and two children and son-in-law to the priest of Midian, Moses is preparing to leave what he has known for the past 40 years and return to a land and a people whom he thought he had left for good.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18035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Ex 4:18</a:t>
            </a:r>
            <a:r>
              <a:rPr lang="en-US" sz="4000" dirty="0">
                <a:solidFill>
                  <a:schemeClr val="bg1"/>
                </a:solidFill>
              </a:rPr>
              <a:t> And Moses went and returned to Jethro his father-in-law, and said unto him, Let me go, I pray thee, and return unto my brethren which </a:t>
            </a:r>
            <a:r>
              <a:rPr lang="en-US" sz="4000" i="1" dirty="0">
                <a:solidFill>
                  <a:schemeClr val="bg1"/>
                </a:solidFill>
              </a:rPr>
              <a:t>are </a:t>
            </a:r>
            <a:r>
              <a:rPr lang="en-US" sz="4000" dirty="0">
                <a:solidFill>
                  <a:schemeClr val="bg1"/>
                </a:solidFill>
              </a:rPr>
              <a:t>in Egypt, and see whether they be yet alive. And Jethro said to Moses, Go in peace.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5290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Moses was reminded that the men who sought his life was dead and there was no reason for him to be afraid to return to Egypt.</a:t>
            </a:r>
          </a:p>
          <a:p>
            <a:pPr marL="0" indent="0" algn="ctr">
              <a:buNone/>
            </a:pPr>
            <a:r>
              <a:rPr lang="en-US" sz="4000" dirty="0">
                <a:solidFill>
                  <a:schemeClr val="bg1"/>
                </a:solidFill>
              </a:rPr>
              <a:t> </a:t>
            </a:r>
          </a:p>
          <a:p>
            <a:pPr marL="0" indent="0" algn="ctr">
              <a:buNone/>
            </a:pPr>
            <a:r>
              <a:rPr lang="en-US" sz="4000" baseline="30000" dirty="0">
                <a:solidFill>
                  <a:schemeClr val="bg1"/>
                </a:solidFill>
              </a:rPr>
              <a:t>Ex 4:19</a:t>
            </a:r>
            <a:r>
              <a:rPr lang="en-US" sz="4000" dirty="0">
                <a:solidFill>
                  <a:schemeClr val="bg1"/>
                </a:solidFill>
              </a:rPr>
              <a:t> And the LORD said unto Moses in Midian, Go, return into Egypt: for </a:t>
            </a:r>
            <a:r>
              <a:rPr lang="en-US" sz="4000" b="1" u="sng" dirty="0">
                <a:solidFill>
                  <a:schemeClr val="bg1"/>
                </a:solidFill>
              </a:rPr>
              <a:t>all the men</a:t>
            </a:r>
            <a:r>
              <a:rPr lang="en-US" sz="4000" dirty="0">
                <a:solidFill>
                  <a:schemeClr val="bg1"/>
                </a:solidFill>
              </a:rPr>
              <a:t> are dead which sought thy life.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8885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Who wanted Moses dead?</a:t>
            </a:r>
          </a:p>
          <a:p>
            <a:pPr marL="0" indent="0" algn="ctr">
              <a:buNone/>
            </a:pPr>
            <a:r>
              <a:rPr lang="en-US" sz="4000" dirty="0">
                <a:solidFill>
                  <a:schemeClr val="bg1"/>
                </a:solidFill>
              </a:rPr>
              <a:t> </a:t>
            </a:r>
          </a:p>
          <a:p>
            <a:pPr marL="0" indent="0" algn="ctr">
              <a:buNone/>
            </a:pPr>
            <a:r>
              <a:rPr lang="en-US" sz="4000" baseline="30000" dirty="0">
                <a:solidFill>
                  <a:schemeClr val="bg1"/>
                </a:solidFill>
              </a:rPr>
              <a:t>Ex 2:15</a:t>
            </a:r>
            <a:r>
              <a:rPr lang="en-US" sz="4000" dirty="0">
                <a:solidFill>
                  <a:schemeClr val="bg1"/>
                </a:solidFill>
              </a:rPr>
              <a:t> Now when Pharaoh heard this thing, he sought to slay Moses. But Moses fled from the face of Pharaoh, and dwelt in the land of Midian: and he sat down by a well.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6738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4:20</a:t>
            </a:r>
            <a:r>
              <a:rPr lang="en-US" sz="4000" dirty="0">
                <a:solidFill>
                  <a:schemeClr val="bg1"/>
                </a:solidFill>
              </a:rPr>
              <a:t> And Moses took his wife and his sons, and set them upon an ass, and he returned to the land of Egypt: and Moses took the rod of God in his hand.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53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left Egypt alone, he returned to Egypt with his wife Zipporah and his two sons</a:t>
            </a:r>
          </a:p>
          <a:p>
            <a:pPr marL="0" indent="0" algn="ctr">
              <a:buNone/>
            </a:pPr>
            <a:r>
              <a:rPr lang="en-US" sz="4000" dirty="0">
                <a:solidFill>
                  <a:schemeClr val="bg1"/>
                </a:solidFill>
              </a:rPr>
              <a:t>Gershom and Eliezer.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50756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was reminded to do everything </a:t>
            </a:r>
            <a:r>
              <a:rPr lang="en-US" sz="4000" dirty="0" err="1">
                <a:solidFill>
                  <a:schemeClr val="bg1"/>
                </a:solidFill>
              </a:rPr>
              <a:t>YeHoVaH</a:t>
            </a:r>
            <a:r>
              <a:rPr lang="en-US" sz="4000" dirty="0">
                <a:solidFill>
                  <a:schemeClr val="bg1"/>
                </a:solidFill>
              </a:rPr>
              <a:t> had shown him and was informed that </a:t>
            </a:r>
            <a:r>
              <a:rPr lang="en-US" sz="4000" dirty="0" err="1">
                <a:solidFill>
                  <a:schemeClr val="bg1"/>
                </a:solidFill>
              </a:rPr>
              <a:t>YeHoVaH</a:t>
            </a:r>
            <a:r>
              <a:rPr lang="en-US" sz="4000" dirty="0">
                <a:solidFill>
                  <a:schemeClr val="bg1"/>
                </a:solidFill>
              </a:rPr>
              <a:t> was going to harden </a:t>
            </a:r>
            <a:r>
              <a:rPr lang="en-US" sz="4000" dirty="0" err="1">
                <a:solidFill>
                  <a:schemeClr val="bg1"/>
                </a:solidFill>
              </a:rPr>
              <a:t>Pharoah’s</a:t>
            </a:r>
            <a:r>
              <a:rPr lang="en-US" sz="4000" dirty="0">
                <a:solidFill>
                  <a:schemeClr val="bg1"/>
                </a:solidFill>
              </a:rPr>
              <a:t> heart and he would not let the people go.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4903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4:21</a:t>
            </a:r>
            <a:r>
              <a:rPr lang="en-US" sz="4000" dirty="0">
                <a:solidFill>
                  <a:schemeClr val="bg1"/>
                </a:solidFill>
              </a:rPr>
              <a:t> And the LORD said unto Moses, When thou </a:t>
            </a:r>
            <a:r>
              <a:rPr lang="en-US" sz="4000" dirty="0" err="1">
                <a:solidFill>
                  <a:schemeClr val="bg1"/>
                </a:solidFill>
              </a:rPr>
              <a:t>goest</a:t>
            </a:r>
            <a:r>
              <a:rPr lang="en-US" sz="4000" dirty="0">
                <a:solidFill>
                  <a:schemeClr val="bg1"/>
                </a:solidFill>
              </a:rPr>
              <a:t> to return into Egypt, see that thou do all those wonders before Pharaoh, which I have put in thine hand: but I will harden his heart, that he shall not let the people go. </a:t>
            </a:r>
            <a:r>
              <a:rPr lang="en-US" sz="4000" baseline="30000" dirty="0" smtClean="0">
                <a:solidFill>
                  <a:schemeClr val="bg1"/>
                </a:solidFill>
              </a:rPr>
              <a:t>Ex 4:22</a:t>
            </a:r>
            <a:r>
              <a:rPr lang="en-US" sz="4000" dirty="0" smtClean="0">
                <a:solidFill>
                  <a:schemeClr val="bg1"/>
                </a:solidFill>
              </a:rPr>
              <a:t> And thou shalt say unto Pharaoh, Thus </a:t>
            </a:r>
            <a:r>
              <a:rPr lang="en-US" sz="4000" dirty="0" err="1" smtClean="0">
                <a:solidFill>
                  <a:schemeClr val="bg1"/>
                </a:solidFill>
              </a:rPr>
              <a:t>saith</a:t>
            </a:r>
            <a:r>
              <a:rPr lang="en-US" sz="4000" dirty="0" smtClean="0">
                <a:solidFill>
                  <a:schemeClr val="bg1"/>
                </a:solidFill>
              </a:rPr>
              <a:t> the LORD, Israel </a:t>
            </a:r>
            <a:r>
              <a:rPr lang="en-US" sz="4000" i="1" dirty="0" smtClean="0">
                <a:solidFill>
                  <a:schemeClr val="bg1"/>
                </a:solidFill>
              </a:rPr>
              <a:t>is </a:t>
            </a:r>
            <a:r>
              <a:rPr lang="en-US" sz="4000" dirty="0" smtClean="0">
                <a:solidFill>
                  <a:schemeClr val="bg1"/>
                </a:solidFill>
              </a:rPr>
              <a:t>my son, </a:t>
            </a:r>
            <a:r>
              <a:rPr lang="en-US" sz="4000" i="1" dirty="0" smtClean="0">
                <a:solidFill>
                  <a:schemeClr val="bg1"/>
                </a:solidFill>
              </a:rPr>
              <a:t>even </a:t>
            </a:r>
            <a:r>
              <a:rPr lang="en-US" sz="4000" dirty="0" smtClean="0">
                <a:solidFill>
                  <a:schemeClr val="bg1"/>
                </a:solidFill>
              </a:rPr>
              <a:t>my firstborn: </a:t>
            </a:r>
          </a:p>
          <a:p>
            <a:pPr marL="0" indent="0" algn="ctr">
              <a:buNone/>
            </a:pPr>
            <a:endParaRPr lang="en-US" sz="4000" dirty="0" smtClean="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652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YeHoVaH</a:t>
            </a:r>
            <a:r>
              <a:rPr lang="en-US" sz="4000" dirty="0">
                <a:solidFill>
                  <a:schemeClr val="bg1"/>
                </a:solidFill>
              </a:rPr>
              <a:t> acknowledged Israel as His firstborn son and that He refused to let Israel go He would kill Pharaoh’s firstborn son.</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81199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4:23</a:t>
            </a:r>
            <a:r>
              <a:rPr lang="en-US" sz="4000" dirty="0">
                <a:solidFill>
                  <a:schemeClr val="bg1"/>
                </a:solidFill>
              </a:rPr>
              <a:t> And I say unto thee, Let my son go, that he may serve me: and if thou refuse to let him go, behold, I will slay thy son, </a:t>
            </a:r>
            <a:r>
              <a:rPr lang="en-US" sz="4000" i="1" dirty="0">
                <a:solidFill>
                  <a:schemeClr val="bg1"/>
                </a:solidFill>
              </a:rPr>
              <a:t>even </a:t>
            </a:r>
            <a:r>
              <a:rPr lang="en-US" sz="4000" dirty="0">
                <a:solidFill>
                  <a:schemeClr val="bg1"/>
                </a:solidFill>
              </a:rPr>
              <a:t>thy firstborn. </a:t>
            </a:r>
          </a:p>
          <a:p>
            <a:pPr marL="0" indent="0" algn="ctr">
              <a:buNone/>
            </a:pPr>
            <a:r>
              <a:rPr lang="en-US" sz="4000" baseline="30000" dirty="0">
                <a:solidFill>
                  <a:schemeClr val="bg1"/>
                </a:solidFill>
              </a:rPr>
              <a:t>Ex 4:24</a:t>
            </a:r>
            <a:r>
              <a:rPr lang="en-US" sz="4000" dirty="0">
                <a:solidFill>
                  <a:schemeClr val="bg1"/>
                </a:solidFill>
              </a:rPr>
              <a:t> And it came to pass by the way in the inn, that the LORD met him, and sought to kill him.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33928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reason it appears that </a:t>
            </a:r>
            <a:r>
              <a:rPr lang="en-US" sz="4000" dirty="0" err="1">
                <a:solidFill>
                  <a:schemeClr val="bg1"/>
                </a:solidFill>
              </a:rPr>
              <a:t>YeHoVaH</a:t>
            </a:r>
            <a:r>
              <a:rPr lang="en-US" sz="4000" dirty="0">
                <a:solidFill>
                  <a:schemeClr val="bg1"/>
                </a:solidFill>
              </a:rPr>
              <a:t> sought to kill Moses is due to the fact he had not circumcised his son so Zipporah circumcised the boy and </a:t>
            </a:r>
            <a:r>
              <a:rPr lang="en-US" sz="4000" dirty="0" err="1">
                <a:solidFill>
                  <a:schemeClr val="bg1"/>
                </a:solidFill>
              </a:rPr>
              <a:t>YeHoVaH</a:t>
            </a:r>
            <a:r>
              <a:rPr lang="en-US" sz="4000" dirty="0">
                <a:solidFill>
                  <a:schemeClr val="bg1"/>
                </a:solidFill>
              </a:rPr>
              <a:t> did not kill Moses.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4382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85751"/>
            <a:ext cx="8235950" cy="4481512"/>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smtClean="0">
              <a:solidFill>
                <a:schemeClr val="bg1"/>
              </a:solidFill>
              <a:latin typeface="Helvetica" panose="020B0604020202020204" pitchFamily="34" charset="0"/>
              <a:cs typeface="Helvetica" panose="020B0604020202020204" pitchFamily="34" charset="0"/>
            </a:endParaRPr>
          </a:p>
          <a:p>
            <a:pPr algn="ctr">
              <a:buNone/>
            </a:pPr>
            <a:r>
              <a:rPr lang="en-US" sz="4400" smtClean="0">
                <a:solidFill>
                  <a:schemeClr val="bg1"/>
                </a:solidFill>
                <a:latin typeface="Helvetica" panose="020B0604020202020204" pitchFamily="34" charset="0"/>
                <a:cs typeface="Helvetica" panose="020B0604020202020204" pitchFamily="34" charset="0"/>
              </a:rPr>
              <a:t>Welcome </a:t>
            </a:r>
            <a:r>
              <a:rPr lang="en-US" sz="4400" dirty="0" smtClean="0">
                <a:solidFill>
                  <a:schemeClr val="bg1"/>
                </a:solidFill>
                <a:latin typeface="Helvetica" panose="020B0604020202020204" pitchFamily="34" charset="0"/>
                <a:cs typeface="Helvetica" panose="020B0604020202020204" pitchFamily="34" charset="0"/>
              </a:rPr>
              <a:t>to </a:t>
            </a:r>
          </a:p>
          <a:p>
            <a:pPr algn="ctr">
              <a:buNone/>
            </a:pPr>
            <a:r>
              <a:rPr lang="en-US" sz="4400" dirty="0" smtClean="0">
                <a:solidFill>
                  <a:schemeClr val="bg1"/>
                </a:solidFill>
                <a:latin typeface="Helvetica" panose="020B0604020202020204" pitchFamily="34" charset="0"/>
                <a:cs typeface="Helvetica" panose="020B0604020202020204" pitchFamily="34" charset="0"/>
              </a:rPr>
              <a:t>Searching the Scriptures</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459517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4:25</a:t>
            </a:r>
            <a:r>
              <a:rPr lang="en-US" sz="4000" dirty="0">
                <a:solidFill>
                  <a:schemeClr val="bg1"/>
                </a:solidFill>
              </a:rPr>
              <a:t> Then Zipporah took a sharp stone, and cut off the foreskin of her </a:t>
            </a:r>
            <a:r>
              <a:rPr lang="en-US" sz="4000" b="1" u="sng" dirty="0">
                <a:solidFill>
                  <a:schemeClr val="bg1"/>
                </a:solidFill>
              </a:rPr>
              <a:t>son</a:t>
            </a:r>
            <a:r>
              <a:rPr lang="en-US" sz="4000" dirty="0">
                <a:solidFill>
                  <a:schemeClr val="bg1"/>
                </a:solidFill>
              </a:rPr>
              <a:t>, and cast </a:t>
            </a:r>
            <a:r>
              <a:rPr lang="en-US" sz="4000" i="1" dirty="0">
                <a:solidFill>
                  <a:schemeClr val="bg1"/>
                </a:solidFill>
              </a:rPr>
              <a:t>it </a:t>
            </a:r>
            <a:r>
              <a:rPr lang="en-US" sz="4000" dirty="0">
                <a:solidFill>
                  <a:schemeClr val="bg1"/>
                </a:solidFill>
              </a:rPr>
              <a:t>at his feet, and said, Surely a bloody husband </a:t>
            </a:r>
            <a:r>
              <a:rPr lang="en-US" sz="4000" i="1" dirty="0">
                <a:solidFill>
                  <a:schemeClr val="bg1"/>
                </a:solidFill>
              </a:rPr>
              <a:t>art </a:t>
            </a:r>
            <a:r>
              <a:rPr lang="en-US" sz="4000" dirty="0">
                <a:solidFill>
                  <a:schemeClr val="bg1"/>
                </a:solidFill>
              </a:rPr>
              <a:t>thou to me.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82826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Zipporah circumcised her son indicating Moses had neglected to circumcise him and possibly revealing the age of his son at around eight days old or shortly thereafter.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51939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fact that Zipporah circumcised the boy informs us that she was aware of the Abrahamic covenant being a descendant of Abraham through his son Midian and her father being a priest.</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39447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17:10</a:t>
            </a:r>
            <a:r>
              <a:rPr lang="en-US" sz="4000" dirty="0">
                <a:solidFill>
                  <a:schemeClr val="bg1"/>
                </a:solidFill>
              </a:rPr>
              <a:t> This </a:t>
            </a:r>
            <a:r>
              <a:rPr lang="en-US" sz="4000" i="1" dirty="0">
                <a:solidFill>
                  <a:schemeClr val="bg1"/>
                </a:solidFill>
              </a:rPr>
              <a:t>is </a:t>
            </a:r>
            <a:r>
              <a:rPr lang="en-US" sz="4000" dirty="0">
                <a:solidFill>
                  <a:schemeClr val="bg1"/>
                </a:solidFill>
              </a:rPr>
              <a:t>my covenant, which ye shall keep, between me and you and thy seed after thee; Every man child among you shall be circumcised. </a:t>
            </a:r>
          </a:p>
          <a:p>
            <a:pPr marL="0" indent="0" algn="ctr">
              <a:buNone/>
            </a:pPr>
            <a:r>
              <a:rPr lang="en-US" sz="4000" baseline="30000" dirty="0">
                <a:solidFill>
                  <a:schemeClr val="bg1"/>
                </a:solidFill>
              </a:rPr>
              <a:t>Ge 17:11</a:t>
            </a:r>
            <a:r>
              <a:rPr lang="en-US" sz="4000" dirty="0">
                <a:solidFill>
                  <a:schemeClr val="bg1"/>
                </a:solidFill>
              </a:rPr>
              <a:t> And ye shall circumcise the flesh of your foreskin; and it shall be a token of the covenant betwixt me and you.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88227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Ge 17:12</a:t>
            </a:r>
            <a:r>
              <a:rPr lang="en-US" sz="4000" dirty="0">
                <a:solidFill>
                  <a:schemeClr val="bg1"/>
                </a:solidFill>
              </a:rPr>
              <a:t> And he that is eight days old shall be circumcised among you, every man child in your generations, he that is born in the house, or bought with money of any stranger, which </a:t>
            </a:r>
            <a:r>
              <a:rPr lang="en-US" sz="4000" i="1" dirty="0">
                <a:solidFill>
                  <a:schemeClr val="bg1"/>
                </a:solidFill>
              </a:rPr>
              <a:t>is </a:t>
            </a:r>
            <a:r>
              <a:rPr lang="en-US" sz="4000" dirty="0">
                <a:solidFill>
                  <a:schemeClr val="bg1"/>
                </a:solidFill>
              </a:rPr>
              <a:t>not of thy seed.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35628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17:13</a:t>
            </a:r>
            <a:r>
              <a:rPr lang="en-US" sz="4000" dirty="0">
                <a:solidFill>
                  <a:schemeClr val="bg1"/>
                </a:solidFill>
              </a:rPr>
              <a:t> He that is born in thy house, and he that is bought with thy money, must needs be circumcised: and my covenant shall be in your flesh for an everlasting covenant. </a:t>
            </a:r>
            <a:r>
              <a:rPr lang="en-US" sz="4000" baseline="30000" dirty="0" smtClean="0">
                <a:solidFill>
                  <a:schemeClr val="bg1"/>
                </a:solidFill>
              </a:rPr>
              <a:t>Ge </a:t>
            </a:r>
            <a:r>
              <a:rPr lang="en-US" sz="4000" baseline="30000" dirty="0">
                <a:solidFill>
                  <a:schemeClr val="bg1"/>
                </a:solidFill>
              </a:rPr>
              <a:t>17:14</a:t>
            </a:r>
            <a:r>
              <a:rPr lang="en-US" sz="4000" dirty="0">
                <a:solidFill>
                  <a:schemeClr val="bg1"/>
                </a:solidFill>
              </a:rPr>
              <a:t> And the uncircumcised man child whose flesh of his foreskin is not circumcised, that soul </a:t>
            </a:r>
            <a:r>
              <a:rPr lang="en-US" sz="4000" u="sng" dirty="0">
                <a:solidFill>
                  <a:schemeClr val="bg1"/>
                </a:solidFill>
              </a:rPr>
              <a:t>shall be cut off from his people</a:t>
            </a:r>
            <a:r>
              <a:rPr lang="en-US" sz="4000" dirty="0">
                <a:solidFill>
                  <a:schemeClr val="bg1"/>
                </a:solidFill>
              </a:rPr>
              <a:t>; he hath broken my covenant</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94194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penalty for not circumcising a son was not death but being cut off. It was however the responsibility of the parents to circumcise the male child on the eighth day: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38156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 child could not circumcise himself therefore the parents neglect to circumcise the boy indicated the parents broken covenant status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01783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verse also suggests that this is Moses second son as the first son is mentioned in chapter 2</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93743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2:21</a:t>
            </a:r>
            <a:r>
              <a:rPr lang="en-US" sz="4000" dirty="0">
                <a:solidFill>
                  <a:schemeClr val="bg1"/>
                </a:solidFill>
              </a:rPr>
              <a:t> And Moses was content to dwell with the man: and he gave Moses Zipporah his daughter. </a:t>
            </a:r>
          </a:p>
          <a:p>
            <a:pPr marL="0" indent="0" algn="ctr">
              <a:buNone/>
            </a:pPr>
            <a:r>
              <a:rPr lang="en-US" sz="4000" baseline="30000" dirty="0">
                <a:solidFill>
                  <a:schemeClr val="bg1"/>
                </a:solidFill>
              </a:rPr>
              <a:t>Ex 2:22</a:t>
            </a:r>
            <a:r>
              <a:rPr lang="en-US" sz="4000" dirty="0">
                <a:solidFill>
                  <a:schemeClr val="bg1"/>
                </a:solidFill>
              </a:rPr>
              <a:t> And she bare </a:t>
            </a:r>
            <a:r>
              <a:rPr lang="en-US" sz="4000" i="1" dirty="0">
                <a:solidFill>
                  <a:schemeClr val="bg1"/>
                </a:solidFill>
              </a:rPr>
              <a:t>him </a:t>
            </a:r>
            <a:r>
              <a:rPr lang="en-US" sz="4000" dirty="0">
                <a:solidFill>
                  <a:schemeClr val="bg1"/>
                </a:solidFill>
              </a:rPr>
              <a:t>a son, and he called his name Gershom: for he said, I have been a stranger in a strange land.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478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marL="0" indent="0" algn="ctr">
              <a:buNone/>
            </a:pPr>
            <a:r>
              <a:rPr lang="fr-FR" sz="4400" dirty="0">
                <a:solidFill>
                  <a:schemeClr val="bg1"/>
                </a:solidFill>
              </a:rPr>
              <a:t>Exodus 4:18-31 </a:t>
            </a:r>
            <a:endParaRPr lang="fr-FR" sz="4400" dirty="0" smtClean="0">
              <a:solidFill>
                <a:schemeClr val="bg1"/>
              </a:solidFill>
            </a:endParaRPr>
          </a:p>
          <a:p>
            <a:pPr marL="0" indent="0" algn="ctr">
              <a:buNone/>
            </a:pPr>
            <a:r>
              <a:rPr lang="fr-FR" sz="4400" dirty="0" err="1" smtClean="0">
                <a:solidFill>
                  <a:schemeClr val="bg1"/>
                </a:solidFill>
              </a:rPr>
              <a:t>Zipporah</a:t>
            </a:r>
            <a:r>
              <a:rPr lang="fr-FR" sz="4400" dirty="0" smtClean="0">
                <a:solidFill>
                  <a:schemeClr val="bg1"/>
                </a:solidFill>
              </a:rPr>
              <a:t> </a:t>
            </a:r>
            <a:r>
              <a:rPr lang="fr-FR" sz="4400" dirty="0" err="1">
                <a:solidFill>
                  <a:schemeClr val="bg1"/>
                </a:solidFill>
              </a:rPr>
              <a:t>Saves</a:t>
            </a:r>
            <a:r>
              <a:rPr lang="fr-FR" sz="4400" dirty="0">
                <a:solidFill>
                  <a:schemeClr val="bg1"/>
                </a:solidFill>
              </a:rPr>
              <a:t> </a:t>
            </a:r>
            <a:r>
              <a:rPr lang="fr-FR" sz="4400" dirty="0" smtClean="0">
                <a:solidFill>
                  <a:schemeClr val="bg1"/>
                </a:solidFill>
              </a:rPr>
              <a:t>Moses’ </a:t>
            </a:r>
            <a:r>
              <a:rPr lang="fr-FR" sz="4400" dirty="0">
                <a:solidFill>
                  <a:schemeClr val="bg1"/>
                </a:solidFill>
              </a:rPr>
              <a:t>Life</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4</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2:23</a:t>
            </a:r>
            <a:r>
              <a:rPr lang="en-US" sz="4000" dirty="0">
                <a:solidFill>
                  <a:schemeClr val="bg1"/>
                </a:solidFill>
              </a:rPr>
              <a:t> And it came to pass in process of time, that the king of Egypt died: and the children of Israel sighed by reason of the bondage, and they cried, and their cry came up unto God by reason of the bondage.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8725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93725"/>
            <a:ext cx="7334250" cy="3857625"/>
          </a:xfrm>
        </p:spPr>
        <p:txBody>
          <a:bodyPr>
            <a:normAutofit/>
          </a:bodyPr>
          <a:lstStyle/>
          <a:p>
            <a:pPr marL="0" indent="0" algn="ctr">
              <a:buNone/>
            </a:pPr>
            <a:r>
              <a:rPr lang="en-US" sz="4000" dirty="0">
                <a:solidFill>
                  <a:schemeClr val="bg1"/>
                </a:solidFill>
              </a:rPr>
              <a:t>Zipporah’s quick action in circumcising their son saved Moses life from the hand of </a:t>
            </a:r>
            <a:r>
              <a:rPr lang="en-US" sz="4000" dirty="0" err="1">
                <a:solidFill>
                  <a:schemeClr val="bg1"/>
                </a:solidFill>
              </a:rPr>
              <a:t>YeHoVaH</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15608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4:26</a:t>
            </a:r>
            <a:r>
              <a:rPr lang="en-US" sz="4000" dirty="0">
                <a:solidFill>
                  <a:schemeClr val="bg1"/>
                </a:solidFill>
              </a:rPr>
              <a:t> So he let him go: then she said, A bloody husband </a:t>
            </a:r>
            <a:r>
              <a:rPr lang="en-US" sz="4000" i="1" dirty="0">
                <a:solidFill>
                  <a:schemeClr val="bg1"/>
                </a:solidFill>
              </a:rPr>
              <a:t>thou art, </a:t>
            </a:r>
            <a:r>
              <a:rPr lang="en-US" sz="4000" dirty="0">
                <a:solidFill>
                  <a:schemeClr val="bg1"/>
                </a:solidFill>
              </a:rPr>
              <a:t>because of the circumcision. </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2111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4:27</a:t>
            </a:r>
            <a:r>
              <a:rPr lang="en-US" sz="4000" dirty="0">
                <a:solidFill>
                  <a:schemeClr val="bg1"/>
                </a:solidFill>
              </a:rPr>
              <a:t> And the </a:t>
            </a:r>
            <a:r>
              <a:rPr lang="en-US" sz="4000" u="sng" dirty="0">
                <a:solidFill>
                  <a:schemeClr val="bg1"/>
                </a:solidFill>
              </a:rPr>
              <a:t>LORD said to Aaron</a:t>
            </a:r>
            <a:r>
              <a:rPr lang="en-US" sz="4000" dirty="0">
                <a:solidFill>
                  <a:schemeClr val="bg1"/>
                </a:solidFill>
              </a:rPr>
              <a:t>, Go into the wilderness to meet Moses. And he went, and met him in the </a:t>
            </a:r>
            <a:r>
              <a:rPr lang="en-US" sz="4000" b="1" u="sng" dirty="0">
                <a:solidFill>
                  <a:schemeClr val="bg1"/>
                </a:solidFill>
              </a:rPr>
              <a:t>mount of God</a:t>
            </a:r>
            <a:r>
              <a:rPr lang="en-US" sz="4000" dirty="0">
                <a:solidFill>
                  <a:schemeClr val="bg1"/>
                </a:solidFill>
              </a:rPr>
              <a:t>, and kissed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23647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Aaron is obviously given instructions on where to meet Moses at the mount of God</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60642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mount of God?</a:t>
            </a:r>
          </a:p>
          <a:p>
            <a:pPr marL="0" indent="0" algn="ctr">
              <a:buNone/>
            </a:pPr>
            <a:r>
              <a:rPr lang="en-US" sz="4000" dirty="0">
                <a:solidFill>
                  <a:schemeClr val="bg1"/>
                </a:solidFill>
              </a:rPr>
              <a:t> </a:t>
            </a:r>
          </a:p>
          <a:p>
            <a:pPr marL="0" indent="0" algn="ctr">
              <a:buNone/>
            </a:pPr>
            <a:r>
              <a:rPr lang="en-US" sz="4000" baseline="30000" dirty="0">
                <a:solidFill>
                  <a:schemeClr val="bg1"/>
                </a:solidFill>
              </a:rPr>
              <a:t>Ex 3:1</a:t>
            </a:r>
            <a:r>
              <a:rPr lang="en-US" sz="4000" dirty="0">
                <a:solidFill>
                  <a:schemeClr val="bg1"/>
                </a:solidFill>
              </a:rPr>
              <a:t> Now Moses kept the flock of Jethro his father-in-law, the priest of Midian: and he led the flock to the backside of the desert, and came to the </a:t>
            </a:r>
            <a:r>
              <a:rPr lang="en-US" sz="4000" b="1" u="sng" dirty="0">
                <a:solidFill>
                  <a:schemeClr val="bg1"/>
                </a:solidFill>
              </a:rPr>
              <a:t>mountain of God</a:t>
            </a:r>
            <a:r>
              <a:rPr lang="en-US" sz="4000" dirty="0">
                <a:solidFill>
                  <a:schemeClr val="bg1"/>
                </a:solidFill>
              </a:rPr>
              <a:t>, </a:t>
            </a:r>
            <a:r>
              <a:rPr lang="en-US" sz="4000" i="1" dirty="0">
                <a:solidFill>
                  <a:schemeClr val="bg1"/>
                </a:solidFill>
              </a:rPr>
              <a:t>even </a:t>
            </a:r>
            <a:r>
              <a:rPr lang="en-US" sz="4000" dirty="0">
                <a:solidFill>
                  <a:schemeClr val="bg1"/>
                </a:solidFill>
              </a:rPr>
              <a:t>to </a:t>
            </a:r>
            <a:r>
              <a:rPr lang="en-US" sz="4000" dirty="0" err="1">
                <a:solidFill>
                  <a:schemeClr val="bg1"/>
                </a:solidFill>
              </a:rPr>
              <a:t>Horeb</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88290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It seems that Aaron was able to leave Egypt and meet Moses in the mountain that </a:t>
            </a:r>
            <a:r>
              <a:rPr lang="en-US" sz="4000" dirty="0" err="1">
                <a:solidFill>
                  <a:schemeClr val="bg1"/>
                </a:solidFill>
              </a:rPr>
              <a:t>YeHoVaH</a:t>
            </a:r>
            <a:r>
              <a:rPr lang="en-US" sz="4000" dirty="0">
                <a:solidFill>
                  <a:schemeClr val="bg1"/>
                </a:solidFill>
              </a:rPr>
              <a:t> had appeared to Moses.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277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4:28</a:t>
            </a:r>
            <a:r>
              <a:rPr lang="en-US" sz="4000" dirty="0">
                <a:solidFill>
                  <a:schemeClr val="bg1"/>
                </a:solidFill>
              </a:rPr>
              <a:t> And </a:t>
            </a:r>
            <a:r>
              <a:rPr lang="en-US" sz="4000" u="sng" dirty="0">
                <a:solidFill>
                  <a:schemeClr val="bg1"/>
                </a:solidFill>
              </a:rPr>
              <a:t>Moses told Aaron all the words of the LORD</a:t>
            </a:r>
            <a:r>
              <a:rPr lang="en-US" sz="4000" dirty="0">
                <a:solidFill>
                  <a:schemeClr val="bg1"/>
                </a:solidFill>
              </a:rPr>
              <a:t> who had sent him, and </a:t>
            </a:r>
            <a:r>
              <a:rPr lang="en-US" sz="4000" u="sng" dirty="0">
                <a:solidFill>
                  <a:schemeClr val="bg1"/>
                </a:solidFill>
              </a:rPr>
              <a:t>all the signs which he had commanded him</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06847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Upon Moses arrival and Aaron’s return, they gathered the elders of Israel.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03476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4:29</a:t>
            </a:r>
            <a:r>
              <a:rPr lang="en-US" sz="4000" dirty="0">
                <a:solidFill>
                  <a:schemeClr val="bg1"/>
                </a:solidFill>
              </a:rPr>
              <a:t> And Moses and Aaron went and gathered together all the elders of the children of Israel: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6137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85751"/>
            <a:ext cx="8235950" cy="4481512"/>
          </a:xfrm>
        </p:spPr>
        <p:txBody>
          <a:bodyPr>
            <a:normAutofit fontScale="77500" lnSpcReduction="20000"/>
          </a:bodyPr>
          <a:lstStyle/>
          <a:p>
            <a:endParaRPr lang="en-US" dirty="0" smtClean="0">
              <a:latin typeface="Helvetica" panose="020B0604020202020204" pitchFamily="34" charset="0"/>
              <a:cs typeface="Helvetica" panose="020B0604020202020204" pitchFamily="34" charset="0"/>
            </a:endParaRPr>
          </a:p>
          <a:p>
            <a:pPr algn="ctr">
              <a:buNone/>
            </a:pPr>
            <a:r>
              <a:rPr lang="en-US" sz="4400" dirty="0" smtClean="0">
                <a:solidFill>
                  <a:schemeClr val="bg1"/>
                </a:solidFill>
                <a:latin typeface="Helvetica" panose="020B0604020202020204" pitchFamily="34" charset="0"/>
                <a:cs typeface="Helvetica" panose="020B0604020202020204" pitchFamily="34" charset="0"/>
              </a:rPr>
              <a:t>For many Americans, today is a day of thanksgiving. For the Mashpee Wampanoag tribe of Native Americans and others it is </a:t>
            </a:r>
            <a:r>
              <a:rPr lang="en-US" sz="4400" dirty="0" smtClean="0">
                <a:solidFill>
                  <a:schemeClr val="bg1"/>
                </a:solidFill>
                <a:latin typeface="Helvetica" panose="020B0604020202020204" pitchFamily="34" charset="0"/>
                <a:cs typeface="Helvetica" panose="020B0604020202020204" pitchFamily="34" charset="0"/>
              </a:rPr>
              <a:t>50</a:t>
            </a:r>
            <a:r>
              <a:rPr lang="en-US" sz="4400" baseline="30000" dirty="0" smtClean="0">
                <a:solidFill>
                  <a:schemeClr val="bg1"/>
                </a:solidFill>
                <a:latin typeface="Helvetica" panose="020B0604020202020204" pitchFamily="34" charset="0"/>
                <a:cs typeface="Helvetica" panose="020B0604020202020204" pitchFamily="34" charset="0"/>
              </a:rPr>
              <a:t>th</a:t>
            </a:r>
            <a:r>
              <a:rPr lang="en-US" sz="4400" dirty="0" smtClean="0">
                <a:solidFill>
                  <a:schemeClr val="bg1"/>
                </a:solidFill>
                <a:latin typeface="Helvetica" panose="020B0604020202020204" pitchFamily="34" charset="0"/>
                <a:cs typeface="Helvetica" panose="020B0604020202020204" pitchFamily="34" charset="0"/>
              </a:rPr>
              <a:t> </a:t>
            </a:r>
            <a:r>
              <a:rPr lang="en-US" sz="4400" dirty="0" smtClean="0">
                <a:solidFill>
                  <a:schemeClr val="bg1"/>
                </a:solidFill>
                <a:latin typeface="Helvetica" panose="020B0604020202020204" pitchFamily="34" charset="0"/>
                <a:cs typeface="Helvetica" panose="020B0604020202020204" pitchFamily="34" charset="0"/>
              </a:rPr>
              <a:t> national day of mourning and remembrance of genocide, and when everything was taken from them. The beginning of the end of Native Americans as they were known…</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5</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85439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Aaron spoke to the </a:t>
            </a:r>
            <a:r>
              <a:rPr lang="en-US" sz="4000" dirty="0" smtClean="0">
                <a:solidFill>
                  <a:schemeClr val="bg1"/>
                </a:solidFill>
              </a:rPr>
              <a:t>elders </a:t>
            </a:r>
            <a:r>
              <a:rPr lang="en-US" sz="4000" dirty="0">
                <a:solidFill>
                  <a:schemeClr val="bg1"/>
                </a:solidFill>
              </a:rPr>
              <a:t>of the people. The elders knew Aaron, they most likely knew of Moses after all Moses had left Egypt 40 years earlier.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5661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4:30</a:t>
            </a:r>
            <a:r>
              <a:rPr lang="en-US" sz="4000" dirty="0">
                <a:solidFill>
                  <a:schemeClr val="bg1"/>
                </a:solidFill>
              </a:rPr>
              <a:t> And Aaron </a:t>
            </a:r>
            <a:r>
              <a:rPr lang="en-US" sz="4000" dirty="0" err="1">
                <a:solidFill>
                  <a:schemeClr val="bg1"/>
                </a:solidFill>
              </a:rPr>
              <a:t>spake</a:t>
            </a:r>
            <a:r>
              <a:rPr lang="en-US" sz="4000" dirty="0">
                <a:solidFill>
                  <a:schemeClr val="bg1"/>
                </a:solidFill>
              </a:rPr>
              <a:t> all the words which the LORD had spoken unto Moses, and did the signs in the sight of the people.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58755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Ex 4:31</a:t>
            </a:r>
            <a:r>
              <a:rPr lang="en-US" sz="4000" dirty="0">
                <a:solidFill>
                  <a:schemeClr val="bg1"/>
                </a:solidFill>
              </a:rPr>
              <a:t> </a:t>
            </a:r>
            <a:r>
              <a:rPr lang="en-US" sz="4000" b="1" u="sng" dirty="0">
                <a:solidFill>
                  <a:schemeClr val="bg1"/>
                </a:solidFill>
              </a:rPr>
              <a:t>And the people believed</a:t>
            </a:r>
            <a:r>
              <a:rPr lang="en-US" sz="4000" dirty="0">
                <a:solidFill>
                  <a:schemeClr val="bg1"/>
                </a:solidFill>
              </a:rPr>
              <a:t>: and when they heard that the LORD had visited the children of Israel, and that he had looked upon their affliction, then they </a:t>
            </a:r>
            <a:r>
              <a:rPr lang="en-US" sz="4000" u="sng" dirty="0">
                <a:solidFill>
                  <a:schemeClr val="bg1"/>
                </a:solidFill>
              </a:rPr>
              <a:t>bowed their heads and worshipped</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72010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70691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Word by the Holy Spirit </a:t>
            </a:r>
          </a:p>
          <a:p>
            <a:pPr marL="0" indent="0" algn="ctr">
              <a:buNone/>
            </a:pPr>
            <a:r>
              <a:rPr lang="en-US" sz="4000" dirty="0">
                <a:solidFill>
                  <a:schemeClr val="bg1"/>
                </a:solidFill>
                <a:latin typeface="Helvetica" pitchFamily="34" charset="0"/>
                <a:cs typeface="Helvetica" pitchFamily="34" charset="0"/>
              </a:rPr>
              <a:t>for the </a:t>
            </a:r>
          </a:p>
          <a:p>
            <a:pPr marL="0" indent="0" algn="ctr">
              <a:buNone/>
            </a:pPr>
            <a:r>
              <a:rPr lang="en-US" sz="4000" dirty="0">
                <a:solidFill>
                  <a:schemeClr val="bg1"/>
                </a:solidFill>
                <a:latin typeface="Helvetica" pitchFamily="34" charset="0"/>
                <a:cs typeface="Helvetica" pitchFamily="34" charset="0"/>
              </a:rPr>
              <a:t>Body of Messiah</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96080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Word from the Holy Spirit. This afternoon as I meditated on the Word of </a:t>
            </a:r>
            <a:r>
              <a:rPr lang="en-US" sz="4000" dirty="0" err="1">
                <a:solidFill>
                  <a:schemeClr val="bg1"/>
                </a:solidFill>
              </a:rPr>
              <a:t>YeHoVaH</a:t>
            </a:r>
            <a:r>
              <a:rPr lang="en-US" sz="4000" dirty="0">
                <a:solidFill>
                  <a:schemeClr val="bg1"/>
                </a:solidFill>
              </a:rPr>
              <a:t>, I heard these words...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90053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Spirit says to me that this is a season of change, a time of transition, a season where it is imperative for His people to focus and tune in to His voice and follow His leading for this is a time where some will be exalted and others will be abased.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51221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Your exalting or abasing will be determined by your ability to hear the voice of the Most High and follow His leading during this season of change and transition. There will be many voices saying go this way no go that way, a time of confusion but His voice will be clear to those who have ears to hear and are willing to follow as His lead.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263035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050" y="285750"/>
            <a:ext cx="7804150" cy="4432299"/>
          </a:xfrm>
        </p:spPr>
        <p:txBody>
          <a:bodyPr>
            <a:normAutofit fontScale="77500" lnSpcReduction="20000"/>
          </a:bodyPr>
          <a:lstStyle/>
          <a:p>
            <a:pPr marL="0" indent="0" algn="ctr">
              <a:buNone/>
            </a:pPr>
            <a:r>
              <a:rPr lang="en-US" sz="4000" dirty="0">
                <a:solidFill>
                  <a:schemeClr val="bg1"/>
                </a:solidFill>
              </a:rPr>
              <a:t>This is not the time to point the finger or to blame. It is not the time to hold on to the things of the past, offenses, the hurts of the past, the disappointments of the past, the let downs, the stabs in the back or the words that have been spoken that deceived, and caused discouragement and fear, no, this is the time to listen to His voice, to follow His directives, and to allow Him to lead you as He will order your steps day by day at times moment by moment, in the days, weeks and months ahead.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379821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Let not your heart be troubled or be dismayed, for as I watch over the sparrow, I also watch over you. Rejoice and be glad, do not be dismayed or follow ungodly counsel for I will counsel you and I will lead you in the path of righteousness, blessings, prosperity and I will protect you for my presence will be with you every step of the way.</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1364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Our Preferred Donation Method</a:t>
            </a: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a:solidFill>
                  <a:schemeClr val="bg1"/>
                </a:solidFill>
              </a:rPr>
              <a:t> </a:t>
            </a:r>
            <a:r>
              <a:rPr lang="en-US" sz="4000" b="1" dirty="0">
                <a:solidFill>
                  <a:schemeClr val="bg1"/>
                </a:solidFill>
              </a:rPr>
              <a:t>$ABMHOI</a:t>
            </a: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39397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81793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r="1035"/>
          <a:stretch/>
        </p:blipFill>
        <p:spPr>
          <a:xfrm>
            <a:off x="2029278" y="266700"/>
            <a:ext cx="5038271" cy="4567133"/>
          </a:xfrm>
          <a:prstGeom prst="rect">
            <a:avLst/>
          </a:prstGeom>
        </p:spPr>
      </p:pic>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03353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64179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266591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270843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273856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018672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613772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455052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646793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9502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787690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041568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509261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73820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885495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365094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914172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442113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617231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5752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878561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440968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757306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819504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654183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626318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32889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101479</TotalTime>
  <Words>2119</Words>
  <Application>Microsoft Office PowerPoint</Application>
  <PresentationFormat>On-screen Show (16:9)</PresentationFormat>
  <Paragraphs>424</Paragraphs>
  <Slides>96</Slides>
  <Notes>96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Arthur Bailey</cp:lastModifiedBy>
  <cp:revision>2765</cp:revision>
  <dcterms:created xsi:type="dcterms:W3CDTF">2015-08-01T01:54:59Z</dcterms:created>
  <dcterms:modified xsi:type="dcterms:W3CDTF">2020-11-26T23:49:08Z</dcterms:modified>
</cp:coreProperties>
</file>