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7"/>
  </p:notesMasterIdLst>
  <p:sldIdLst>
    <p:sldId id="256" r:id="rId2"/>
    <p:sldId id="257" r:id="rId3"/>
    <p:sldId id="3920" r:id="rId4"/>
    <p:sldId id="5224" r:id="rId5"/>
    <p:sldId id="1981" r:id="rId6"/>
    <p:sldId id="4362" r:id="rId7"/>
    <p:sldId id="4366" r:id="rId8"/>
    <p:sldId id="4823" r:id="rId9"/>
    <p:sldId id="5223" r:id="rId10"/>
    <p:sldId id="5905" r:id="rId11"/>
    <p:sldId id="6263" r:id="rId12"/>
    <p:sldId id="6264" r:id="rId13"/>
    <p:sldId id="6265" r:id="rId14"/>
    <p:sldId id="6266" r:id="rId15"/>
    <p:sldId id="6267" r:id="rId16"/>
    <p:sldId id="6268" r:id="rId17"/>
    <p:sldId id="6304" r:id="rId18"/>
    <p:sldId id="6303" r:id="rId19"/>
    <p:sldId id="6307" r:id="rId20"/>
    <p:sldId id="6308" r:id="rId21"/>
    <p:sldId id="6310" r:id="rId22"/>
    <p:sldId id="6311" r:id="rId23"/>
    <p:sldId id="6312" r:id="rId24"/>
    <p:sldId id="6313" r:id="rId25"/>
    <p:sldId id="6314" r:id="rId26"/>
    <p:sldId id="6315" r:id="rId27"/>
    <p:sldId id="6316" r:id="rId28"/>
    <p:sldId id="6309" r:id="rId29"/>
    <p:sldId id="6319" r:id="rId30"/>
    <p:sldId id="6317" r:id="rId31"/>
    <p:sldId id="6318" r:id="rId32"/>
    <p:sldId id="6320" r:id="rId33"/>
    <p:sldId id="6321" r:id="rId34"/>
    <p:sldId id="6322" r:id="rId35"/>
    <p:sldId id="6323" r:id="rId36"/>
    <p:sldId id="6324" r:id="rId37"/>
    <p:sldId id="6325" r:id="rId38"/>
    <p:sldId id="6326" r:id="rId39"/>
    <p:sldId id="6327" r:id="rId40"/>
    <p:sldId id="6328" r:id="rId41"/>
    <p:sldId id="6329" r:id="rId42"/>
    <p:sldId id="6330" r:id="rId43"/>
    <p:sldId id="6331" r:id="rId44"/>
    <p:sldId id="6332" r:id="rId45"/>
    <p:sldId id="6333" r:id="rId46"/>
    <p:sldId id="6334" r:id="rId47"/>
    <p:sldId id="6335" r:id="rId48"/>
    <p:sldId id="6336" r:id="rId49"/>
    <p:sldId id="6337" r:id="rId50"/>
    <p:sldId id="6338" r:id="rId51"/>
    <p:sldId id="6339" r:id="rId52"/>
    <p:sldId id="6340" r:id="rId53"/>
    <p:sldId id="6341" r:id="rId54"/>
    <p:sldId id="6342" r:id="rId55"/>
    <p:sldId id="6343" r:id="rId56"/>
    <p:sldId id="6344" r:id="rId57"/>
    <p:sldId id="5225" r:id="rId58"/>
    <p:sldId id="5527" r:id="rId59"/>
    <p:sldId id="5193" r:id="rId60"/>
    <p:sldId id="5496" r:id="rId61"/>
    <p:sldId id="5765" r:id="rId62"/>
    <p:sldId id="5196" r:id="rId63"/>
    <p:sldId id="5195" r:id="rId64"/>
    <p:sldId id="6258" r:id="rId65"/>
    <p:sldId id="6305" r:id="rId66"/>
    <p:sldId id="6306" r:id="rId67"/>
    <p:sldId id="6345" r:id="rId68"/>
    <p:sldId id="6346" r:id="rId69"/>
    <p:sldId id="6347" r:id="rId70"/>
    <p:sldId id="6348" r:id="rId71"/>
    <p:sldId id="6349" r:id="rId72"/>
    <p:sldId id="6350" r:id="rId73"/>
    <p:sldId id="6351" r:id="rId74"/>
    <p:sldId id="6352" r:id="rId75"/>
    <p:sldId id="6353" r:id="rId76"/>
    <p:sldId id="6354" r:id="rId77"/>
    <p:sldId id="6355" r:id="rId78"/>
    <p:sldId id="6356" r:id="rId79"/>
    <p:sldId id="6357" r:id="rId80"/>
    <p:sldId id="6358" r:id="rId81"/>
    <p:sldId id="6359" r:id="rId82"/>
    <p:sldId id="6360" r:id="rId83"/>
    <p:sldId id="6361" r:id="rId84"/>
    <p:sldId id="6362" r:id="rId85"/>
    <p:sldId id="6363" r:id="rId86"/>
    <p:sldId id="6364" r:id="rId87"/>
    <p:sldId id="6365" r:id="rId88"/>
    <p:sldId id="6366" r:id="rId89"/>
    <p:sldId id="6367" r:id="rId90"/>
    <p:sldId id="6368" r:id="rId91"/>
    <p:sldId id="6369" r:id="rId92"/>
    <p:sldId id="6370" r:id="rId93"/>
    <p:sldId id="6371" r:id="rId94"/>
    <p:sldId id="6372" r:id="rId95"/>
    <p:sldId id="6373" r:id="rId96"/>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5" autoAdjust="0"/>
    <p:restoredTop sz="94434" autoAdjust="0"/>
  </p:normalViewPr>
  <p:slideViewPr>
    <p:cSldViewPr snapToGrid="0" snapToObjects="1">
      <p:cViewPr>
        <p:scale>
          <a:sx n="100" d="100"/>
          <a:sy n="100" d="100"/>
        </p:scale>
        <p:origin x="124"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9/24/2020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10281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334693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3030242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87057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762658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4142363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539971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1492575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112267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643455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2456303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1129240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1110501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1904556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3126592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3032453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206410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2868513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38044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2526487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1416814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2482384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442712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1939440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1668746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3763348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408990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2114742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148064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1203999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1455219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318589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20790363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136714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3930396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605830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9471465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1296053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96400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2971104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17179764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3542164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21697498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42060073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6629308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33575806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1897910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13939715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27198530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30538773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3677796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4671359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37201160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4215378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27448154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18914818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14562455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12308871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16433021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39960903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a:p>
        </p:txBody>
      </p:sp>
    </p:spTree>
    <p:extLst>
      <p:ext uri="{BB962C8B-B14F-4D97-AF65-F5344CB8AC3E}">
        <p14:creationId xmlns:p14="http://schemas.microsoft.com/office/powerpoint/2010/main" val="377173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a:p>
        </p:txBody>
      </p:sp>
    </p:spTree>
    <p:extLst>
      <p:ext uri="{BB962C8B-B14F-4D97-AF65-F5344CB8AC3E}">
        <p14:creationId xmlns:p14="http://schemas.microsoft.com/office/powerpoint/2010/main" val="26327268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a:p>
        </p:txBody>
      </p:sp>
    </p:spTree>
    <p:extLst>
      <p:ext uri="{BB962C8B-B14F-4D97-AF65-F5344CB8AC3E}">
        <p14:creationId xmlns:p14="http://schemas.microsoft.com/office/powerpoint/2010/main" val="37701587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a:p>
        </p:txBody>
      </p:sp>
    </p:spTree>
    <p:extLst>
      <p:ext uri="{BB962C8B-B14F-4D97-AF65-F5344CB8AC3E}">
        <p14:creationId xmlns:p14="http://schemas.microsoft.com/office/powerpoint/2010/main" val="27298683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a:p>
        </p:txBody>
      </p:sp>
    </p:spTree>
    <p:extLst>
      <p:ext uri="{BB962C8B-B14F-4D97-AF65-F5344CB8AC3E}">
        <p14:creationId xmlns:p14="http://schemas.microsoft.com/office/powerpoint/2010/main" val="34755567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a:p>
        </p:txBody>
      </p:sp>
    </p:spTree>
    <p:extLst>
      <p:ext uri="{BB962C8B-B14F-4D97-AF65-F5344CB8AC3E}">
        <p14:creationId xmlns:p14="http://schemas.microsoft.com/office/powerpoint/2010/main" val="4524939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a:p>
        </p:txBody>
      </p:sp>
    </p:spTree>
    <p:extLst>
      <p:ext uri="{BB962C8B-B14F-4D97-AF65-F5344CB8AC3E}">
        <p14:creationId xmlns:p14="http://schemas.microsoft.com/office/powerpoint/2010/main" val="1981031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a:p>
        </p:txBody>
      </p:sp>
    </p:spTree>
    <p:extLst>
      <p:ext uri="{BB962C8B-B14F-4D97-AF65-F5344CB8AC3E}">
        <p14:creationId xmlns:p14="http://schemas.microsoft.com/office/powerpoint/2010/main" val="15808396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a:p>
        </p:txBody>
      </p:sp>
    </p:spTree>
    <p:extLst>
      <p:ext uri="{BB962C8B-B14F-4D97-AF65-F5344CB8AC3E}">
        <p14:creationId xmlns:p14="http://schemas.microsoft.com/office/powerpoint/2010/main" val="28230244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88</a:t>
            </a:fld>
            <a:endParaRPr lang="en-US"/>
          </a:p>
        </p:txBody>
      </p:sp>
    </p:spTree>
    <p:extLst>
      <p:ext uri="{BB962C8B-B14F-4D97-AF65-F5344CB8AC3E}">
        <p14:creationId xmlns:p14="http://schemas.microsoft.com/office/powerpoint/2010/main" val="8389676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89</a:t>
            </a:fld>
            <a:endParaRPr lang="en-US"/>
          </a:p>
        </p:txBody>
      </p:sp>
    </p:spTree>
    <p:extLst>
      <p:ext uri="{BB962C8B-B14F-4D97-AF65-F5344CB8AC3E}">
        <p14:creationId xmlns:p14="http://schemas.microsoft.com/office/powerpoint/2010/main" val="373954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90</a:t>
            </a:fld>
            <a:endParaRPr lang="en-US"/>
          </a:p>
        </p:txBody>
      </p:sp>
    </p:spTree>
    <p:extLst>
      <p:ext uri="{BB962C8B-B14F-4D97-AF65-F5344CB8AC3E}">
        <p14:creationId xmlns:p14="http://schemas.microsoft.com/office/powerpoint/2010/main" val="29023255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91</a:t>
            </a:fld>
            <a:endParaRPr lang="en-US"/>
          </a:p>
        </p:txBody>
      </p:sp>
    </p:spTree>
    <p:extLst>
      <p:ext uri="{BB962C8B-B14F-4D97-AF65-F5344CB8AC3E}">
        <p14:creationId xmlns:p14="http://schemas.microsoft.com/office/powerpoint/2010/main" val="3216147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92</a:t>
            </a:fld>
            <a:endParaRPr lang="en-US"/>
          </a:p>
        </p:txBody>
      </p:sp>
    </p:spTree>
    <p:extLst>
      <p:ext uri="{BB962C8B-B14F-4D97-AF65-F5344CB8AC3E}">
        <p14:creationId xmlns:p14="http://schemas.microsoft.com/office/powerpoint/2010/main" val="33707153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93</a:t>
            </a:fld>
            <a:endParaRPr lang="en-US"/>
          </a:p>
        </p:txBody>
      </p:sp>
    </p:spTree>
    <p:extLst>
      <p:ext uri="{BB962C8B-B14F-4D97-AF65-F5344CB8AC3E}">
        <p14:creationId xmlns:p14="http://schemas.microsoft.com/office/powerpoint/2010/main" val="3441286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94</a:t>
            </a:fld>
            <a:endParaRPr lang="en-US"/>
          </a:p>
        </p:txBody>
      </p:sp>
    </p:spTree>
    <p:extLst>
      <p:ext uri="{BB962C8B-B14F-4D97-AF65-F5344CB8AC3E}">
        <p14:creationId xmlns:p14="http://schemas.microsoft.com/office/powerpoint/2010/main" val="29788404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95</a:t>
            </a:fld>
            <a:endParaRPr lang="en-US"/>
          </a:p>
        </p:txBody>
      </p:sp>
    </p:spTree>
    <p:extLst>
      <p:ext uri="{BB962C8B-B14F-4D97-AF65-F5344CB8AC3E}">
        <p14:creationId xmlns:p14="http://schemas.microsoft.com/office/powerpoint/2010/main" val="199893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9/24/2020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9/24/2020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9/24/2020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9/24/2020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9/24/2020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9/24/2020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9/24/2020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9/24/2020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9/24/2020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9/24/2020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9/24/2020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9/24/2020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smtClean="0">
                <a:solidFill>
                  <a:schemeClr val="bg1"/>
                </a:solidFill>
              </a:rPr>
              <a:t>Israel Barak His Sons</a:t>
            </a:r>
            <a:endParaRPr lang="en-US" sz="5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10</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In this portion of Genesis chapter forty nine Israel calls his sons together to tell them. Verse 28 reveals that what Israel does is Barak his sons.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63008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Ge 49:28</a:t>
            </a:r>
            <a:r>
              <a:rPr lang="en-US" sz="4000" dirty="0">
                <a:solidFill>
                  <a:schemeClr val="bg1"/>
                </a:solidFill>
              </a:rPr>
              <a:t> All these </a:t>
            </a:r>
            <a:r>
              <a:rPr lang="en-US" sz="4000" i="1" dirty="0">
                <a:solidFill>
                  <a:schemeClr val="bg1"/>
                </a:solidFill>
              </a:rPr>
              <a:t>are </a:t>
            </a:r>
            <a:r>
              <a:rPr lang="en-US" sz="4000" b="1" u="sng" dirty="0">
                <a:solidFill>
                  <a:schemeClr val="bg1"/>
                </a:solidFill>
              </a:rPr>
              <a:t>the twelve tribes of Israel</a:t>
            </a:r>
            <a:r>
              <a:rPr lang="en-US" sz="4000" dirty="0">
                <a:solidFill>
                  <a:schemeClr val="bg1"/>
                </a:solidFill>
              </a:rPr>
              <a:t>: and this </a:t>
            </a:r>
            <a:r>
              <a:rPr lang="en-US" sz="4000" i="1" dirty="0">
                <a:solidFill>
                  <a:schemeClr val="bg1"/>
                </a:solidFill>
              </a:rPr>
              <a:t>is it </a:t>
            </a:r>
            <a:r>
              <a:rPr lang="en-US" sz="4000" dirty="0">
                <a:solidFill>
                  <a:schemeClr val="bg1"/>
                </a:solidFill>
              </a:rPr>
              <a:t>that their father </a:t>
            </a:r>
            <a:r>
              <a:rPr lang="en-US" sz="4000" dirty="0" err="1">
                <a:solidFill>
                  <a:schemeClr val="bg1"/>
                </a:solidFill>
              </a:rPr>
              <a:t>spake</a:t>
            </a:r>
            <a:r>
              <a:rPr lang="en-US" sz="4000" dirty="0">
                <a:solidFill>
                  <a:schemeClr val="bg1"/>
                </a:solidFill>
              </a:rPr>
              <a:t> unto them, and </a:t>
            </a:r>
            <a:r>
              <a:rPr lang="en-US" sz="4000" b="1" u="sng" dirty="0">
                <a:solidFill>
                  <a:schemeClr val="bg1"/>
                </a:solidFill>
              </a:rPr>
              <a:t>blessed</a:t>
            </a:r>
            <a:r>
              <a:rPr lang="en-US" sz="4000" dirty="0">
                <a:solidFill>
                  <a:schemeClr val="bg1"/>
                </a:solidFill>
              </a:rPr>
              <a:t> them; every one according to his </a:t>
            </a:r>
            <a:r>
              <a:rPr lang="en-US" sz="4000" b="1" u="sng" dirty="0">
                <a:solidFill>
                  <a:schemeClr val="bg1"/>
                </a:solidFill>
              </a:rPr>
              <a:t>blessing</a:t>
            </a:r>
            <a:r>
              <a:rPr lang="en-US" sz="4000" dirty="0">
                <a:solidFill>
                  <a:schemeClr val="bg1"/>
                </a:solidFill>
              </a:rPr>
              <a:t> he </a:t>
            </a:r>
            <a:r>
              <a:rPr lang="en-US" sz="4000" b="1" u="sng" dirty="0">
                <a:solidFill>
                  <a:schemeClr val="bg1"/>
                </a:solidFill>
              </a:rPr>
              <a:t>blessed</a:t>
            </a:r>
            <a:r>
              <a:rPr lang="en-US" sz="4000" dirty="0">
                <a:solidFill>
                  <a:schemeClr val="bg1"/>
                </a:solidFill>
              </a:rPr>
              <a:t> them.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4101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How many tribes of Israel were there</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01903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If you count the 12 tribes of Israel mentioned in this verse and add Ephraim and Manasseh whom Israel declared as his in the previous chapter you have a total of 14 tribes.</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81242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People confuse 12 tribal lands to mean there were only 12 tribes when in fact there were 14 Tribes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08710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133351"/>
            <a:ext cx="7334250" cy="4907756"/>
          </a:xfrm>
        </p:spPr>
        <p:txBody>
          <a:bodyPr>
            <a:normAutofit fontScale="55000" lnSpcReduction="20000"/>
          </a:bodyPr>
          <a:lstStyle/>
          <a:p>
            <a:pPr marL="742950" lvl="0" indent="-742950">
              <a:buFont typeface="+mj-lt"/>
              <a:buAutoNum type="arabicPeriod"/>
            </a:pPr>
            <a:r>
              <a:rPr lang="en-US" sz="4000" baseline="30000" dirty="0">
                <a:solidFill>
                  <a:schemeClr val="bg1"/>
                </a:solidFill>
              </a:rPr>
              <a:t>Ge 48:13</a:t>
            </a:r>
            <a:r>
              <a:rPr lang="en-US" sz="4000" dirty="0">
                <a:solidFill>
                  <a:schemeClr val="bg1"/>
                </a:solidFill>
              </a:rPr>
              <a:t> Ephraim </a:t>
            </a:r>
            <a:endParaRPr lang="en-US" sz="4000" dirty="0" smtClean="0">
              <a:solidFill>
                <a:schemeClr val="bg1"/>
              </a:solidFill>
            </a:endParaRPr>
          </a:p>
          <a:p>
            <a:pPr marL="742950" lvl="0" indent="-742950">
              <a:buFont typeface="+mj-lt"/>
              <a:buAutoNum type="arabicPeriod"/>
            </a:pPr>
            <a:r>
              <a:rPr lang="en-US" sz="4000" dirty="0" smtClean="0">
                <a:solidFill>
                  <a:schemeClr val="bg1"/>
                </a:solidFill>
              </a:rPr>
              <a:t>Manasseh </a:t>
            </a:r>
            <a:endParaRPr lang="en-US" sz="4000" dirty="0">
              <a:solidFill>
                <a:schemeClr val="bg1"/>
              </a:solidFill>
            </a:endParaRPr>
          </a:p>
          <a:p>
            <a:pPr marL="742950" lvl="0" indent="-742950">
              <a:buFont typeface="+mj-lt"/>
              <a:buAutoNum type="arabicPeriod"/>
            </a:pPr>
            <a:r>
              <a:rPr lang="en-US" sz="4000" baseline="30000" dirty="0">
                <a:solidFill>
                  <a:schemeClr val="bg1"/>
                </a:solidFill>
              </a:rPr>
              <a:t>Ge 49:3</a:t>
            </a:r>
            <a:r>
              <a:rPr lang="en-US" sz="4000" dirty="0">
                <a:solidFill>
                  <a:schemeClr val="bg1"/>
                </a:solidFill>
              </a:rPr>
              <a:t> Reuben,  </a:t>
            </a:r>
          </a:p>
          <a:p>
            <a:pPr marL="742950" lvl="0" indent="-742950">
              <a:buFont typeface="+mj-lt"/>
              <a:buAutoNum type="arabicPeriod"/>
            </a:pPr>
            <a:r>
              <a:rPr lang="en-US" sz="4000" baseline="30000" dirty="0">
                <a:solidFill>
                  <a:schemeClr val="bg1"/>
                </a:solidFill>
              </a:rPr>
              <a:t>Ge 49:5</a:t>
            </a:r>
            <a:r>
              <a:rPr lang="en-US" sz="4000" dirty="0">
                <a:solidFill>
                  <a:schemeClr val="bg1"/>
                </a:solidFill>
              </a:rPr>
              <a:t> Simeon </a:t>
            </a:r>
            <a:endParaRPr lang="en-US" sz="4000" dirty="0" smtClean="0">
              <a:solidFill>
                <a:schemeClr val="bg1"/>
              </a:solidFill>
            </a:endParaRPr>
          </a:p>
          <a:p>
            <a:pPr marL="742950" lvl="0" indent="-742950">
              <a:buFont typeface="+mj-lt"/>
              <a:buAutoNum type="arabicPeriod"/>
            </a:pPr>
            <a:r>
              <a:rPr lang="en-US" sz="4000" dirty="0" smtClean="0">
                <a:solidFill>
                  <a:schemeClr val="bg1"/>
                </a:solidFill>
              </a:rPr>
              <a:t>Levi </a:t>
            </a:r>
            <a:endParaRPr lang="en-US" sz="4000" dirty="0">
              <a:solidFill>
                <a:schemeClr val="bg1"/>
              </a:solidFill>
            </a:endParaRPr>
          </a:p>
          <a:p>
            <a:pPr marL="742950" lvl="0" indent="-742950">
              <a:buFont typeface="+mj-lt"/>
              <a:buAutoNum type="arabicPeriod"/>
            </a:pPr>
            <a:r>
              <a:rPr lang="en-US" sz="4000" baseline="30000" dirty="0">
                <a:solidFill>
                  <a:schemeClr val="bg1"/>
                </a:solidFill>
              </a:rPr>
              <a:t>Ge 49:8</a:t>
            </a:r>
            <a:r>
              <a:rPr lang="en-US" sz="4000" dirty="0">
                <a:solidFill>
                  <a:schemeClr val="bg1"/>
                </a:solidFill>
              </a:rPr>
              <a:t> Judah, </a:t>
            </a:r>
          </a:p>
          <a:p>
            <a:pPr marL="742950" lvl="0" indent="-742950">
              <a:buFont typeface="+mj-lt"/>
              <a:buAutoNum type="arabicPeriod"/>
            </a:pPr>
            <a:r>
              <a:rPr lang="en-US" sz="4000" baseline="30000" dirty="0">
                <a:solidFill>
                  <a:schemeClr val="bg1"/>
                </a:solidFill>
              </a:rPr>
              <a:t>Ge 49:13</a:t>
            </a:r>
            <a:r>
              <a:rPr lang="en-US" sz="4000" dirty="0">
                <a:solidFill>
                  <a:schemeClr val="bg1"/>
                </a:solidFill>
              </a:rPr>
              <a:t> Zebulun </a:t>
            </a:r>
          </a:p>
          <a:p>
            <a:pPr marL="742950" lvl="0" indent="-742950">
              <a:buFont typeface="+mj-lt"/>
              <a:buAutoNum type="arabicPeriod"/>
            </a:pPr>
            <a:r>
              <a:rPr lang="en-US" sz="4000" baseline="30000" dirty="0">
                <a:solidFill>
                  <a:schemeClr val="bg1"/>
                </a:solidFill>
              </a:rPr>
              <a:t>Ge 49:14</a:t>
            </a:r>
            <a:r>
              <a:rPr lang="en-US" sz="4000" dirty="0">
                <a:solidFill>
                  <a:schemeClr val="bg1"/>
                </a:solidFill>
              </a:rPr>
              <a:t> Issachar </a:t>
            </a:r>
          </a:p>
          <a:p>
            <a:pPr marL="742950" lvl="0" indent="-742950">
              <a:buFont typeface="+mj-lt"/>
              <a:buAutoNum type="arabicPeriod"/>
            </a:pPr>
            <a:r>
              <a:rPr lang="en-US" sz="4000" baseline="30000" dirty="0">
                <a:solidFill>
                  <a:schemeClr val="bg1"/>
                </a:solidFill>
              </a:rPr>
              <a:t>Ge 49:16</a:t>
            </a:r>
            <a:r>
              <a:rPr lang="en-US" sz="4000" dirty="0">
                <a:solidFill>
                  <a:schemeClr val="bg1"/>
                </a:solidFill>
              </a:rPr>
              <a:t> Dan </a:t>
            </a:r>
          </a:p>
          <a:p>
            <a:pPr marL="742950" lvl="0" indent="-742950">
              <a:buFont typeface="+mj-lt"/>
              <a:buAutoNum type="arabicPeriod"/>
            </a:pPr>
            <a:r>
              <a:rPr lang="en-US" sz="4000" baseline="30000" dirty="0">
                <a:solidFill>
                  <a:schemeClr val="bg1"/>
                </a:solidFill>
              </a:rPr>
              <a:t>Ge 49:19</a:t>
            </a:r>
            <a:r>
              <a:rPr lang="en-US" sz="4000" dirty="0">
                <a:solidFill>
                  <a:schemeClr val="bg1"/>
                </a:solidFill>
              </a:rPr>
              <a:t> Gad, </a:t>
            </a:r>
          </a:p>
          <a:p>
            <a:pPr marL="742950" lvl="0" indent="-742950">
              <a:buFont typeface="+mj-lt"/>
              <a:buAutoNum type="arabicPeriod"/>
            </a:pPr>
            <a:r>
              <a:rPr lang="en-US" sz="4000" baseline="30000" dirty="0">
                <a:solidFill>
                  <a:schemeClr val="bg1"/>
                </a:solidFill>
              </a:rPr>
              <a:t>Ge 49:20</a:t>
            </a:r>
            <a:r>
              <a:rPr lang="en-US" sz="4000" dirty="0">
                <a:solidFill>
                  <a:schemeClr val="bg1"/>
                </a:solidFill>
              </a:rPr>
              <a:t> Out of Asher </a:t>
            </a:r>
          </a:p>
          <a:p>
            <a:pPr marL="742950" lvl="0" indent="-742950">
              <a:buFont typeface="+mj-lt"/>
              <a:buAutoNum type="arabicPeriod"/>
            </a:pPr>
            <a:r>
              <a:rPr lang="en-US" sz="4000" baseline="30000" dirty="0">
                <a:solidFill>
                  <a:schemeClr val="bg1"/>
                </a:solidFill>
              </a:rPr>
              <a:t>Ge 49:21</a:t>
            </a:r>
            <a:r>
              <a:rPr lang="en-US" sz="4000" dirty="0">
                <a:solidFill>
                  <a:schemeClr val="bg1"/>
                </a:solidFill>
              </a:rPr>
              <a:t> Naphtali </a:t>
            </a:r>
            <a:r>
              <a:rPr lang="en-US" sz="4000" i="1" dirty="0">
                <a:solidFill>
                  <a:schemeClr val="bg1"/>
                </a:solidFill>
              </a:rPr>
              <a:t> </a:t>
            </a:r>
            <a:endParaRPr lang="en-US" sz="4000" dirty="0">
              <a:solidFill>
                <a:schemeClr val="bg1"/>
              </a:solidFill>
            </a:endParaRPr>
          </a:p>
          <a:p>
            <a:pPr marL="742950" lvl="0" indent="-742950">
              <a:buFont typeface="+mj-lt"/>
              <a:buAutoNum type="arabicPeriod"/>
            </a:pPr>
            <a:r>
              <a:rPr lang="en-US" sz="4000" baseline="30000" dirty="0">
                <a:solidFill>
                  <a:schemeClr val="bg1"/>
                </a:solidFill>
              </a:rPr>
              <a:t>Ge 49:22</a:t>
            </a:r>
            <a:r>
              <a:rPr lang="en-US" sz="4000" dirty="0">
                <a:solidFill>
                  <a:schemeClr val="bg1"/>
                </a:solidFill>
              </a:rPr>
              <a:t> Joseph </a:t>
            </a:r>
            <a:r>
              <a:rPr lang="en-US" sz="4000" i="1" dirty="0">
                <a:solidFill>
                  <a:schemeClr val="bg1"/>
                </a:solidFill>
              </a:rPr>
              <a:t> </a:t>
            </a:r>
            <a:endParaRPr lang="en-US" sz="4000" dirty="0">
              <a:solidFill>
                <a:schemeClr val="bg1"/>
              </a:solidFill>
            </a:endParaRPr>
          </a:p>
          <a:p>
            <a:pPr marL="742950" lvl="0" indent="-742950">
              <a:buFont typeface="+mj-lt"/>
              <a:buAutoNum type="arabicPeriod"/>
            </a:pPr>
            <a:r>
              <a:rPr lang="en-US" sz="4000" baseline="30000" dirty="0">
                <a:solidFill>
                  <a:schemeClr val="bg1"/>
                </a:solidFill>
              </a:rPr>
              <a:t>Ge 49:27</a:t>
            </a:r>
            <a:r>
              <a:rPr lang="en-US" sz="4000" dirty="0">
                <a:solidFill>
                  <a:schemeClr val="bg1"/>
                </a:solidFill>
              </a:rPr>
              <a:t> Benjamin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9675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54350" y="200555"/>
            <a:ext cx="2965450" cy="4612924"/>
          </a:xfrm>
        </p:spPr>
      </p:pic>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13306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97201" y="48888"/>
            <a:ext cx="2958200" cy="4718375"/>
          </a:xfrm>
        </p:spPr>
      </p:pic>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47357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In the previous lesson we presented the 14 tribes of Israel.</a:t>
            </a:r>
          </a:p>
          <a:p>
            <a:pPr marL="0" indent="0" algn="ctr">
              <a:buNone/>
            </a:pPr>
            <a:r>
              <a:rPr lang="en-US" sz="4000" dirty="0">
                <a:solidFill>
                  <a:schemeClr val="bg1"/>
                </a:solidFill>
              </a:rPr>
              <a:t>Ephraim and Manasseh was Barak-</a:t>
            </a:r>
            <a:r>
              <a:rPr lang="en-US" sz="4000" dirty="0" err="1">
                <a:solidFill>
                  <a:schemeClr val="bg1"/>
                </a:solidFill>
              </a:rPr>
              <a:t>ed</a:t>
            </a:r>
            <a:r>
              <a:rPr lang="en-US" sz="4000" dirty="0">
                <a:solidFill>
                  <a:schemeClr val="bg1"/>
                </a:solidFill>
              </a:rPr>
              <a:t> in chapter 48.</a:t>
            </a:r>
          </a:p>
          <a:p>
            <a:pPr marL="0" indent="0" algn="ctr">
              <a:buNone/>
            </a:pPr>
            <a:r>
              <a:rPr lang="en-US" sz="4000" dirty="0">
                <a:solidFill>
                  <a:schemeClr val="bg1"/>
                </a:solidFill>
              </a:rPr>
              <a:t> </a:t>
            </a:r>
          </a:p>
          <a:p>
            <a:pPr marL="0" indent="0" algn="ctr">
              <a:buNone/>
            </a:pPr>
            <a:r>
              <a:rPr lang="en-US" sz="4000" dirty="0">
                <a:solidFill>
                  <a:schemeClr val="bg1"/>
                </a:solidFill>
              </a:rPr>
              <a:t>In verses 3 -12 Israel Barak-</a:t>
            </a:r>
            <a:r>
              <a:rPr lang="en-US" sz="4000" dirty="0" err="1">
                <a:solidFill>
                  <a:schemeClr val="bg1"/>
                </a:solidFill>
              </a:rPr>
              <a:t>ed</a:t>
            </a:r>
            <a:r>
              <a:rPr lang="en-US" sz="4000" dirty="0">
                <a:solidFill>
                  <a:schemeClr val="bg1"/>
                </a:solidFill>
              </a:rPr>
              <a:t> Reuben, Simeon, Levi and Judah in the order of their birth.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42409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When Israel prophesied to them in Egypt, he spoke to his sons whose tribes would come out of Israel and be recognized by their tribal names. As a nation they were called Israelites. As a tribe they were called by their tribal names. Some of the tribal names are mentioned in Scripture others are not.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26349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Then Jephthah gathered together all the men of Gilead, and fought with Ephraim: and the men of Gilead smote Ephraim, because they said, Ye </a:t>
            </a:r>
            <a:r>
              <a:rPr lang="en-US" sz="4000" dirty="0" err="1">
                <a:solidFill>
                  <a:schemeClr val="bg1"/>
                </a:solidFill>
              </a:rPr>
              <a:t>Gileadites</a:t>
            </a:r>
            <a:r>
              <a:rPr lang="en-US" sz="4000" dirty="0">
                <a:solidFill>
                  <a:schemeClr val="bg1"/>
                </a:solidFill>
              </a:rPr>
              <a:t> </a:t>
            </a:r>
            <a:r>
              <a:rPr lang="en-US" sz="4000" i="1" dirty="0">
                <a:solidFill>
                  <a:schemeClr val="bg1"/>
                </a:solidFill>
              </a:rPr>
              <a:t>are </a:t>
            </a:r>
            <a:r>
              <a:rPr lang="en-US" sz="4000" dirty="0">
                <a:solidFill>
                  <a:schemeClr val="bg1"/>
                </a:solidFill>
              </a:rPr>
              <a:t>fugitives of Ephraim among the </a:t>
            </a:r>
            <a:r>
              <a:rPr lang="en-US" sz="4000" b="1" u="sng" dirty="0" err="1">
                <a:solidFill>
                  <a:schemeClr val="bg1"/>
                </a:solidFill>
              </a:rPr>
              <a:t>Ephraimites</a:t>
            </a:r>
            <a:r>
              <a:rPr lang="en-US" sz="4000" dirty="0">
                <a:solidFill>
                  <a:schemeClr val="bg1"/>
                </a:solidFill>
              </a:rPr>
              <a:t>, </a:t>
            </a:r>
            <a:r>
              <a:rPr lang="en-US" sz="4000" i="1" dirty="0">
                <a:solidFill>
                  <a:schemeClr val="bg1"/>
                </a:solidFill>
              </a:rPr>
              <a:t>and </a:t>
            </a:r>
            <a:r>
              <a:rPr lang="en-US" sz="4000" dirty="0">
                <a:solidFill>
                  <a:schemeClr val="bg1"/>
                </a:solidFill>
              </a:rPr>
              <a:t>among the </a:t>
            </a:r>
            <a:r>
              <a:rPr lang="en-US" sz="4000" b="1" u="sng" dirty="0" err="1">
                <a:solidFill>
                  <a:schemeClr val="bg1"/>
                </a:solidFill>
              </a:rPr>
              <a:t>Manassites</a:t>
            </a:r>
            <a:r>
              <a:rPr lang="en-US" sz="4000" dirty="0">
                <a:solidFill>
                  <a:schemeClr val="bg1"/>
                </a:solidFill>
              </a:rPr>
              <a:t>. (</a:t>
            </a:r>
            <a:r>
              <a:rPr lang="en-US" sz="4000" dirty="0" err="1">
                <a:solidFill>
                  <a:schemeClr val="bg1"/>
                </a:solidFill>
              </a:rPr>
              <a:t>Jdg</a:t>
            </a:r>
            <a:r>
              <a:rPr lang="en-US" sz="4000" dirty="0">
                <a:solidFill>
                  <a:schemeClr val="bg1"/>
                </a:solidFill>
              </a:rPr>
              <a:t> 12:4 KJV</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66429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Adina the son of </a:t>
            </a:r>
            <a:r>
              <a:rPr lang="en-US" sz="4000" dirty="0" err="1">
                <a:solidFill>
                  <a:schemeClr val="bg1"/>
                </a:solidFill>
              </a:rPr>
              <a:t>Shiza</a:t>
            </a:r>
            <a:r>
              <a:rPr lang="en-US" sz="4000" dirty="0">
                <a:solidFill>
                  <a:schemeClr val="bg1"/>
                </a:solidFill>
              </a:rPr>
              <a:t> the </a:t>
            </a:r>
            <a:r>
              <a:rPr lang="en-US" sz="4000" b="1" u="sng" dirty="0" err="1">
                <a:solidFill>
                  <a:schemeClr val="bg1"/>
                </a:solidFill>
              </a:rPr>
              <a:t>Reubenite</a:t>
            </a:r>
            <a:r>
              <a:rPr lang="en-US" sz="4000" dirty="0">
                <a:solidFill>
                  <a:schemeClr val="bg1"/>
                </a:solidFill>
              </a:rPr>
              <a:t>, a captain of the </a:t>
            </a:r>
            <a:r>
              <a:rPr lang="en-US" sz="4000" dirty="0" err="1">
                <a:solidFill>
                  <a:schemeClr val="bg1"/>
                </a:solidFill>
              </a:rPr>
              <a:t>Reubenites</a:t>
            </a:r>
            <a:r>
              <a:rPr lang="en-US" sz="4000" dirty="0">
                <a:solidFill>
                  <a:schemeClr val="bg1"/>
                </a:solidFill>
              </a:rPr>
              <a:t>, and thirty with him, (1Ch 11:42 KJV)</a:t>
            </a:r>
          </a:p>
          <a:p>
            <a:pPr marL="0" indent="0" algn="ctr">
              <a:buNone/>
            </a:pPr>
            <a:r>
              <a:rPr lang="en-US" sz="4000" dirty="0">
                <a:solidFill>
                  <a:schemeClr val="bg1"/>
                </a:solidFill>
              </a:rPr>
              <a:t>Now the name of the Israelite that was slain, </a:t>
            </a:r>
            <a:r>
              <a:rPr lang="en-US" sz="4000" i="1" dirty="0">
                <a:solidFill>
                  <a:schemeClr val="bg1"/>
                </a:solidFill>
              </a:rPr>
              <a:t>even </a:t>
            </a:r>
            <a:r>
              <a:rPr lang="en-US" sz="4000" dirty="0">
                <a:solidFill>
                  <a:schemeClr val="bg1"/>
                </a:solidFill>
              </a:rPr>
              <a:t>that was slain with the </a:t>
            </a:r>
            <a:r>
              <a:rPr lang="en-US" sz="4000" dirty="0" err="1">
                <a:solidFill>
                  <a:schemeClr val="bg1"/>
                </a:solidFill>
              </a:rPr>
              <a:t>Midianitish</a:t>
            </a:r>
            <a:r>
              <a:rPr lang="en-US" sz="4000" dirty="0">
                <a:solidFill>
                  <a:schemeClr val="bg1"/>
                </a:solidFill>
              </a:rPr>
              <a:t> woman, </a:t>
            </a:r>
            <a:r>
              <a:rPr lang="en-US" sz="4000" i="1" dirty="0">
                <a:solidFill>
                  <a:schemeClr val="bg1"/>
                </a:solidFill>
              </a:rPr>
              <a:t>was </a:t>
            </a:r>
            <a:r>
              <a:rPr lang="en-US" sz="4000" dirty="0" err="1">
                <a:solidFill>
                  <a:schemeClr val="bg1"/>
                </a:solidFill>
              </a:rPr>
              <a:t>Zimri</a:t>
            </a:r>
            <a:r>
              <a:rPr lang="en-US" sz="4000" dirty="0">
                <a:solidFill>
                  <a:schemeClr val="bg1"/>
                </a:solidFill>
              </a:rPr>
              <a:t>, the son of </a:t>
            </a:r>
            <a:r>
              <a:rPr lang="en-US" sz="4000" dirty="0" err="1">
                <a:solidFill>
                  <a:schemeClr val="bg1"/>
                </a:solidFill>
              </a:rPr>
              <a:t>Salu</a:t>
            </a:r>
            <a:r>
              <a:rPr lang="en-US" sz="4000" dirty="0">
                <a:solidFill>
                  <a:schemeClr val="bg1"/>
                </a:solidFill>
              </a:rPr>
              <a:t>, a prince of a chief house among the </a:t>
            </a:r>
            <a:r>
              <a:rPr lang="en-US" sz="4000" b="1" u="sng" dirty="0" err="1">
                <a:solidFill>
                  <a:schemeClr val="bg1"/>
                </a:solidFill>
              </a:rPr>
              <a:t>Simeonites</a:t>
            </a:r>
            <a:r>
              <a:rPr lang="en-US" sz="4000" dirty="0">
                <a:solidFill>
                  <a:schemeClr val="bg1"/>
                </a:solidFill>
              </a:rPr>
              <a:t>. (</a:t>
            </a:r>
            <a:r>
              <a:rPr lang="en-US" sz="4000" dirty="0" err="1">
                <a:solidFill>
                  <a:schemeClr val="bg1"/>
                </a:solidFill>
              </a:rPr>
              <a:t>Num</a:t>
            </a:r>
            <a:r>
              <a:rPr lang="en-US" sz="4000" dirty="0">
                <a:solidFill>
                  <a:schemeClr val="bg1"/>
                </a:solidFill>
              </a:rPr>
              <a:t> 25:14 KJV</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14718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And </a:t>
            </a:r>
            <a:r>
              <a:rPr lang="en-US" sz="4000" dirty="0" err="1">
                <a:solidFill>
                  <a:schemeClr val="bg1"/>
                </a:solidFill>
              </a:rPr>
              <a:t>Eleazar</a:t>
            </a:r>
            <a:r>
              <a:rPr lang="en-US" sz="4000" dirty="0">
                <a:solidFill>
                  <a:schemeClr val="bg1"/>
                </a:solidFill>
              </a:rPr>
              <a:t> Aaron's son took him </a:t>
            </a:r>
            <a:r>
              <a:rPr lang="en-US" sz="4000" i="1" dirty="0">
                <a:solidFill>
                  <a:schemeClr val="bg1"/>
                </a:solidFill>
              </a:rPr>
              <a:t>one </a:t>
            </a:r>
            <a:r>
              <a:rPr lang="en-US" sz="4000" dirty="0">
                <a:solidFill>
                  <a:schemeClr val="bg1"/>
                </a:solidFill>
              </a:rPr>
              <a:t>of the daughters of </a:t>
            </a:r>
            <a:r>
              <a:rPr lang="en-US" sz="4000" dirty="0" err="1">
                <a:solidFill>
                  <a:schemeClr val="bg1"/>
                </a:solidFill>
              </a:rPr>
              <a:t>Putiel</a:t>
            </a:r>
            <a:r>
              <a:rPr lang="en-US" sz="4000" dirty="0">
                <a:solidFill>
                  <a:schemeClr val="bg1"/>
                </a:solidFill>
              </a:rPr>
              <a:t> to wife; and she bare him Phinehas: these </a:t>
            </a:r>
            <a:r>
              <a:rPr lang="en-US" sz="4000" i="1" dirty="0">
                <a:solidFill>
                  <a:schemeClr val="bg1"/>
                </a:solidFill>
              </a:rPr>
              <a:t>are </a:t>
            </a:r>
            <a:r>
              <a:rPr lang="en-US" sz="4000" dirty="0">
                <a:solidFill>
                  <a:schemeClr val="bg1"/>
                </a:solidFill>
              </a:rPr>
              <a:t>the heads of the fathers of the </a:t>
            </a:r>
            <a:r>
              <a:rPr lang="en-US" sz="4000" b="1" u="sng" dirty="0">
                <a:solidFill>
                  <a:schemeClr val="bg1"/>
                </a:solidFill>
              </a:rPr>
              <a:t>Levites</a:t>
            </a:r>
            <a:r>
              <a:rPr lang="en-US" sz="4000" dirty="0">
                <a:solidFill>
                  <a:schemeClr val="bg1"/>
                </a:solidFill>
              </a:rPr>
              <a:t>  (Exo 6:25 KJV)</a:t>
            </a:r>
          </a:p>
          <a:p>
            <a:pPr marL="0" indent="0" algn="ctr">
              <a:buNone/>
            </a:pPr>
            <a:r>
              <a:rPr lang="en-US" sz="4000" dirty="0">
                <a:solidFill>
                  <a:schemeClr val="bg1"/>
                </a:solidFill>
              </a:rPr>
              <a:t>Judah’s tribal name is not mentioned. They would later be referred to as Jews.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86009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In verse 13 Israel speaks to Zebulun before Issachar who is older.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30926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words Israel spoke to his sons will come to pass over time as Scriptures will reveal. Some of the words spoken are somewhat difficult to interpret or find their fulfillment in the Word. For instance what is being said about Zebulun.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57842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smtClean="0">
                <a:solidFill>
                  <a:schemeClr val="bg1"/>
                </a:solidFill>
              </a:rPr>
              <a:t>Zebulun </a:t>
            </a:r>
            <a:r>
              <a:rPr lang="en-US" sz="4000" dirty="0">
                <a:solidFill>
                  <a:schemeClr val="bg1"/>
                </a:solidFill>
              </a:rPr>
              <a:t>is not a port land but is landlocked by the tribes of Asher and Manasseh, the descendants of Zebulun were close enough to the Mediterranean </a:t>
            </a:r>
            <a:endParaRPr lang="en-US" sz="4000" dirty="0" smtClean="0">
              <a:solidFill>
                <a:schemeClr val="bg1"/>
              </a:solidFill>
            </a:endParaRPr>
          </a:p>
          <a:p>
            <a:pPr marL="0" indent="0" algn="ctr">
              <a:buNone/>
            </a:pPr>
            <a:r>
              <a:rPr lang="en-US" sz="4000" dirty="0" smtClean="0">
                <a:solidFill>
                  <a:schemeClr val="bg1"/>
                </a:solidFill>
              </a:rPr>
              <a:t>(</a:t>
            </a:r>
            <a:r>
              <a:rPr lang="en-US" sz="4000" dirty="0">
                <a:solidFill>
                  <a:schemeClr val="bg1"/>
                </a:solidFill>
              </a:rPr>
              <a:t>within ten miles).</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75624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Ge 49:13</a:t>
            </a:r>
            <a:r>
              <a:rPr lang="en-US" sz="4000" dirty="0">
                <a:solidFill>
                  <a:schemeClr val="bg1"/>
                </a:solidFill>
              </a:rPr>
              <a:t> Zebulun shall dwell at the haven of the sea; and he </a:t>
            </a:r>
            <a:r>
              <a:rPr lang="en-US" sz="4000" i="1" dirty="0">
                <a:solidFill>
                  <a:schemeClr val="bg1"/>
                </a:solidFill>
              </a:rPr>
              <a:t>shall be </a:t>
            </a:r>
            <a:r>
              <a:rPr lang="en-US" sz="4000" dirty="0">
                <a:solidFill>
                  <a:schemeClr val="bg1"/>
                </a:solidFill>
              </a:rPr>
              <a:t>for an haven of ships; and his border </a:t>
            </a:r>
            <a:r>
              <a:rPr lang="en-US" sz="4000" i="1" dirty="0">
                <a:solidFill>
                  <a:schemeClr val="bg1"/>
                </a:solidFill>
              </a:rPr>
              <a:t>shall be </a:t>
            </a:r>
            <a:r>
              <a:rPr lang="en-US" sz="4000" dirty="0">
                <a:solidFill>
                  <a:schemeClr val="bg1"/>
                </a:solidFill>
              </a:rPr>
              <a:t>unto </a:t>
            </a:r>
            <a:r>
              <a:rPr lang="en-US" sz="4000" dirty="0" err="1">
                <a:solidFill>
                  <a:schemeClr val="bg1"/>
                </a:solidFill>
              </a:rPr>
              <a:t>Zidon</a:t>
            </a:r>
            <a:r>
              <a:rPr lang="en-US" sz="4000" dirty="0">
                <a:solidFill>
                  <a:schemeClr val="bg1"/>
                </a:solidFill>
              </a:rPr>
              <a:t>.</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7642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1026" name="Picture 2" descr="https://upload.wikimedia.org/wikipedia/commons/thumb/c/c2/12_Tribes_of_Israel_Map.svg/400px-12_Tribes_of_Israel_Map.svg.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33701" y="67557"/>
            <a:ext cx="3086834" cy="469970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3390900" y="1485900"/>
            <a:ext cx="825500" cy="571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390900" y="368300"/>
            <a:ext cx="1066800" cy="10541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149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Israel’s prophecy to Zebulun leaves me with questions I will search out.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8556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smtClean="0">
                <a:solidFill>
                  <a:schemeClr val="bg1"/>
                </a:solidFill>
              </a:rPr>
              <a:t>Israel Barak His Sons</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Tribal Name </a:t>
            </a:r>
          </a:p>
          <a:p>
            <a:pPr marL="0" indent="0" algn="ctr">
              <a:buNone/>
            </a:pPr>
            <a:r>
              <a:rPr lang="en-US" sz="4000" dirty="0">
                <a:solidFill>
                  <a:schemeClr val="bg1"/>
                </a:solidFill>
              </a:rPr>
              <a:t>These </a:t>
            </a:r>
            <a:r>
              <a:rPr lang="en-US" sz="4000" i="1" dirty="0">
                <a:solidFill>
                  <a:schemeClr val="bg1"/>
                </a:solidFill>
              </a:rPr>
              <a:t>are </a:t>
            </a:r>
            <a:r>
              <a:rPr lang="en-US" sz="4000" dirty="0">
                <a:solidFill>
                  <a:schemeClr val="bg1"/>
                </a:solidFill>
              </a:rPr>
              <a:t>the families of the </a:t>
            </a:r>
            <a:r>
              <a:rPr lang="en-US" sz="4000" b="1" u="sng" dirty="0" err="1">
                <a:solidFill>
                  <a:schemeClr val="bg1"/>
                </a:solidFill>
              </a:rPr>
              <a:t>Zebulunites</a:t>
            </a:r>
            <a:r>
              <a:rPr lang="en-US" sz="4000" dirty="0">
                <a:solidFill>
                  <a:schemeClr val="bg1"/>
                </a:solidFill>
              </a:rPr>
              <a:t> according to those that were numbered of them, threescore thousand and five hundred. (</a:t>
            </a:r>
            <a:r>
              <a:rPr lang="en-US" sz="4000" dirty="0" err="1">
                <a:solidFill>
                  <a:schemeClr val="bg1"/>
                </a:solidFill>
              </a:rPr>
              <a:t>Num</a:t>
            </a:r>
            <a:r>
              <a:rPr lang="en-US" sz="4000" dirty="0">
                <a:solidFill>
                  <a:schemeClr val="bg1"/>
                </a:solidFill>
              </a:rPr>
              <a:t> 26:27 KJV)</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46727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49:14</a:t>
            </a:r>
            <a:r>
              <a:rPr lang="en-US" sz="4000" dirty="0">
                <a:solidFill>
                  <a:schemeClr val="bg1"/>
                </a:solidFill>
              </a:rPr>
              <a:t> Issachar </a:t>
            </a:r>
            <a:r>
              <a:rPr lang="en-US" sz="4000" i="1" dirty="0">
                <a:solidFill>
                  <a:schemeClr val="bg1"/>
                </a:solidFill>
              </a:rPr>
              <a:t>is </a:t>
            </a:r>
            <a:r>
              <a:rPr lang="en-US" sz="4000" dirty="0">
                <a:solidFill>
                  <a:schemeClr val="bg1"/>
                </a:solidFill>
              </a:rPr>
              <a:t>a strong ass couching down between two burdens:</a:t>
            </a:r>
          </a:p>
          <a:p>
            <a:pPr marL="0" indent="0" algn="ctr">
              <a:buNone/>
            </a:pPr>
            <a:r>
              <a:rPr lang="en-US" sz="4000" baseline="30000" dirty="0">
                <a:solidFill>
                  <a:schemeClr val="bg1"/>
                </a:solidFill>
              </a:rPr>
              <a:t>Ge 49:15</a:t>
            </a:r>
            <a:r>
              <a:rPr lang="en-US" sz="4000" dirty="0">
                <a:solidFill>
                  <a:schemeClr val="bg1"/>
                </a:solidFill>
              </a:rPr>
              <a:t> And he saw that rest </a:t>
            </a:r>
            <a:r>
              <a:rPr lang="en-US" sz="4000" i="1" dirty="0">
                <a:solidFill>
                  <a:schemeClr val="bg1"/>
                </a:solidFill>
              </a:rPr>
              <a:t>was </a:t>
            </a:r>
            <a:r>
              <a:rPr lang="en-US" sz="4000" dirty="0">
                <a:solidFill>
                  <a:schemeClr val="bg1"/>
                </a:solidFill>
              </a:rPr>
              <a:t>good, and the land that </a:t>
            </a:r>
            <a:r>
              <a:rPr lang="en-US" sz="4000" i="1" dirty="0">
                <a:solidFill>
                  <a:schemeClr val="bg1"/>
                </a:solidFill>
              </a:rPr>
              <a:t>it was </a:t>
            </a:r>
            <a:r>
              <a:rPr lang="en-US" sz="4000" dirty="0">
                <a:solidFill>
                  <a:schemeClr val="bg1"/>
                </a:solidFill>
              </a:rPr>
              <a:t>pleasant; and bowed his shoulder to bear, and became a servant unto tribute.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43241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Israel speaks to </a:t>
            </a:r>
            <a:r>
              <a:rPr lang="en-US" sz="4000" dirty="0" err="1">
                <a:solidFill>
                  <a:schemeClr val="bg1"/>
                </a:solidFill>
              </a:rPr>
              <a:t>Bilhar’s</a:t>
            </a:r>
            <a:r>
              <a:rPr lang="en-US" sz="4000" dirty="0">
                <a:solidFill>
                  <a:schemeClr val="bg1"/>
                </a:solidFill>
              </a:rPr>
              <a:t> firstborn</a:t>
            </a:r>
          </a:p>
          <a:p>
            <a:pPr marL="0" indent="0" algn="ctr">
              <a:buNone/>
            </a:pPr>
            <a:r>
              <a:rPr lang="en-US" sz="4000" dirty="0">
                <a:solidFill>
                  <a:schemeClr val="bg1"/>
                </a:solidFill>
              </a:rPr>
              <a:t> </a:t>
            </a:r>
          </a:p>
          <a:p>
            <a:pPr marL="0" indent="0" algn="ctr">
              <a:buNone/>
            </a:pPr>
            <a:r>
              <a:rPr lang="en-US" sz="4000" baseline="30000" dirty="0">
                <a:solidFill>
                  <a:schemeClr val="bg1"/>
                </a:solidFill>
              </a:rPr>
              <a:t>Ge 49:16</a:t>
            </a:r>
            <a:r>
              <a:rPr lang="en-US" sz="4000" dirty="0">
                <a:solidFill>
                  <a:schemeClr val="bg1"/>
                </a:solidFill>
              </a:rPr>
              <a:t> Dan shall judge his people, as one of the tribes of Israel.</a:t>
            </a:r>
          </a:p>
          <a:p>
            <a:pPr marL="0" indent="0" algn="ctr">
              <a:buNone/>
            </a:pPr>
            <a:r>
              <a:rPr lang="en-US" sz="4000" baseline="30000" dirty="0">
                <a:solidFill>
                  <a:schemeClr val="bg1"/>
                </a:solidFill>
              </a:rPr>
              <a:t>Ge 49:17</a:t>
            </a:r>
            <a:r>
              <a:rPr lang="en-US" sz="4000" dirty="0">
                <a:solidFill>
                  <a:schemeClr val="bg1"/>
                </a:solidFill>
              </a:rPr>
              <a:t> Dan shall be a serpent by the way, an adder in the path, that </a:t>
            </a:r>
            <a:r>
              <a:rPr lang="en-US" sz="4000" dirty="0" err="1">
                <a:solidFill>
                  <a:schemeClr val="bg1"/>
                </a:solidFill>
              </a:rPr>
              <a:t>biteth</a:t>
            </a:r>
            <a:r>
              <a:rPr lang="en-US" sz="4000" dirty="0">
                <a:solidFill>
                  <a:schemeClr val="bg1"/>
                </a:solidFill>
              </a:rPr>
              <a:t> the horse heels, so that his rider shall fall backward.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88459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Samson, came from this tribe</a:t>
            </a:r>
          </a:p>
          <a:p>
            <a:pPr marL="0" indent="0" algn="ctr">
              <a:buNone/>
            </a:pPr>
            <a:r>
              <a:rPr lang="en-US" sz="4000" dirty="0">
                <a:solidFill>
                  <a:schemeClr val="bg1"/>
                </a:solidFill>
              </a:rPr>
              <a:t> </a:t>
            </a:r>
          </a:p>
          <a:p>
            <a:pPr marL="0" indent="0" algn="ctr">
              <a:buNone/>
            </a:pPr>
            <a:r>
              <a:rPr lang="en-US" sz="4000" dirty="0">
                <a:solidFill>
                  <a:schemeClr val="bg1"/>
                </a:solidFill>
              </a:rPr>
              <a:t>Tribal Name </a:t>
            </a:r>
          </a:p>
          <a:p>
            <a:pPr marL="0" indent="0" algn="ctr">
              <a:buNone/>
            </a:pPr>
            <a:r>
              <a:rPr lang="en-US" sz="4000" dirty="0">
                <a:solidFill>
                  <a:schemeClr val="bg1"/>
                </a:solidFill>
              </a:rPr>
              <a:t>And there was a certain man of </a:t>
            </a:r>
            <a:r>
              <a:rPr lang="en-US" sz="4000" dirty="0" err="1">
                <a:solidFill>
                  <a:schemeClr val="bg1"/>
                </a:solidFill>
              </a:rPr>
              <a:t>Zorah</a:t>
            </a:r>
            <a:r>
              <a:rPr lang="en-US" sz="4000" dirty="0">
                <a:solidFill>
                  <a:schemeClr val="bg1"/>
                </a:solidFill>
              </a:rPr>
              <a:t>, of the family of the </a:t>
            </a:r>
            <a:r>
              <a:rPr lang="en-US" sz="4000" b="1" u="sng" dirty="0" err="1">
                <a:solidFill>
                  <a:schemeClr val="bg1"/>
                </a:solidFill>
              </a:rPr>
              <a:t>Danites</a:t>
            </a:r>
            <a:r>
              <a:rPr lang="en-US" sz="4000" dirty="0">
                <a:solidFill>
                  <a:schemeClr val="bg1"/>
                </a:solidFill>
              </a:rPr>
              <a:t>, whose name </a:t>
            </a:r>
            <a:r>
              <a:rPr lang="en-US" sz="4000" i="1" dirty="0">
                <a:solidFill>
                  <a:schemeClr val="bg1"/>
                </a:solidFill>
              </a:rPr>
              <a:t>was </a:t>
            </a:r>
            <a:r>
              <a:rPr lang="en-US" sz="4000" dirty="0">
                <a:solidFill>
                  <a:schemeClr val="bg1"/>
                </a:solidFill>
              </a:rPr>
              <a:t>Manoah; and his wife </a:t>
            </a:r>
            <a:r>
              <a:rPr lang="en-US" sz="4000" i="1" dirty="0">
                <a:solidFill>
                  <a:schemeClr val="bg1"/>
                </a:solidFill>
              </a:rPr>
              <a:t>was </a:t>
            </a:r>
            <a:r>
              <a:rPr lang="en-US" sz="4000" dirty="0">
                <a:solidFill>
                  <a:schemeClr val="bg1"/>
                </a:solidFill>
              </a:rPr>
              <a:t>barren, and bare not. (</a:t>
            </a:r>
            <a:r>
              <a:rPr lang="en-US" sz="4000" dirty="0" err="1">
                <a:solidFill>
                  <a:schemeClr val="bg1"/>
                </a:solidFill>
              </a:rPr>
              <a:t>Jdg</a:t>
            </a:r>
            <a:r>
              <a:rPr lang="en-US" sz="4000" dirty="0">
                <a:solidFill>
                  <a:schemeClr val="bg1"/>
                </a:solidFill>
              </a:rPr>
              <a:t> 13:2 KJV)</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03466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endParaRPr lang="en-US" sz="4000" dirty="0"/>
          </a:p>
          <a:p>
            <a:pPr marL="0" indent="0" algn="ctr">
              <a:buNone/>
            </a:pPr>
            <a:r>
              <a:rPr lang="en-US" sz="4000" baseline="30000" dirty="0" err="1">
                <a:solidFill>
                  <a:schemeClr val="bg1"/>
                </a:solidFill>
              </a:rPr>
              <a:t>Jdg</a:t>
            </a:r>
            <a:r>
              <a:rPr lang="en-US" sz="4000" baseline="30000" dirty="0">
                <a:solidFill>
                  <a:schemeClr val="bg1"/>
                </a:solidFill>
              </a:rPr>
              <a:t> 13:24</a:t>
            </a:r>
            <a:r>
              <a:rPr lang="en-US" sz="4000" dirty="0">
                <a:solidFill>
                  <a:schemeClr val="bg1"/>
                </a:solidFill>
              </a:rPr>
              <a:t> And the woman bare a son, and called his name Samson: and the child grew, and the LORD blessed him. </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26869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In the midst of </a:t>
            </a:r>
            <a:r>
              <a:rPr lang="en-US" sz="4000" dirty="0" err="1">
                <a:solidFill>
                  <a:schemeClr val="bg1"/>
                </a:solidFill>
              </a:rPr>
              <a:t>baraking</a:t>
            </a:r>
            <a:r>
              <a:rPr lang="en-US" sz="4000" dirty="0">
                <a:solidFill>
                  <a:schemeClr val="bg1"/>
                </a:solidFill>
              </a:rPr>
              <a:t> his sons, in the presence of all his sons Israel declares he has waiting on </a:t>
            </a:r>
            <a:r>
              <a:rPr lang="en-US" sz="4000" dirty="0" err="1">
                <a:solidFill>
                  <a:schemeClr val="bg1"/>
                </a:solidFill>
              </a:rPr>
              <a:t>YeHoVaH’s</a:t>
            </a:r>
            <a:r>
              <a:rPr lang="en-US" sz="4000" dirty="0">
                <a:solidFill>
                  <a:schemeClr val="bg1"/>
                </a:solidFill>
              </a:rPr>
              <a:t> </a:t>
            </a:r>
            <a:r>
              <a:rPr lang="en-US" sz="4000" dirty="0" err="1">
                <a:solidFill>
                  <a:schemeClr val="bg1"/>
                </a:solidFill>
              </a:rPr>
              <a:t>Yeshua</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Ge 49:18</a:t>
            </a:r>
            <a:r>
              <a:rPr lang="en-US" sz="4000" dirty="0">
                <a:solidFill>
                  <a:schemeClr val="bg1"/>
                </a:solidFill>
              </a:rPr>
              <a:t> I have waited for thy </a:t>
            </a:r>
            <a:r>
              <a:rPr lang="en-US" sz="4000" b="1" u="sng" dirty="0">
                <a:solidFill>
                  <a:schemeClr val="bg1"/>
                </a:solidFill>
              </a:rPr>
              <a:t>salvation</a:t>
            </a:r>
            <a:r>
              <a:rPr lang="en-US" sz="4000" dirty="0">
                <a:solidFill>
                  <a:schemeClr val="bg1"/>
                </a:solidFill>
              </a:rPr>
              <a:t>, O LORD.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42481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smtClean="0">
                <a:solidFill>
                  <a:schemeClr val="bg1"/>
                </a:solidFill>
              </a:rPr>
              <a:t>Salvation –</a:t>
            </a:r>
            <a:r>
              <a:rPr lang="en-US" sz="4000" dirty="0">
                <a:solidFill>
                  <a:schemeClr val="bg1"/>
                </a:solidFill>
                <a:latin typeface="Helvetica" pitchFamily="34" charset="0"/>
                <a:cs typeface="Helvetica" pitchFamily="34" charset="0"/>
              </a:rPr>
              <a:t> </a:t>
            </a:r>
            <a:r>
              <a:rPr lang="en-US" sz="4000" b="1" dirty="0">
                <a:solidFill>
                  <a:schemeClr val="bg1"/>
                </a:solidFill>
              </a:rPr>
              <a:t>03444 </a:t>
            </a:r>
            <a:r>
              <a:rPr lang="he-IL" sz="4000" dirty="0">
                <a:solidFill>
                  <a:schemeClr val="bg1"/>
                </a:solidFill>
                <a:latin typeface="Ezra SIL" panose="02000400000000000000" pitchFamily="2" charset="-79"/>
                <a:cs typeface="Ezra SIL" panose="02000400000000000000" pitchFamily="2" charset="-79"/>
              </a:rPr>
              <a:t>יְשׁוּעָה</a:t>
            </a:r>
            <a:r>
              <a:rPr lang="en-US" sz="4000" dirty="0">
                <a:solidFill>
                  <a:schemeClr val="bg1"/>
                </a:solidFill>
              </a:rPr>
              <a:t> </a:t>
            </a:r>
            <a:endParaRPr lang="en-US" sz="4000" dirty="0" smtClean="0">
              <a:solidFill>
                <a:schemeClr val="bg1"/>
              </a:solidFill>
            </a:endParaRPr>
          </a:p>
          <a:p>
            <a:pPr marL="0" indent="0" algn="ctr">
              <a:buNone/>
            </a:pPr>
            <a:endParaRPr lang="en-US" sz="4000" dirty="0" smtClean="0">
              <a:solidFill>
                <a:schemeClr val="bg1"/>
              </a:solidFill>
            </a:endParaRPr>
          </a:p>
          <a:p>
            <a:pPr marL="0" indent="0" algn="ctr">
              <a:buNone/>
            </a:pPr>
            <a:r>
              <a:rPr lang="en-US" sz="4000" dirty="0" err="1" smtClean="0">
                <a:solidFill>
                  <a:schemeClr val="bg1"/>
                </a:solidFill>
              </a:rPr>
              <a:t>yeshuw`ah</a:t>
            </a:r>
            <a:r>
              <a:rPr lang="en-US" sz="4000" dirty="0" smtClean="0">
                <a:solidFill>
                  <a:schemeClr val="bg1"/>
                </a:solidFill>
              </a:rPr>
              <a:t> </a:t>
            </a:r>
            <a:r>
              <a:rPr lang="en-US" sz="4000" dirty="0">
                <a:solidFill>
                  <a:schemeClr val="bg1"/>
                </a:solidFill>
              </a:rPr>
              <a:t>{</a:t>
            </a:r>
            <a:r>
              <a:rPr lang="en-US" sz="4000" dirty="0" err="1">
                <a:solidFill>
                  <a:schemeClr val="bg1"/>
                </a:solidFill>
              </a:rPr>
              <a:t>yesh</a:t>
            </a:r>
            <a:r>
              <a:rPr lang="en-US" sz="4000" dirty="0">
                <a:solidFill>
                  <a:schemeClr val="bg1"/>
                </a:solidFill>
              </a:rPr>
              <a:t>-</a:t>
            </a:r>
            <a:r>
              <a:rPr lang="en-US" sz="4000" dirty="0" err="1">
                <a:solidFill>
                  <a:schemeClr val="bg1"/>
                </a:solidFill>
              </a:rPr>
              <a:t>oo</a:t>
            </a:r>
            <a:r>
              <a:rPr lang="en-US" sz="4000" dirty="0">
                <a:solidFill>
                  <a:schemeClr val="bg1"/>
                </a:solidFill>
              </a:rPr>
              <a:t>'-aw} </a:t>
            </a:r>
          </a:p>
          <a:p>
            <a:pPr marL="0" indent="0" algn="ctr">
              <a:buNone/>
            </a:pPr>
            <a:r>
              <a:rPr lang="en-US" sz="4000" b="1" dirty="0">
                <a:solidFill>
                  <a:schemeClr val="bg1"/>
                </a:solidFill>
              </a:rPr>
              <a:t>Meaning:  </a:t>
            </a:r>
            <a:r>
              <a:rPr lang="en-US" sz="4000" dirty="0">
                <a:solidFill>
                  <a:schemeClr val="bg1"/>
                </a:solidFill>
              </a:rPr>
              <a:t>1) salvation, deliverance 1a) welfare, prosperity 1b) deliverance 1c) salvation (by God) 1d) victory </a:t>
            </a:r>
          </a:p>
          <a:p>
            <a:pPr marL="0" indent="0" algn="ctr">
              <a:buNone/>
            </a:pPr>
            <a:r>
              <a:rPr lang="en-US" sz="4000" b="1" dirty="0" smtClean="0">
                <a:solidFill>
                  <a:schemeClr val="bg1"/>
                </a:solidFill>
              </a:rPr>
              <a:t>Usage</a:t>
            </a:r>
            <a:r>
              <a:rPr lang="en-US" sz="4000" b="1" dirty="0">
                <a:solidFill>
                  <a:schemeClr val="bg1"/>
                </a:solidFill>
              </a:rPr>
              <a:t>:  </a:t>
            </a:r>
            <a:r>
              <a:rPr lang="en-US" sz="4000" dirty="0">
                <a:solidFill>
                  <a:schemeClr val="bg1"/>
                </a:solidFill>
              </a:rPr>
              <a:t>AV - salvation 65, help 4, deliverance 3, health 3, save 1, saving 1, welfare 1; 78</a:t>
            </a:r>
            <a:endParaRPr lang="en-US" sz="4000" dirty="0" smtClean="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7423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Israel speaks to </a:t>
            </a:r>
            <a:r>
              <a:rPr lang="en-US" sz="4000" dirty="0" err="1">
                <a:solidFill>
                  <a:schemeClr val="bg1"/>
                </a:solidFill>
              </a:rPr>
              <a:t>Zilpar’s</a:t>
            </a:r>
            <a:r>
              <a:rPr lang="en-US" sz="4000" dirty="0">
                <a:solidFill>
                  <a:schemeClr val="bg1"/>
                </a:solidFill>
              </a:rPr>
              <a:t> firstborn</a:t>
            </a:r>
          </a:p>
          <a:p>
            <a:pPr marL="0" indent="0" algn="ctr">
              <a:buNone/>
            </a:pPr>
            <a:r>
              <a:rPr lang="en-US" sz="4000" dirty="0">
                <a:solidFill>
                  <a:schemeClr val="bg1"/>
                </a:solidFill>
              </a:rPr>
              <a:t> </a:t>
            </a:r>
          </a:p>
          <a:p>
            <a:pPr marL="0" indent="0" algn="ctr">
              <a:buNone/>
            </a:pPr>
            <a:r>
              <a:rPr lang="en-US" sz="4000" baseline="30000" dirty="0">
                <a:solidFill>
                  <a:schemeClr val="bg1"/>
                </a:solidFill>
              </a:rPr>
              <a:t>Ge 49:19</a:t>
            </a:r>
            <a:r>
              <a:rPr lang="en-US" sz="4000" dirty="0">
                <a:solidFill>
                  <a:schemeClr val="bg1"/>
                </a:solidFill>
              </a:rPr>
              <a:t> Gad, a troop shall overcome him: but he shall overcome at the last.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32400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Tribal Name </a:t>
            </a:r>
          </a:p>
          <a:p>
            <a:pPr marL="0" indent="0" algn="ctr">
              <a:buNone/>
            </a:pPr>
            <a:r>
              <a:rPr lang="en-US" sz="4000" dirty="0">
                <a:solidFill>
                  <a:schemeClr val="bg1"/>
                </a:solidFill>
              </a:rPr>
              <a:t>And this land, </a:t>
            </a:r>
            <a:r>
              <a:rPr lang="en-US" sz="4000" i="1" dirty="0">
                <a:solidFill>
                  <a:schemeClr val="bg1"/>
                </a:solidFill>
              </a:rPr>
              <a:t>which </a:t>
            </a:r>
            <a:r>
              <a:rPr lang="en-US" sz="4000" dirty="0">
                <a:solidFill>
                  <a:schemeClr val="bg1"/>
                </a:solidFill>
              </a:rPr>
              <a:t>we possessed at that time, from </a:t>
            </a:r>
            <a:r>
              <a:rPr lang="en-US" sz="4000" dirty="0" err="1">
                <a:solidFill>
                  <a:schemeClr val="bg1"/>
                </a:solidFill>
              </a:rPr>
              <a:t>Aroer</a:t>
            </a:r>
            <a:r>
              <a:rPr lang="en-US" sz="4000" dirty="0">
                <a:solidFill>
                  <a:schemeClr val="bg1"/>
                </a:solidFill>
              </a:rPr>
              <a:t>, which </a:t>
            </a:r>
            <a:r>
              <a:rPr lang="en-US" sz="4000" i="1" dirty="0">
                <a:solidFill>
                  <a:schemeClr val="bg1"/>
                </a:solidFill>
              </a:rPr>
              <a:t>is </a:t>
            </a:r>
            <a:r>
              <a:rPr lang="en-US" sz="4000" dirty="0">
                <a:solidFill>
                  <a:schemeClr val="bg1"/>
                </a:solidFill>
              </a:rPr>
              <a:t>by the river </a:t>
            </a:r>
            <a:r>
              <a:rPr lang="en-US" sz="4000" dirty="0" err="1">
                <a:solidFill>
                  <a:schemeClr val="bg1"/>
                </a:solidFill>
              </a:rPr>
              <a:t>Arnon</a:t>
            </a:r>
            <a:r>
              <a:rPr lang="en-US" sz="4000" dirty="0">
                <a:solidFill>
                  <a:schemeClr val="bg1"/>
                </a:solidFill>
              </a:rPr>
              <a:t>, and half mount Gilead, and the cities thereof, gave I unto the </a:t>
            </a:r>
            <a:r>
              <a:rPr lang="en-US" sz="4000" dirty="0" err="1">
                <a:solidFill>
                  <a:schemeClr val="bg1"/>
                </a:solidFill>
              </a:rPr>
              <a:t>Reubenites</a:t>
            </a:r>
            <a:r>
              <a:rPr lang="en-US" sz="4000" dirty="0">
                <a:solidFill>
                  <a:schemeClr val="bg1"/>
                </a:solidFill>
              </a:rPr>
              <a:t> and to the </a:t>
            </a:r>
            <a:r>
              <a:rPr lang="en-US" sz="4000" b="1" u="sng" dirty="0" err="1">
                <a:solidFill>
                  <a:schemeClr val="bg1"/>
                </a:solidFill>
              </a:rPr>
              <a:t>Gadites</a:t>
            </a:r>
            <a:r>
              <a:rPr lang="en-US" sz="4000" dirty="0">
                <a:solidFill>
                  <a:schemeClr val="bg1"/>
                </a:solidFill>
              </a:rPr>
              <a:t>. (</a:t>
            </a:r>
            <a:r>
              <a:rPr lang="en-US" sz="4000" dirty="0" err="1">
                <a:solidFill>
                  <a:schemeClr val="bg1"/>
                </a:solidFill>
              </a:rPr>
              <a:t>Deu</a:t>
            </a:r>
            <a:r>
              <a:rPr lang="en-US" sz="4000" dirty="0">
                <a:solidFill>
                  <a:schemeClr val="bg1"/>
                </a:solidFill>
              </a:rPr>
              <a:t> 3:12 KJV)</a:t>
            </a:r>
          </a:p>
          <a:p>
            <a:pPr marL="0" indent="0" algn="ctr">
              <a:buNone/>
            </a:pPr>
            <a:endParaRPr lang="en-US" sz="4000" dirty="0">
              <a:solidFill>
                <a:schemeClr val="bg1"/>
              </a:solidFill>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97211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Israel speaks to </a:t>
            </a:r>
            <a:r>
              <a:rPr lang="en-US" sz="4000" dirty="0" err="1">
                <a:solidFill>
                  <a:schemeClr val="bg1"/>
                </a:solidFill>
              </a:rPr>
              <a:t>Zilpar’s</a:t>
            </a:r>
            <a:r>
              <a:rPr lang="en-US" sz="4000" dirty="0">
                <a:solidFill>
                  <a:schemeClr val="bg1"/>
                </a:solidFill>
              </a:rPr>
              <a:t> second born</a:t>
            </a:r>
          </a:p>
          <a:p>
            <a:pPr marL="0" indent="0" algn="ctr">
              <a:buNone/>
            </a:pPr>
            <a:r>
              <a:rPr lang="en-US" sz="4000" dirty="0">
                <a:solidFill>
                  <a:schemeClr val="bg1"/>
                </a:solidFill>
              </a:rPr>
              <a:t> </a:t>
            </a:r>
          </a:p>
          <a:p>
            <a:pPr marL="0" indent="0" algn="ctr">
              <a:buNone/>
            </a:pPr>
            <a:r>
              <a:rPr lang="en-US" sz="4000" baseline="30000" dirty="0">
                <a:solidFill>
                  <a:schemeClr val="bg1"/>
                </a:solidFill>
              </a:rPr>
              <a:t>Ge 49:20</a:t>
            </a:r>
            <a:r>
              <a:rPr lang="en-US" sz="4000" dirty="0">
                <a:solidFill>
                  <a:schemeClr val="bg1"/>
                </a:solidFill>
              </a:rPr>
              <a:t> Out of Asher his bread </a:t>
            </a:r>
            <a:r>
              <a:rPr lang="en-US" sz="4000" i="1" dirty="0">
                <a:solidFill>
                  <a:schemeClr val="bg1"/>
                </a:solidFill>
              </a:rPr>
              <a:t>shall be </a:t>
            </a:r>
            <a:r>
              <a:rPr lang="en-US" sz="4000" dirty="0">
                <a:solidFill>
                  <a:schemeClr val="bg1"/>
                </a:solidFill>
              </a:rPr>
              <a:t>fat, and he shall yield royal dainties.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93060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Tribal Name </a:t>
            </a:r>
          </a:p>
          <a:p>
            <a:pPr marL="0" indent="0" algn="ctr">
              <a:buNone/>
            </a:pPr>
            <a:r>
              <a:rPr lang="en-US" sz="4000" dirty="0">
                <a:solidFill>
                  <a:schemeClr val="bg1"/>
                </a:solidFill>
              </a:rPr>
              <a:t>But the </a:t>
            </a:r>
            <a:r>
              <a:rPr lang="en-US" sz="4000" b="1" u="sng" dirty="0" err="1">
                <a:solidFill>
                  <a:schemeClr val="bg1"/>
                </a:solidFill>
              </a:rPr>
              <a:t>Asherites</a:t>
            </a:r>
            <a:r>
              <a:rPr lang="en-US" sz="4000" dirty="0">
                <a:solidFill>
                  <a:schemeClr val="bg1"/>
                </a:solidFill>
              </a:rPr>
              <a:t> dwelt among the Canaanites, the inhabitants of the land: for they did not drive them out. (</a:t>
            </a:r>
            <a:r>
              <a:rPr lang="en-US" sz="4000" dirty="0" err="1">
                <a:solidFill>
                  <a:schemeClr val="bg1"/>
                </a:solidFill>
              </a:rPr>
              <a:t>Jdg</a:t>
            </a:r>
            <a:r>
              <a:rPr lang="en-US" sz="4000" dirty="0">
                <a:solidFill>
                  <a:schemeClr val="bg1"/>
                </a:solidFill>
              </a:rPr>
              <a:t> 1:32 KJV</a:t>
            </a:r>
            <a:r>
              <a:rPr lang="en-US" sz="4000" dirty="0"/>
              <a: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67053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Israel speaks to </a:t>
            </a:r>
            <a:r>
              <a:rPr lang="en-US" sz="4000" dirty="0" err="1">
                <a:solidFill>
                  <a:schemeClr val="bg1"/>
                </a:solidFill>
              </a:rPr>
              <a:t>Bilhar’s</a:t>
            </a:r>
            <a:r>
              <a:rPr lang="en-US" sz="4000" dirty="0">
                <a:solidFill>
                  <a:schemeClr val="bg1"/>
                </a:solidFill>
              </a:rPr>
              <a:t> second born</a:t>
            </a:r>
          </a:p>
          <a:p>
            <a:pPr marL="0" indent="0" algn="ctr">
              <a:buNone/>
            </a:pPr>
            <a:r>
              <a:rPr lang="en-US" sz="4000" dirty="0">
                <a:solidFill>
                  <a:schemeClr val="bg1"/>
                </a:solidFill>
              </a:rPr>
              <a:t> </a:t>
            </a:r>
          </a:p>
          <a:p>
            <a:pPr marL="0" indent="0" algn="ctr">
              <a:buNone/>
            </a:pPr>
            <a:r>
              <a:rPr lang="en-US" sz="4000" baseline="30000" dirty="0">
                <a:solidFill>
                  <a:schemeClr val="bg1"/>
                </a:solidFill>
              </a:rPr>
              <a:t>Ge 49:21</a:t>
            </a:r>
            <a:r>
              <a:rPr lang="en-US" sz="4000" dirty="0">
                <a:solidFill>
                  <a:schemeClr val="bg1"/>
                </a:solidFill>
              </a:rPr>
              <a:t> Naphtali </a:t>
            </a:r>
            <a:r>
              <a:rPr lang="en-US" sz="4000" i="1" dirty="0">
                <a:solidFill>
                  <a:schemeClr val="bg1"/>
                </a:solidFill>
              </a:rPr>
              <a:t>is </a:t>
            </a:r>
            <a:r>
              <a:rPr lang="en-US" sz="4000" dirty="0">
                <a:solidFill>
                  <a:schemeClr val="bg1"/>
                </a:solidFill>
              </a:rPr>
              <a:t>a hind let loose: he giveth goodly words.</a:t>
            </a:r>
          </a:p>
          <a:p>
            <a:pPr marL="0" indent="0" algn="ctr">
              <a:buNone/>
            </a:pPr>
            <a:r>
              <a:rPr lang="en-US" sz="4000" dirty="0">
                <a:solidFill>
                  <a:schemeClr val="bg1"/>
                </a:solidFill>
              </a:rPr>
              <a:t>Tribal Name not found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08360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Thus far Israel has spoken to the sons of Leah, </a:t>
            </a:r>
            <a:r>
              <a:rPr lang="en-US" sz="4000" dirty="0" err="1">
                <a:solidFill>
                  <a:schemeClr val="bg1"/>
                </a:solidFill>
              </a:rPr>
              <a:t>Bilhar</a:t>
            </a:r>
            <a:r>
              <a:rPr lang="en-US" sz="4000" dirty="0">
                <a:solidFill>
                  <a:schemeClr val="bg1"/>
                </a:solidFill>
              </a:rPr>
              <a:t> and </a:t>
            </a:r>
            <a:r>
              <a:rPr lang="en-US" sz="4000" dirty="0" err="1">
                <a:solidFill>
                  <a:schemeClr val="bg1"/>
                </a:solidFill>
              </a:rPr>
              <a:t>Zilpar</a:t>
            </a:r>
            <a:r>
              <a:rPr lang="en-US" sz="4000" dirty="0">
                <a:solidFill>
                  <a:schemeClr val="bg1"/>
                </a:solidFill>
              </a:rPr>
              <a:t>.</a:t>
            </a:r>
          </a:p>
          <a:p>
            <a:pPr marL="0" indent="0" algn="ctr">
              <a:buNone/>
            </a:pPr>
            <a:r>
              <a:rPr lang="en-US" sz="4000" dirty="0">
                <a:solidFill>
                  <a:schemeClr val="bg1"/>
                </a:solidFill>
              </a:rPr>
              <a:t> </a:t>
            </a:r>
          </a:p>
          <a:p>
            <a:pPr marL="0" indent="0" algn="ctr">
              <a:buNone/>
            </a:pPr>
            <a:r>
              <a:rPr lang="en-US" sz="4000" dirty="0">
                <a:solidFill>
                  <a:schemeClr val="bg1"/>
                </a:solidFill>
              </a:rPr>
              <a:t>Israel speaks to the sons of Rachel his favorite wife and Joseph his favorite son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0253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Although Israel has prophetically spoken to the sons of Joseph whom he adopted as his own sons, now Israel prophetically speaks to Joseph</a:t>
            </a:r>
          </a:p>
          <a:p>
            <a:pPr marL="0" indent="0" algn="ctr">
              <a:buNone/>
            </a:pPr>
            <a:r>
              <a:rPr lang="en-US" sz="4000" dirty="0">
                <a:solidFill>
                  <a:schemeClr val="bg1"/>
                </a:solidFill>
              </a:rPr>
              <a:t> </a:t>
            </a:r>
          </a:p>
          <a:p>
            <a:pPr marL="0" indent="0" algn="ctr">
              <a:buNone/>
            </a:pPr>
            <a:r>
              <a:rPr lang="en-US" sz="4000" baseline="30000" dirty="0">
                <a:solidFill>
                  <a:schemeClr val="bg1"/>
                </a:solidFill>
              </a:rPr>
              <a:t>Ge 49:22</a:t>
            </a:r>
            <a:r>
              <a:rPr lang="en-US" sz="4000" dirty="0">
                <a:solidFill>
                  <a:schemeClr val="bg1"/>
                </a:solidFill>
              </a:rPr>
              <a:t> Joseph </a:t>
            </a:r>
            <a:r>
              <a:rPr lang="en-US" sz="4000" i="1" dirty="0">
                <a:solidFill>
                  <a:schemeClr val="bg1"/>
                </a:solidFill>
              </a:rPr>
              <a:t>is </a:t>
            </a:r>
            <a:r>
              <a:rPr lang="en-US" sz="4000" dirty="0">
                <a:solidFill>
                  <a:schemeClr val="bg1"/>
                </a:solidFill>
              </a:rPr>
              <a:t>a fruitful bough, </a:t>
            </a:r>
            <a:r>
              <a:rPr lang="en-US" sz="4000" i="1" dirty="0">
                <a:solidFill>
                  <a:schemeClr val="bg1"/>
                </a:solidFill>
              </a:rPr>
              <a:t>even </a:t>
            </a:r>
            <a:r>
              <a:rPr lang="en-US" sz="4000" dirty="0">
                <a:solidFill>
                  <a:schemeClr val="bg1"/>
                </a:solidFill>
              </a:rPr>
              <a:t>a fruitful bough by a well; </a:t>
            </a:r>
            <a:r>
              <a:rPr lang="en-US" sz="4000" i="1" dirty="0">
                <a:solidFill>
                  <a:schemeClr val="bg1"/>
                </a:solidFill>
              </a:rPr>
              <a:t>whose </a:t>
            </a:r>
            <a:r>
              <a:rPr lang="en-US" sz="4000" dirty="0">
                <a:solidFill>
                  <a:schemeClr val="bg1"/>
                </a:solidFill>
              </a:rPr>
              <a:t>branches run over the wall</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003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Ge 49:23</a:t>
            </a:r>
            <a:r>
              <a:rPr lang="en-US" sz="4000" dirty="0">
                <a:solidFill>
                  <a:schemeClr val="bg1"/>
                </a:solidFill>
              </a:rPr>
              <a:t> The archers have sorely grieved him, and shot </a:t>
            </a:r>
            <a:r>
              <a:rPr lang="en-US" sz="4000" i="1" dirty="0">
                <a:solidFill>
                  <a:schemeClr val="bg1"/>
                </a:solidFill>
              </a:rPr>
              <a:t>at him, </a:t>
            </a:r>
            <a:r>
              <a:rPr lang="en-US" sz="4000" dirty="0">
                <a:solidFill>
                  <a:schemeClr val="bg1"/>
                </a:solidFill>
              </a:rPr>
              <a:t>and hated him:</a:t>
            </a:r>
          </a:p>
          <a:p>
            <a:pPr marL="0" indent="0" algn="ctr">
              <a:buNone/>
            </a:pPr>
            <a:r>
              <a:rPr lang="en-US" sz="4000" baseline="30000" dirty="0">
                <a:solidFill>
                  <a:schemeClr val="bg1"/>
                </a:solidFill>
              </a:rPr>
              <a:t>Ge 49:24</a:t>
            </a:r>
            <a:r>
              <a:rPr lang="en-US" sz="4000" dirty="0">
                <a:solidFill>
                  <a:schemeClr val="bg1"/>
                </a:solidFill>
              </a:rPr>
              <a:t> But his bow abode in strength, and the arms of his hands were made strong by the hands of the mighty </a:t>
            </a:r>
            <a:r>
              <a:rPr lang="en-US" sz="4000" i="1" dirty="0">
                <a:solidFill>
                  <a:schemeClr val="bg1"/>
                </a:solidFill>
              </a:rPr>
              <a:t>God </a:t>
            </a:r>
            <a:r>
              <a:rPr lang="en-US" sz="4000" dirty="0">
                <a:solidFill>
                  <a:schemeClr val="bg1"/>
                </a:solidFill>
              </a:rPr>
              <a:t>of Jacob; (from thence </a:t>
            </a:r>
            <a:r>
              <a:rPr lang="en-US" sz="4000" i="1" dirty="0">
                <a:solidFill>
                  <a:schemeClr val="bg1"/>
                </a:solidFill>
              </a:rPr>
              <a:t>is </a:t>
            </a:r>
            <a:r>
              <a:rPr lang="en-US" sz="4000" dirty="0">
                <a:solidFill>
                  <a:schemeClr val="bg1"/>
                </a:solidFill>
              </a:rPr>
              <a:t>the shepherd, the stone of Israel</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02436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i="1" baseline="30000" dirty="0">
                <a:solidFill>
                  <a:schemeClr val="bg1"/>
                </a:solidFill>
              </a:rPr>
              <a:t>Ge 49:25</a:t>
            </a:r>
            <a:r>
              <a:rPr lang="en-US" sz="4000" i="1" dirty="0">
                <a:solidFill>
                  <a:schemeClr val="bg1"/>
                </a:solidFill>
              </a:rPr>
              <a:t> Even </a:t>
            </a:r>
            <a:r>
              <a:rPr lang="en-US" sz="4000" dirty="0">
                <a:solidFill>
                  <a:schemeClr val="bg1"/>
                </a:solidFill>
              </a:rPr>
              <a:t>by the God of thy father, who shall help thee; and by the Almighty, who shall bless thee with blessings of heaven above, blessings of the deep that </a:t>
            </a:r>
            <a:r>
              <a:rPr lang="en-US" sz="4000" dirty="0" err="1">
                <a:solidFill>
                  <a:schemeClr val="bg1"/>
                </a:solidFill>
              </a:rPr>
              <a:t>lieth</a:t>
            </a:r>
            <a:r>
              <a:rPr lang="en-US" sz="4000" dirty="0">
                <a:solidFill>
                  <a:schemeClr val="bg1"/>
                </a:solidFill>
              </a:rPr>
              <a:t> under, blessings of the breasts, and of the </a:t>
            </a:r>
            <a:r>
              <a:rPr lang="en-US" sz="4000" dirty="0" smtClean="0">
                <a:solidFill>
                  <a:schemeClr val="bg1"/>
                </a:solidFill>
              </a:rPr>
              <a:t>womb:</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1067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228601"/>
            <a:ext cx="7334250" cy="4286250"/>
          </a:xfrm>
        </p:spPr>
        <p:txBody>
          <a:bodyPr>
            <a:normAutofit fontScale="85000" lnSpcReduction="20000"/>
          </a:bodyPr>
          <a:lstStyle/>
          <a:p>
            <a:pPr marL="0" indent="0" algn="ctr">
              <a:buNone/>
            </a:pPr>
            <a:r>
              <a:rPr lang="en-US" sz="4000" baseline="30000" dirty="0">
                <a:solidFill>
                  <a:schemeClr val="bg1"/>
                </a:solidFill>
              </a:rPr>
              <a:t>Ge 49:26</a:t>
            </a:r>
            <a:r>
              <a:rPr lang="en-US" sz="4000" dirty="0">
                <a:solidFill>
                  <a:schemeClr val="bg1"/>
                </a:solidFill>
              </a:rPr>
              <a:t> The blessings of thy father have prevailed above the blessings of my progenitors unto the utmost bound of the everlasting hills: they shall be on the head of Joseph, and on the crown of the head of him that was separate from his brethren</a:t>
            </a:r>
            <a:r>
              <a:rPr lang="en-US" sz="4000" dirty="0" smtClean="0">
                <a:solidFill>
                  <a:schemeClr val="bg1"/>
                </a:solidFill>
              </a:rPr>
              <a:t>.</a:t>
            </a:r>
            <a:r>
              <a:rPr lang="en-US" sz="4000" dirty="0">
                <a:solidFill>
                  <a:schemeClr val="bg1"/>
                </a:solidFill>
              </a:rPr>
              <a:t> </a:t>
            </a:r>
            <a:endParaRPr lang="en-US" sz="4000" dirty="0" smtClean="0">
              <a:solidFill>
                <a:schemeClr val="bg1"/>
              </a:solidFill>
            </a:endParaRPr>
          </a:p>
          <a:p>
            <a:pPr marL="0" indent="0" algn="ctr">
              <a:buNone/>
            </a:pPr>
            <a:r>
              <a:rPr lang="en-US" sz="4000" dirty="0" smtClean="0">
                <a:solidFill>
                  <a:schemeClr val="bg1"/>
                </a:solidFill>
              </a:rPr>
              <a:t>Tribal </a:t>
            </a:r>
            <a:r>
              <a:rPr lang="en-US" sz="4000" dirty="0">
                <a:solidFill>
                  <a:schemeClr val="bg1"/>
                </a:solidFill>
              </a:rPr>
              <a:t>Name not found but identified by Ephraim and Manasseh </a:t>
            </a: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516727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 </a:t>
            </a:r>
            <a:r>
              <a:rPr lang="en-US" sz="4000" dirty="0" smtClean="0">
                <a:solidFill>
                  <a:schemeClr val="bg1"/>
                </a:solidFill>
              </a:rPr>
              <a:t>Finally </a:t>
            </a:r>
            <a:r>
              <a:rPr lang="en-US" sz="4000" dirty="0">
                <a:solidFill>
                  <a:schemeClr val="bg1"/>
                </a:solidFill>
              </a:rPr>
              <a:t>Israel speaks to Benjamin the second born of Rachel but the last born.</a:t>
            </a:r>
          </a:p>
          <a:p>
            <a:pPr marL="0" indent="0" algn="ctr">
              <a:buNone/>
            </a:pPr>
            <a:r>
              <a:rPr lang="en-US" sz="4000" dirty="0">
                <a:solidFill>
                  <a:schemeClr val="bg1"/>
                </a:solidFill>
              </a:rPr>
              <a:t> </a:t>
            </a:r>
          </a:p>
          <a:p>
            <a:pPr marL="0" indent="0" algn="ctr">
              <a:buNone/>
            </a:pPr>
            <a:r>
              <a:rPr lang="en-US" sz="4000" baseline="30000" dirty="0">
                <a:solidFill>
                  <a:schemeClr val="bg1"/>
                </a:solidFill>
              </a:rPr>
              <a:t>Ge 49:27</a:t>
            </a:r>
            <a:r>
              <a:rPr lang="en-US" sz="4000" dirty="0">
                <a:solidFill>
                  <a:schemeClr val="bg1"/>
                </a:solidFill>
              </a:rPr>
              <a:t> Benjamin shall </a:t>
            </a:r>
            <a:r>
              <a:rPr lang="en-US" sz="4000" dirty="0" err="1">
                <a:solidFill>
                  <a:schemeClr val="bg1"/>
                </a:solidFill>
              </a:rPr>
              <a:t>ravin</a:t>
            </a:r>
            <a:r>
              <a:rPr lang="en-US" sz="4000" dirty="0">
                <a:solidFill>
                  <a:schemeClr val="bg1"/>
                </a:solidFill>
              </a:rPr>
              <a:t> </a:t>
            </a:r>
            <a:r>
              <a:rPr lang="en-US" sz="4000" i="1" dirty="0">
                <a:solidFill>
                  <a:schemeClr val="bg1"/>
                </a:solidFill>
              </a:rPr>
              <a:t>as </a:t>
            </a:r>
            <a:r>
              <a:rPr lang="en-US" sz="4000" dirty="0">
                <a:solidFill>
                  <a:schemeClr val="bg1"/>
                </a:solidFill>
              </a:rPr>
              <a:t>a wolf: in the morning he shall devour the prey, and at night he shall divide the spoil.</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940032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Tribal Name </a:t>
            </a:r>
          </a:p>
          <a:p>
            <a:pPr marL="0" indent="0" algn="ctr">
              <a:buNone/>
            </a:pPr>
            <a:r>
              <a:rPr lang="en-US" sz="4000" dirty="0">
                <a:solidFill>
                  <a:schemeClr val="bg1"/>
                </a:solidFill>
              </a:rPr>
              <a:t>And, behold, there came an old man from his work out of the field at even, which </a:t>
            </a:r>
            <a:r>
              <a:rPr lang="en-US" sz="4000" i="1" dirty="0">
                <a:solidFill>
                  <a:schemeClr val="bg1"/>
                </a:solidFill>
              </a:rPr>
              <a:t>was </a:t>
            </a:r>
            <a:r>
              <a:rPr lang="en-US" sz="4000" dirty="0">
                <a:solidFill>
                  <a:schemeClr val="bg1"/>
                </a:solidFill>
              </a:rPr>
              <a:t>also of mount Ephraim; and he sojourned in </a:t>
            </a:r>
            <a:r>
              <a:rPr lang="en-US" sz="4000" dirty="0" err="1">
                <a:solidFill>
                  <a:schemeClr val="bg1"/>
                </a:solidFill>
              </a:rPr>
              <a:t>Gibeah</a:t>
            </a:r>
            <a:r>
              <a:rPr lang="en-US" sz="4000" dirty="0">
                <a:solidFill>
                  <a:schemeClr val="bg1"/>
                </a:solidFill>
              </a:rPr>
              <a:t>: but the men of the place </a:t>
            </a:r>
            <a:r>
              <a:rPr lang="en-US" sz="4000" i="1" dirty="0">
                <a:solidFill>
                  <a:schemeClr val="bg1"/>
                </a:solidFill>
              </a:rPr>
              <a:t>were </a:t>
            </a:r>
            <a:r>
              <a:rPr lang="en-US" sz="4000" b="1" u="sng" dirty="0" err="1">
                <a:solidFill>
                  <a:schemeClr val="bg1"/>
                </a:solidFill>
              </a:rPr>
              <a:t>Benjamites</a:t>
            </a:r>
            <a:r>
              <a:rPr lang="en-US" sz="4000" dirty="0">
                <a:solidFill>
                  <a:schemeClr val="bg1"/>
                </a:solidFill>
              </a:rPr>
              <a:t>. (</a:t>
            </a:r>
            <a:r>
              <a:rPr lang="en-US" sz="4000" dirty="0" err="1">
                <a:solidFill>
                  <a:schemeClr val="bg1"/>
                </a:solidFill>
              </a:rPr>
              <a:t>Jdg</a:t>
            </a:r>
            <a:r>
              <a:rPr lang="en-US" sz="4000" dirty="0">
                <a:solidFill>
                  <a:schemeClr val="bg1"/>
                </a:solidFill>
              </a:rPr>
              <a:t> 19:16 KJV)</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65843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Ge 49:28</a:t>
            </a:r>
            <a:r>
              <a:rPr lang="en-US" sz="4000" dirty="0">
                <a:solidFill>
                  <a:schemeClr val="bg1"/>
                </a:solidFill>
              </a:rPr>
              <a:t> All these </a:t>
            </a:r>
            <a:r>
              <a:rPr lang="en-US" sz="4000" i="1" dirty="0">
                <a:solidFill>
                  <a:schemeClr val="bg1"/>
                </a:solidFill>
              </a:rPr>
              <a:t>are </a:t>
            </a:r>
            <a:r>
              <a:rPr lang="en-US" sz="4000" dirty="0">
                <a:solidFill>
                  <a:schemeClr val="bg1"/>
                </a:solidFill>
              </a:rPr>
              <a:t>the </a:t>
            </a:r>
            <a:r>
              <a:rPr lang="en-US" sz="4000" u="sng" dirty="0">
                <a:solidFill>
                  <a:schemeClr val="bg1"/>
                </a:solidFill>
              </a:rPr>
              <a:t>twelve tribes of </a:t>
            </a:r>
            <a:r>
              <a:rPr lang="en-US" sz="4000" b="1" u="sng" dirty="0">
                <a:solidFill>
                  <a:schemeClr val="bg1"/>
                </a:solidFill>
              </a:rPr>
              <a:t>Israel:</a:t>
            </a:r>
            <a:r>
              <a:rPr lang="en-US" sz="4000" dirty="0">
                <a:solidFill>
                  <a:schemeClr val="bg1"/>
                </a:solidFill>
              </a:rPr>
              <a:t> and this </a:t>
            </a:r>
            <a:r>
              <a:rPr lang="en-US" sz="4000" i="1" dirty="0">
                <a:solidFill>
                  <a:schemeClr val="bg1"/>
                </a:solidFill>
              </a:rPr>
              <a:t>is it </a:t>
            </a:r>
            <a:r>
              <a:rPr lang="en-US" sz="4000" dirty="0">
                <a:solidFill>
                  <a:schemeClr val="bg1"/>
                </a:solidFill>
              </a:rPr>
              <a:t>that their father </a:t>
            </a:r>
            <a:r>
              <a:rPr lang="en-US" sz="4000" dirty="0" err="1">
                <a:solidFill>
                  <a:schemeClr val="bg1"/>
                </a:solidFill>
              </a:rPr>
              <a:t>spake</a:t>
            </a:r>
            <a:r>
              <a:rPr lang="en-US" sz="4000" dirty="0">
                <a:solidFill>
                  <a:schemeClr val="bg1"/>
                </a:solidFill>
              </a:rPr>
              <a:t> unto them, and blessed them; every one according to his blessing he blessed them.</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3118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smtClean="0">
                <a:solidFill>
                  <a:schemeClr val="bg1"/>
                </a:solidFill>
              </a:rPr>
              <a:t>As we noticed here, Israel </a:t>
            </a:r>
            <a:r>
              <a:rPr lang="en-US" sz="4000" dirty="0">
                <a:solidFill>
                  <a:schemeClr val="bg1"/>
                </a:solidFill>
              </a:rPr>
              <a:t>as he </a:t>
            </a:r>
            <a:r>
              <a:rPr lang="en-US" sz="4000" dirty="0" smtClean="0">
                <a:solidFill>
                  <a:schemeClr val="bg1"/>
                </a:solidFill>
              </a:rPr>
              <a:t>is speaking </a:t>
            </a:r>
            <a:r>
              <a:rPr lang="en-US" sz="4000" dirty="0">
                <a:solidFill>
                  <a:schemeClr val="bg1"/>
                </a:solidFill>
              </a:rPr>
              <a:t>to his </a:t>
            </a:r>
            <a:r>
              <a:rPr lang="en-US" sz="4000" dirty="0" smtClean="0">
                <a:solidFill>
                  <a:schemeClr val="bg1"/>
                </a:solidFill>
              </a:rPr>
              <a:t>sons, </a:t>
            </a:r>
            <a:r>
              <a:rPr lang="en-US" sz="4000" dirty="0">
                <a:solidFill>
                  <a:schemeClr val="bg1"/>
                </a:solidFill>
              </a:rPr>
              <a:t>he doesn’t refer to any of them as Jews. He speak to them according to their tribe. Collectively they were not Jews, collectively they were Israel or Israelites.</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758243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first time the term Israelites was used in Scripture was in Egypt. Israelite was the collective name of the children of Israel</a:t>
            </a:r>
          </a:p>
          <a:p>
            <a:pPr marL="0" indent="0" algn="ctr">
              <a:buNone/>
            </a:pPr>
            <a:r>
              <a:rPr lang="en-US" sz="4000" dirty="0">
                <a:solidFill>
                  <a:schemeClr val="bg1"/>
                </a:solidFill>
              </a:rPr>
              <a:t> </a:t>
            </a:r>
          </a:p>
          <a:p>
            <a:pPr marL="0" indent="0" algn="ctr">
              <a:buNone/>
            </a:pPr>
            <a:r>
              <a:rPr lang="en-US" sz="4000" dirty="0">
                <a:solidFill>
                  <a:schemeClr val="bg1"/>
                </a:solidFill>
              </a:rPr>
              <a:t>And Pharaoh sent, and, behold, there was not one of the cattle of the Israelites dead. And the heart of Pharaoh was hardened, and he did not let the people go. (Exo 9:7 KJV)</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04299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Tribes Not mentioned by their tribal names</a:t>
            </a:r>
          </a:p>
          <a:p>
            <a:pPr marL="0" indent="0" algn="ctr">
              <a:buNone/>
            </a:pPr>
            <a:r>
              <a:rPr lang="en-US" sz="4000" dirty="0">
                <a:solidFill>
                  <a:schemeClr val="bg1"/>
                </a:solidFill>
              </a:rPr>
              <a:t>Naphtali</a:t>
            </a:r>
          </a:p>
          <a:p>
            <a:pPr marL="0" indent="0" algn="ctr">
              <a:buNone/>
            </a:pPr>
            <a:r>
              <a:rPr lang="en-US" sz="4000" dirty="0">
                <a:solidFill>
                  <a:schemeClr val="bg1"/>
                </a:solidFill>
              </a:rPr>
              <a:t>Judah (Jews)</a:t>
            </a:r>
          </a:p>
          <a:p>
            <a:pPr marL="0" indent="0" algn="ctr">
              <a:buNone/>
            </a:pPr>
            <a:r>
              <a:rPr lang="en-US" sz="4000" dirty="0">
                <a:solidFill>
                  <a:schemeClr val="bg1"/>
                </a:solidFill>
              </a:rPr>
              <a:t>Joseph </a:t>
            </a:r>
          </a:p>
          <a:p>
            <a:pPr marL="0" indent="0" algn="ctr">
              <a:buNone/>
            </a:pPr>
            <a:r>
              <a:rPr lang="en-US" sz="4000" dirty="0">
                <a:solidFill>
                  <a:schemeClr val="bg1"/>
                </a:solidFill>
              </a:rPr>
              <a:t>Issachar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921231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next Jewish person you come in contact with ask him or her what tribe they are from.</a:t>
            </a:r>
          </a:p>
          <a:p>
            <a:pPr marL="0" indent="0" algn="ctr">
              <a:buNone/>
            </a:pPr>
            <a:r>
              <a:rPr lang="en-US" sz="4000" dirty="0">
                <a:solidFill>
                  <a:schemeClr val="bg1"/>
                </a:solidFill>
              </a:rPr>
              <a:t> </a:t>
            </a:r>
          </a:p>
          <a:p>
            <a:pPr marL="0" indent="0" algn="ctr">
              <a:buNone/>
            </a:pPr>
            <a:r>
              <a:rPr lang="en-US" sz="4000" dirty="0">
                <a:solidFill>
                  <a:schemeClr val="bg1"/>
                </a:solidFill>
              </a:rPr>
              <a:t>If a person can trace their Jewishness back to a point they should be able to trace their tribe.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262135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For Israelites to pray to the God of Abraham, Isaac and Jacob is to ignore and deny the change </a:t>
            </a:r>
            <a:r>
              <a:rPr lang="en-US" sz="4000" dirty="0" err="1">
                <a:solidFill>
                  <a:schemeClr val="bg1"/>
                </a:solidFill>
              </a:rPr>
              <a:t>YeHoVaH</a:t>
            </a:r>
            <a:r>
              <a:rPr lang="en-US" sz="4000" dirty="0">
                <a:solidFill>
                  <a:schemeClr val="bg1"/>
                </a:solidFill>
              </a:rPr>
              <a:t> instituted when He changed Jacob’s name to Israel. Genesis 32:28 &amp; Genesis 35:10.</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660996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 land of Israel is not called the land of Jacob.</a:t>
            </a:r>
          </a:p>
          <a:p>
            <a:pPr marL="0" indent="0" algn="ctr">
              <a:buNone/>
            </a:pPr>
            <a:r>
              <a:rPr lang="en-US" sz="4000" dirty="0">
                <a:solidFill>
                  <a:schemeClr val="bg1"/>
                </a:solidFill>
              </a:rPr>
              <a:t> </a:t>
            </a:r>
          </a:p>
          <a:p>
            <a:pPr marL="0" indent="0" algn="ctr">
              <a:buNone/>
            </a:pPr>
            <a:r>
              <a:rPr lang="en-US" sz="4000" dirty="0">
                <a:solidFill>
                  <a:schemeClr val="bg1"/>
                </a:solidFill>
              </a:rPr>
              <a:t>The 12/14 tribes of Israel are not called the 12/14 tribes of Jacob.</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719825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children of Israel are not called </a:t>
            </a:r>
            <a:r>
              <a:rPr lang="en-US" sz="4000" dirty="0" err="1">
                <a:solidFill>
                  <a:schemeClr val="bg1"/>
                </a:solidFill>
              </a:rPr>
              <a:t>Jacobites</a:t>
            </a:r>
            <a:r>
              <a:rPr lang="en-US" sz="4000" dirty="0">
                <a:solidFill>
                  <a:schemeClr val="bg1"/>
                </a:solidFill>
              </a:rPr>
              <a:t>/</a:t>
            </a:r>
            <a:r>
              <a:rPr lang="en-US" sz="4000" dirty="0" err="1">
                <a:solidFill>
                  <a:schemeClr val="bg1"/>
                </a:solidFill>
              </a:rPr>
              <a:t>Yacovites</a:t>
            </a:r>
            <a:r>
              <a:rPr lang="en-US" sz="4000" dirty="0">
                <a:solidFill>
                  <a:schemeClr val="bg1"/>
                </a:solidFill>
              </a:rPr>
              <a:t>, they are called Israelites</a:t>
            </a:r>
            <a:r>
              <a:rPr lang="en-US" sz="4000" dirty="0" smtClean="0">
                <a:solidFill>
                  <a:schemeClr val="bg1"/>
                </a:solidFill>
              </a:rPr>
              <a:t>.</a:t>
            </a:r>
            <a:r>
              <a:rPr lang="en-US" sz="4000" dirty="0">
                <a:solidFill>
                  <a:schemeClr val="bg1"/>
                </a:solidFill>
              </a:rPr>
              <a:t> </a:t>
            </a:r>
          </a:p>
          <a:p>
            <a:pPr marL="0" indent="0" algn="ctr">
              <a:buNone/>
            </a:pPr>
            <a:r>
              <a:rPr lang="en-US" sz="4000" dirty="0">
                <a:solidFill>
                  <a:schemeClr val="bg1"/>
                </a:solidFill>
              </a:rPr>
              <a:t>For Israelites to continue to refer to Israel as Jacob is to deny their own Identity</a:t>
            </a:r>
            <a:r>
              <a:rPr lang="en-US" sz="4000" dirty="0" smtClean="0">
                <a:solidFill>
                  <a:schemeClr val="bg1"/>
                </a:solidFill>
              </a:rPr>
              <a:t>.</a:t>
            </a:r>
            <a:endParaRPr lang="en-US" sz="4000" dirty="0">
              <a:solidFill>
                <a:schemeClr val="bg1"/>
              </a:solidFill>
            </a:endParaRPr>
          </a:p>
          <a:p>
            <a:pPr marL="0" indent="0" algn="ctr">
              <a:buNone/>
            </a:pPr>
            <a:r>
              <a:rPr lang="en-US" sz="4000" dirty="0">
                <a:solidFill>
                  <a:schemeClr val="bg1"/>
                </a:solidFill>
              </a:rPr>
              <a:t>Are you a Jacobite/</a:t>
            </a:r>
            <a:r>
              <a:rPr lang="en-US" sz="4000" dirty="0" err="1">
                <a:solidFill>
                  <a:schemeClr val="bg1"/>
                </a:solidFill>
              </a:rPr>
              <a:t>Yacovite</a:t>
            </a:r>
            <a:r>
              <a:rPr lang="en-US" sz="4000" dirty="0">
                <a:solidFill>
                  <a:schemeClr val="bg1"/>
                </a:solidFill>
              </a:rPr>
              <a:t> or </a:t>
            </a:r>
            <a:r>
              <a:rPr lang="en-US" sz="4000" dirty="0" smtClean="0">
                <a:solidFill>
                  <a:schemeClr val="bg1"/>
                </a:solidFill>
              </a:rPr>
              <a:t>a </a:t>
            </a:r>
          </a:p>
          <a:p>
            <a:pPr marL="0" indent="0" algn="ctr">
              <a:buNone/>
            </a:pPr>
            <a:r>
              <a:rPr lang="en-US" sz="4000" dirty="0" smtClean="0">
                <a:solidFill>
                  <a:schemeClr val="bg1"/>
                </a:solidFill>
              </a:rPr>
              <a:t>Israelite</a:t>
            </a:r>
            <a:r>
              <a:rPr lang="en-US" sz="4000" dirty="0">
                <a:solidFill>
                  <a:schemeClr val="bg1"/>
                </a:solidFill>
              </a:rPr>
              <a:t>?</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442232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439012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692646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075238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013964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749208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51019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869219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946095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516436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949894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231739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3017552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696414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430366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34333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5878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496030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18013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43080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108437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909168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601323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076229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289913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402980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15284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966918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636751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549589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974710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153526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33846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100567</TotalTime>
  <Words>1422</Words>
  <Application>Microsoft Office PowerPoint</Application>
  <PresentationFormat>On-screen Show (16:9)</PresentationFormat>
  <Paragraphs>443</Paragraphs>
  <Slides>95</Slides>
  <Notes>95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Ezra SIL</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Arthur Bailey</cp:lastModifiedBy>
  <cp:revision>2718</cp:revision>
  <dcterms:created xsi:type="dcterms:W3CDTF">2015-08-01T01:54:59Z</dcterms:created>
  <dcterms:modified xsi:type="dcterms:W3CDTF">2020-09-24T22:55:39Z</dcterms:modified>
</cp:coreProperties>
</file>