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6" r:id="rId2"/>
    <p:sldId id="257" r:id="rId3"/>
    <p:sldId id="3920" r:id="rId4"/>
    <p:sldId id="5224" r:id="rId5"/>
    <p:sldId id="1981" r:id="rId6"/>
    <p:sldId id="4362" r:id="rId7"/>
    <p:sldId id="4366" r:id="rId8"/>
    <p:sldId id="4823" r:id="rId9"/>
    <p:sldId id="5223" r:id="rId10"/>
    <p:sldId id="5905" r:id="rId11"/>
    <p:sldId id="6461" r:id="rId12"/>
    <p:sldId id="6487" r:id="rId13"/>
    <p:sldId id="6488" r:id="rId14"/>
    <p:sldId id="6489" r:id="rId15"/>
    <p:sldId id="6490" r:id="rId16"/>
    <p:sldId id="6491" r:id="rId17"/>
    <p:sldId id="6492" r:id="rId18"/>
    <p:sldId id="6493" r:id="rId19"/>
    <p:sldId id="6494" r:id="rId20"/>
    <p:sldId id="6495" r:id="rId21"/>
    <p:sldId id="6496" r:id="rId22"/>
    <p:sldId id="6497" r:id="rId23"/>
    <p:sldId id="6498" r:id="rId24"/>
    <p:sldId id="6499" r:id="rId25"/>
    <p:sldId id="6500" r:id="rId26"/>
    <p:sldId id="6501" r:id="rId27"/>
    <p:sldId id="6502" r:id="rId28"/>
    <p:sldId id="6503" r:id="rId29"/>
    <p:sldId id="6504" r:id="rId30"/>
    <p:sldId id="6505" r:id="rId31"/>
    <p:sldId id="6506" r:id="rId32"/>
    <p:sldId id="6507" r:id="rId33"/>
    <p:sldId id="6510" r:id="rId34"/>
    <p:sldId id="6509" r:id="rId35"/>
    <p:sldId id="6508" r:id="rId36"/>
    <p:sldId id="6511" r:id="rId37"/>
    <p:sldId id="6512" r:id="rId38"/>
    <p:sldId id="6513" r:id="rId39"/>
    <p:sldId id="6514" r:id="rId40"/>
    <p:sldId id="6515" r:id="rId41"/>
    <p:sldId id="6516" r:id="rId42"/>
    <p:sldId id="6517" r:id="rId43"/>
    <p:sldId id="6518" r:id="rId44"/>
    <p:sldId id="6519" r:id="rId45"/>
    <p:sldId id="6520" r:id="rId46"/>
    <p:sldId id="6521" r:id="rId47"/>
    <p:sldId id="6522" r:id="rId48"/>
    <p:sldId id="6523" r:id="rId49"/>
    <p:sldId id="6524" r:id="rId50"/>
    <p:sldId id="6525" r:id="rId51"/>
    <p:sldId id="6526" r:id="rId52"/>
    <p:sldId id="5225" r:id="rId53"/>
    <p:sldId id="5527" r:id="rId54"/>
    <p:sldId id="5193" r:id="rId55"/>
    <p:sldId id="5496" r:id="rId56"/>
    <p:sldId id="5765" r:id="rId57"/>
    <p:sldId id="5196" r:id="rId58"/>
    <p:sldId id="5195" r:id="rId59"/>
    <p:sldId id="6258" r:id="rId60"/>
    <p:sldId id="6458" r:id="rId61"/>
    <p:sldId id="6460" r:id="rId62"/>
    <p:sldId id="6527" r:id="rId63"/>
    <p:sldId id="6528" r:id="rId64"/>
    <p:sldId id="6529" r:id="rId65"/>
    <p:sldId id="6530" r:id="rId66"/>
    <p:sldId id="6531" r:id="rId67"/>
    <p:sldId id="6532" r:id="rId68"/>
    <p:sldId id="6533" r:id="rId69"/>
    <p:sldId id="6534" r:id="rId70"/>
    <p:sldId id="6556" r:id="rId71"/>
    <p:sldId id="6557" r:id="rId7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2" autoAdjust="0"/>
    <p:restoredTop sz="94434" autoAdjust="0"/>
  </p:normalViewPr>
  <p:slideViewPr>
    <p:cSldViewPr snapToGrid="0" snapToObjects="1">
      <p:cViewPr varScale="1">
        <p:scale>
          <a:sx n="155" d="100"/>
          <a:sy n="155" d="100"/>
        </p:scale>
        <p:origin x="126"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10/24/2020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35192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242923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1942170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586214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1360127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3971728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3586443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174082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16178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247771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1778847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832897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3837743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3585266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1475570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68841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77648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70172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114719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67509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3743742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1727283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716999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2032664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3233607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3118545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1243665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969838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11325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972866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1367344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1211077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1180666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705258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4227761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3795046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892309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20805535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275371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890069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18994052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1495749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21738160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16118407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2057923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3405760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6187437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16151601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11713070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10809881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368150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15159975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247148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10/24/2020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10/24/2020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10/24/2020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10/24/2020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10/24/2020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10/24/2020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10/24/2020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10/24/2020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10/24/2020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10/24/2020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10/24/2020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10/24/2020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Matthew 1 </a:t>
            </a:r>
            <a:r>
              <a:rPr lang="en-US" sz="5400" dirty="0" err="1">
                <a:solidFill>
                  <a:schemeClr val="bg1"/>
                </a:solidFill>
              </a:rPr>
              <a:t>Pt</a:t>
            </a:r>
            <a:r>
              <a:rPr lang="en-US" sz="5400" dirty="0">
                <a:solidFill>
                  <a:schemeClr val="bg1"/>
                </a:solidFill>
              </a:rPr>
              <a:t> 1</a:t>
            </a:r>
          </a:p>
          <a:p>
            <a:pPr marL="0" indent="0" algn="ctr">
              <a:buNone/>
            </a:pPr>
            <a:r>
              <a:rPr lang="en-US" sz="5400" dirty="0">
                <a:solidFill>
                  <a:schemeClr val="bg1"/>
                </a:solidFill>
              </a:rPr>
              <a:t>Messiah’s Bloodline</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10</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1:1</a:t>
            </a:r>
            <a:r>
              <a:rPr lang="en-US" sz="4000" dirty="0">
                <a:solidFill>
                  <a:schemeClr val="bg1"/>
                </a:solidFill>
              </a:rPr>
              <a:t> The book of the generation of </a:t>
            </a:r>
            <a:r>
              <a:rPr lang="en-US" sz="4000" dirty="0" err="1">
                <a:solidFill>
                  <a:schemeClr val="bg1"/>
                </a:solidFill>
              </a:rPr>
              <a:t>Yeshua</a:t>
            </a:r>
            <a:r>
              <a:rPr lang="en-US" sz="4000" dirty="0">
                <a:solidFill>
                  <a:schemeClr val="bg1"/>
                </a:solidFill>
              </a:rPr>
              <a:t> Messiah, the son of David, the son of Abraham.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15010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1:1</a:t>
            </a:r>
            <a:r>
              <a:rPr lang="en-US" sz="4000" dirty="0">
                <a:solidFill>
                  <a:schemeClr val="bg1"/>
                </a:solidFill>
              </a:rPr>
              <a:t> The book of the generation of </a:t>
            </a:r>
            <a:r>
              <a:rPr lang="en-US" sz="4000" dirty="0" err="1" smtClean="0">
                <a:solidFill>
                  <a:schemeClr val="bg1"/>
                </a:solidFill>
              </a:rPr>
              <a:t>Yeshua</a:t>
            </a:r>
            <a:r>
              <a:rPr lang="en-US" sz="4000" dirty="0" smtClean="0">
                <a:solidFill>
                  <a:schemeClr val="bg1"/>
                </a:solidFill>
              </a:rPr>
              <a:t> Messiah, </a:t>
            </a:r>
            <a:r>
              <a:rPr lang="en-US" sz="4000" dirty="0">
                <a:solidFill>
                  <a:schemeClr val="bg1"/>
                </a:solidFill>
              </a:rPr>
              <a:t>the son of David, the son of Abraham. </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76827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genealogy of </a:t>
            </a:r>
            <a:r>
              <a:rPr lang="en-US" sz="4000" dirty="0" err="1">
                <a:solidFill>
                  <a:schemeClr val="bg1"/>
                </a:solidFill>
              </a:rPr>
              <a:t>Yeshua</a:t>
            </a:r>
            <a:r>
              <a:rPr lang="en-US" sz="4000" dirty="0">
                <a:solidFill>
                  <a:schemeClr val="bg1"/>
                </a:solidFill>
              </a:rPr>
              <a:t> is vital prophetically in determining if </a:t>
            </a:r>
            <a:r>
              <a:rPr lang="en-US" sz="4000" dirty="0" err="1">
                <a:solidFill>
                  <a:schemeClr val="bg1"/>
                </a:solidFill>
              </a:rPr>
              <a:t>Yeshua</a:t>
            </a:r>
            <a:r>
              <a:rPr lang="en-US" sz="4000" dirty="0">
                <a:solidFill>
                  <a:schemeClr val="bg1"/>
                </a:solidFill>
              </a:rPr>
              <a:t> is in fact the prophesied Messiah.  </a:t>
            </a:r>
          </a:p>
          <a:p>
            <a:pPr marL="0" indent="0" algn="ctr">
              <a:buNone/>
            </a:pPr>
            <a:r>
              <a:rPr lang="en-US" sz="4000" dirty="0">
                <a:solidFill>
                  <a:schemeClr val="bg1"/>
                </a:solidFill>
              </a:rPr>
              <a:t>Matthew traces </a:t>
            </a:r>
            <a:r>
              <a:rPr lang="en-US" sz="4000" dirty="0" err="1">
                <a:solidFill>
                  <a:schemeClr val="bg1"/>
                </a:solidFill>
              </a:rPr>
              <a:t>Yeshua’s</a:t>
            </a:r>
            <a:r>
              <a:rPr lang="en-US" sz="4000" dirty="0">
                <a:solidFill>
                  <a:schemeClr val="bg1"/>
                </a:solidFill>
              </a:rPr>
              <a:t> bloodline back through Perez, the son of Tamar and Judah to Israel, to Isaac the son of Abraham the father of us all who live by faith.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21668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In this genealogical trace, Matthews’s efforts were to demonstrate to his readers that </a:t>
            </a:r>
            <a:r>
              <a:rPr lang="en-US" sz="4000" dirty="0" err="1">
                <a:solidFill>
                  <a:schemeClr val="bg1"/>
                </a:solidFill>
              </a:rPr>
              <a:t>Yeshua</a:t>
            </a:r>
            <a:r>
              <a:rPr lang="en-US" sz="4000" dirty="0">
                <a:solidFill>
                  <a:schemeClr val="bg1"/>
                </a:solidFill>
              </a:rPr>
              <a:t> was the prophesied Messiah with royal bloodline and that faith in Him was crucial to the restoration of the kingdom of Israel as king, and salvation for the nations of the world.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6482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genealogy or bloodline of </a:t>
            </a:r>
            <a:r>
              <a:rPr lang="en-US" sz="4000" dirty="0" err="1">
                <a:solidFill>
                  <a:schemeClr val="bg1"/>
                </a:solidFill>
              </a:rPr>
              <a:t>Yeshua</a:t>
            </a:r>
            <a:r>
              <a:rPr lang="en-US" sz="4000" dirty="0">
                <a:solidFill>
                  <a:schemeClr val="bg1"/>
                </a:solidFill>
              </a:rPr>
              <a:t> reveals that </a:t>
            </a:r>
            <a:r>
              <a:rPr lang="en-US" sz="4000" dirty="0" err="1">
                <a:solidFill>
                  <a:schemeClr val="bg1"/>
                </a:solidFill>
              </a:rPr>
              <a:t>Yeshua’s</a:t>
            </a:r>
            <a:r>
              <a:rPr lang="en-US" sz="4000" dirty="0">
                <a:solidFill>
                  <a:schemeClr val="bg1"/>
                </a:solidFill>
              </a:rPr>
              <a:t> ancestors were a mixture of Israelites, Canaanites and Moabites.</a:t>
            </a:r>
          </a:p>
          <a:p>
            <a:pPr marL="0" indent="0" algn="ctr">
              <a:buNone/>
            </a:pPr>
            <a:r>
              <a:rPr lang="en-US" sz="4000" dirty="0">
                <a:solidFill>
                  <a:schemeClr val="bg1"/>
                </a:solidFill>
              </a:rPr>
              <a:t> </a:t>
            </a:r>
          </a:p>
          <a:p>
            <a:pPr marL="0" indent="0" algn="ctr">
              <a:buNone/>
            </a:pPr>
            <a:r>
              <a:rPr lang="en-US" sz="4000" dirty="0">
                <a:solidFill>
                  <a:schemeClr val="bg1"/>
                </a:solidFill>
              </a:rPr>
              <a:t>Matthew traces </a:t>
            </a:r>
            <a:r>
              <a:rPr lang="en-US" sz="4000" dirty="0" err="1">
                <a:solidFill>
                  <a:schemeClr val="bg1"/>
                </a:solidFill>
              </a:rPr>
              <a:t>Yeshua’s</a:t>
            </a:r>
            <a:r>
              <a:rPr lang="en-US" sz="4000" dirty="0">
                <a:solidFill>
                  <a:schemeClr val="bg1"/>
                </a:solidFill>
              </a:rPr>
              <a:t> genealogy back to Abraham through David.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61967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1:2</a:t>
            </a:r>
            <a:r>
              <a:rPr lang="en-US" sz="4000" dirty="0">
                <a:solidFill>
                  <a:schemeClr val="bg1"/>
                </a:solidFill>
              </a:rPr>
              <a:t> Abraham begat Isaac; and Isaac begat Jacob/Israel; and Jacob/Israel begat Judas and his brethren;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41294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err="1">
                <a:solidFill>
                  <a:schemeClr val="bg1"/>
                </a:solidFill>
              </a:rPr>
              <a:t>YeHoVaH</a:t>
            </a:r>
            <a:r>
              <a:rPr lang="en-US" sz="4000" dirty="0">
                <a:solidFill>
                  <a:schemeClr val="bg1"/>
                </a:solidFill>
              </a:rPr>
              <a:t> changed Jacob’s name to Israel but he is not once referenced as the man Israel or Israel the father in the New Testament.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53291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name </a:t>
            </a:r>
            <a:r>
              <a:rPr lang="en-US" sz="4000" dirty="0" smtClean="0">
                <a:solidFill>
                  <a:schemeClr val="bg1"/>
                </a:solidFill>
              </a:rPr>
              <a:t>Israel, </a:t>
            </a:r>
            <a:r>
              <a:rPr lang="en-US" sz="4000" dirty="0">
                <a:solidFill>
                  <a:schemeClr val="bg1"/>
                </a:solidFill>
              </a:rPr>
              <a:t>is used in reference as:</a:t>
            </a:r>
          </a:p>
          <a:p>
            <a:pPr marL="0" indent="0" algn="ctr">
              <a:buNone/>
            </a:pPr>
            <a:r>
              <a:rPr lang="en-US" sz="4000" dirty="0">
                <a:solidFill>
                  <a:schemeClr val="bg1"/>
                </a:solidFill>
              </a:rPr>
              <a:t>The people of Israel</a:t>
            </a:r>
          </a:p>
          <a:p>
            <a:pPr marL="0" indent="0" algn="ctr">
              <a:buNone/>
            </a:pPr>
            <a:r>
              <a:rPr lang="en-US" sz="4000" dirty="0">
                <a:solidFill>
                  <a:schemeClr val="bg1"/>
                </a:solidFill>
              </a:rPr>
              <a:t>The land of Israel</a:t>
            </a:r>
          </a:p>
          <a:p>
            <a:pPr marL="0" indent="0" algn="ctr">
              <a:buNone/>
            </a:pPr>
            <a:r>
              <a:rPr lang="en-US" sz="4000" dirty="0">
                <a:solidFill>
                  <a:schemeClr val="bg1"/>
                </a:solidFill>
              </a:rPr>
              <a:t>The house of Israel</a:t>
            </a:r>
          </a:p>
          <a:p>
            <a:pPr marL="0" indent="0" algn="ctr">
              <a:buNone/>
            </a:pPr>
            <a:r>
              <a:rPr lang="en-US" sz="4000" dirty="0">
                <a:solidFill>
                  <a:schemeClr val="bg1"/>
                </a:solidFill>
              </a:rPr>
              <a:t>The tribes of Israel</a:t>
            </a:r>
          </a:p>
          <a:p>
            <a:pPr marL="0" indent="0" algn="ctr">
              <a:buNone/>
            </a:pPr>
            <a:r>
              <a:rPr lang="en-US" sz="4000" dirty="0">
                <a:solidFill>
                  <a:schemeClr val="bg1"/>
                </a:solidFill>
              </a:rPr>
              <a:t>The children of Israel</a:t>
            </a:r>
          </a:p>
          <a:p>
            <a:pPr marL="0" indent="0" algn="ctr">
              <a:buNone/>
            </a:pPr>
            <a:r>
              <a:rPr lang="en-US" sz="4000" dirty="0">
                <a:solidFill>
                  <a:schemeClr val="bg1"/>
                </a:solidFill>
              </a:rPr>
              <a:t>The king of </a:t>
            </a:r>
            <a:r>
              <a:rPr lang="en-US" sz="4000" dirty="0" smtClean="0">
                <a:solidFill>
                  <a:schemeClr val="bg1"/>
                </a:solidFill>
              </a:rPr>
              <a:t>Israel</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8602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smtClean="0">
                <a:solidFill>
                  <a:schemeClr val="bg1"/>
                </a:solidFill>
              </a:rPr>
              <a:t>The name Israel is </a:t>
            </a:r>
            <a:r>
              <a:rPr lang="en-US" sz="4000" dirty="0">
                <a:solidFill>
                  <a:schemeClr val="bg1"/>
                </a:solidFill>
              </a:rPr>
              <a:t>not once </a:t>
            </a:r>
            <a:r>
              <a:rPr lang="en-US" sz="4000" dirty="0" smtClean="0">
                <a:solidFill>
                  <a:schemeClr val="bg1"/>
                </a:solidFill>
              </a:rPr>
              <a:t>used in reference to the man named Israel</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dirty="0">
                <a:solidFill>
                  <a:schemeClr val="bg1"/>
                </a:solidFill>
              </a:rPr>
              <a:t>A person could read the entire </a:t>
            </a:r>
            <a:r>
              <a:rPr lang="en-US" sz="4000" dirty="0" smtClean="0">
                <a:solidFill>
                  <a:schemeClr val="bg1"/>
                </a:solidFill>
              </a:rPr>
              <a:t>New </a:t>
            </a:r>
            <a:r>
              <a:rPr lang="en-US" sz="4000" dirty="0">
                <a:solidFill>
                  <a:schemeClr val="bg1"/>
                </a:solidFill>
              </a:rPr>
              <a:t>T</a:t>
            </a:r>
            <a:r>
              <a:rPr lang="en-US" sz="4000" dirty="0" smtClean="0">
                <a:solidFill>
                  <a:schemeClr val="bg1"/>
                </a:solidFill>
              </a:rPr>
              <a:t>estament </a:t>
            </a:r>
            <a:r>
              <a:rPr lang="en-US" sz="4000" dirty="0">
                <a:solidFill>
                  <a:schemeClr val="bg1"/>
                </a:solidFill>
              </a:rPr>
              <a:t>and never know there was a man named Israel.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79486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They would not know that the people of Israel came from a man named Israel.</a:t>
            </a:r>
          </a:p>
          <a:p>
            <a:pPr marL="0" indent="0" algn="ctr">
              <a:buNone/>
            </a:pPr>
            <a:r>
              <a:rPr lang="en-US" sz="4000" dirty="0">
                <a:solidFill>
                  <a:schemeClr val="bg1"/>
                </a:solidFill>
              </a:rPr>
              <a:t>They would not know that the 12 tribes of Israel were from the 12 sons of the man </a:t>
            </a:r>
            <a:r>
              <a:rPr lang="en-US" sz="4000" dirty="0" smtClean="0">
                <a:solidFill>
                  <a:schemeClr val="bg1"/>
                </a:solidFill>
              </a:rPr>
              <a:t>Israel</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9844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They would not know that the land of Israel was named after the man Israel</a:t>
            </a:r>
          </a:p>
          <a:p>
            <a:pPr marL="0" indent="0" algn="ctr">
              <a:buNone/>
            </a:pPr>
            <a:r>
              <a:rPr lang="en-US" sz="4000" dirty="0">
                <a:solidFill>
                  <a:schemeClr val="bg1"/>
                </a:solidFill>
              </a:rPr>
              <a:t>They would not know that the children of Israel was in reference to man Israel and instead connect the children to the land of Israel which is named after the man Israel</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23076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Israel is called Jacob throughout the New Testament, never Israel, as if </a:t>
            </a:r>
            <a:r>
              <a:rPr lang="en-US" sz="4000" dirty="0" err="1">
                <a:solidFill>
                  <a:schemeClr val="bg1"/>
                </a:solidFill>
              </a:rPr>
              <a:t>YeHoVaH</a:t>
            </a:r>
            <a:r>
              <a:rPr lang="en-US" sz="4000" dirty="0">
                <a:solidFill>
                  <a:schemeClr val="bg1"/>
                </a:solidFill>
              </a:rPr>
              <a:t> NEVER changed his name.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5601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In many references in the New Testament the name Jacob is used </a:t>
            </a:r>
            <a:r>
              <a:rPr lang="en-US" sz="4000" b="1" u="sng" dirty="0">
                <a:solidFill>
                  <a:schemeClr val="bg1"/>
                </a:solidFill>
              </a:rPr>
              <a:t>after</a:t>
            </a:r>
            <a:r>
              <a:rPr lang="en-US" sz="4000" dirty="0">
                <a:solidFill>
                  <a:schemeClr val="bg1"/>
                </a:solidFill>
              </a:rPr>
              <a:t> </a:t>
            </a:r>
            <a:r>
              <a:rPr lang="en-US" sz="4000" dirty="0" err="1">
                <a:solidFill>
                  <a:schemeClr val="bg1"/>
                </a:solidFill>
              </a:rPr>
              <a:t>YeHoVaH</a:t>
            </a:r>
            <a:r>
              <a:rPr lang="en-US" sz="4000" dirty="0">
                <a:solidFill>
                  <a:schemeClr val="bg1"/>
                </a:solidFill>
              </a:rPr>
              <a:t> changed his name to Israel.</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13536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This could be the main reason why New Testament people refer to the God of Abraham, Isaac and Jacob because they are trained to remember the man Jacob and NOT the man Israel.</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36285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Therefore most people connect the name Israel to the land, the tribe, the people, the nation and the kingdom, NOT the man.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98258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1:3</a:t>
            </a:r>
            <a:r>
              <a:rPr lang="en-US" sz="4000" dirty="0">
                <a:solidFill>
                  <a:schemeClr val="bg1"/>
                </a:solidFill>
              </a:rPr>
              <a:t> And </a:t>
            </a:r>
            <a:r>
              <a:rPr lang="en-US" sz="4000" b="1" u="sng" dirty="0">
                <a:solidFill>
                  <a:schemeClr val="bg1"/>
                </a:solidFill>
              </a:rPr>
              <a:t>Judas</a:t>
            </a:r>
            <a:r>
              <a:rPr lang="en-US" sz="4000" dirty="0">
                <a:solidFill>
                  <a:schemeClr val="bg1"/>
                </a:solidFill>
              </a:rPr>
              <a:t>/Judah begat </a:t>
            </a:r>
            <a:r>
              <a:rPr lang="en-US" sz="4000" dirty="0" err="1">
                <a:solidFill>
                  <a:schemeClr val="bg1"/>
                </a:solidFill>
              </a:rPr>
              <a:t>Phares</a:t>
            </a:r>
            <a:r>
              <a:rPr lang="en-US" sz="4000" dirty="0">
                <a:solidFill>
                  <a:schemeClr val="bg1"/>
                </a:solidFill>
              </a:rPr>
              <a:t> and Zara of </a:t>
            </a:r>
            <a:r>
              <a:rPr lang="en-US" sz="4000" b="1" u="sng" dirty="0" err="1">
                <a:solidFill>
                  <a:schemeClr val="bg1"/>
                </a:solidFill>
              </a:rPr>
              <a:t>Thamar</a:t>
            </a:r>
            <a:r>
              <a:rPr lang="en-US" sz="4000" dirty="0">
                <a:solidFill>
                  <a:schemeClr val="bg1"/>
                </a:solidFill>
              </a:rPr>
              <a:t>; and </a:t>
            </a:r>
            <a:r>
              <a:rPr lang="en-US" sz="4000" dirty="0" err="1">
                <a:solidFill>
                  <a:schemeClr val="bg1"/>
                </a:solidFill>
              </a:rPr>
              <a:t>Phares</a:t>
            </a:r>
            <a:r>
              <a:rPr lang="en-US" sz="4000" dirty="0">
                <a:solidFill>
                  <a:schemeClr val="bg1"/>
                </a:solidFill>
              </a:rPr>
              <a:t> begat </a:t>
            </a:r>
            <a:r>
              <a:rPr lang="en-US" sz="4000" dirty="0" err="1">
                <a:solidFill>
                  <a:schemeClr val="bg1"/>
                </a:solidFill>
              </a:rPr>
              <a:t>Esrom</a:t>
            </a:r>
            <a:r>
              <a:rPr lang="en-US" sz="4000" dirty="0">
                <a:solidFill>
                  <a:schemeClr val="bg1"/>
                </a:solidFill>
              </a:rPr>
              <a:t>; and </a:t>
            </a:r>
            <a:r>
              <a:rPr lang="en-US" sz="4000" dirty="0" err="1">
                <a:solidFill>
                  <a:schemeClr val="bg1"/>
                </a:solidFill>
              </a:rPr>
              <a:t>Esrom</a:t>
            </a:r>
            <a:r>
              <a:rPr lang="en-US" sz="4000" dirty="0">
                <a:solidFill>
                  <a:schemeClr val="bg1"/>
                </a:solidFill>
              </a:rPr>
              <a:t> begat Aram;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38470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By tracing </a:t>
            </a:r>
            <a:r>
              <a:rPr lang="en-US" sz="4000" dirty="0" err="1">
                <a:solidFill>
                  <a:schemeClr val="bg1"/>
                </a:solidFill>
              </a:rPr>
              <a:t>Yeshua’s</a:t>
            </a:r>
            <a:r>
              <a:rPr lang="en-US" sz="4000" dirty="0">
                <a:solidFill>
                  <a:schemeClr val="bg1"/>
                </a:solidFill>
              </a:rPr>
              <a:t> genealogy to J</a:t>
            </a:r>
            <a:r>
              <a:rPr lang="en-US" sz="4000" dirty="0" smtClean="0">
                <a:solidFill>
                  <a:schemeClr val="bg1"/>
                </a:solidFill>
              </a:rPr>
              <a:t>udas/Judah</a:t>
            </a:r>
            <a:r>
              <a:rPr lang="en-US" sz="4000" dirty="0">
                <a:solidFill>
                  <a:schemeClr val="bg1"/>
                </a:solidFill>
              </a:rPr>
              <a:t>, Matthew identifies </a:t>
            </a:r>
            <a:r>
              <a:rPr lang="en-US" sz="4000" dirty="0" err="1">
                <a:solidFill>
                  <a:schemeClr val="bg1"/>
                </a:solidFill>
              </a:rPr>
              <a:t>Yeshua</a:t>
            </a:r>
            <a:r>
              <a:rPr lang="en-US" sz="4000" dirty="0">
                <a:solidFill>
                  <a:schemeClr val="bg1"/>
                </a:solidFill>
              </a:rPr>
              <a:t> as from the tribe of </a:t>
            </a:r>
            <a:r>
              <a:rPr lang="en-US" sz="4000" dirty="0" smtClean="0">
                <a:solidFill>
                  <a:schemeClr val="bg1"/>
                </a:solidFill>
              </a:rPr>
              <a:t>Judas/Judah </a:t>
            </a:r>
            <a:r>
              <a:rPr lang="en-US" sz="4000" dirty="0">
                <a:solidFill>
                  <a:schemeClr val="bg1"/>
                </a:solidFill>
              </a:rPr>
              <a:t>and connects </a:t>
            </a:r>
            <a:r>
              <a:rPr lang="en-US" sz="4000" dirty="0" err="1">
                <a:solidFill>
                  <a:schemeClr val="bg1"/>
                </a:solidFill>
              </a:rPr>
              <a:t>Yeshua</a:t>
            </a:r>
            <a:r>
              <a:rPr lang="en-US" sz="4000" dirty="0">
                <a:solidFill>
                  <a:schemeClr val="bg1"/>
                </a:solidFill>
              </a:rPr>
              <a:t> to the prophecy given to Israel when he spoke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46128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err="1">
                <a:solidFill>
                  <a:schemeClr val="bg1"/>
                </a:solidFill>
              </a:rPr>
              <a:t>Ge</a:t>
            </a:r>
            <a:r>
              <a:rPr lang="en-US" sz="4000" baseline="30000" dirty="0">
                <a:solidFill>
                  <a:schemeClr val="bg1"/>
                </a:solidFill>
              </a:rPr>
              <a:t> 49:10</a:t>
            </a:r>
            <a:r>
              <a:rPr lang="en-US" sz="4000" dirty="0">
                <a:solidFill>
                  <a:schemeClr val="bg1"/>
                </a:solidFill>
              </a:rPr>
              <a:t> </a:t>
            </a:r>
            <a:r>
              <a:rPr lang="en-US" sz="4000" u="sng" dirty="0">
                <a:solidFill>
                  <a:schemeClr val="bg1"/>
                </a:solidFill>
              </a:rPr>
              <a:t>The </a:t>
            </a:r>
            <a:r>
              <a:rPr lang="en-US" sz="4000" b="1" u="sng" dirty="0" err="1">
                <a:solidFill>
                  <a:schemeClr val="bg1"/>
                </a:solidFill>
              </a:rPr>
              <a:t>sceptre</a:t>
            </a:r>
            <a:r>
              <a:rPr lang="en-US" sz="4000" u="sng" dirty="0">
                <a:solidFill>
                  <a:schemeClr val="bg1"/>
                </a:solidFill>
              </a:rPr>
              <a:t> shall not depart from Judah</a:t>
            </a:r>
            <a:r>
              <a:rPr lang="en-US" sz="4000" dirty="0">
                <a:solidFill>
                  <a:schemeClr val="bg1"/>
                </a:solidFill>
              </a:rPr>
              <a:t>, nor a lawgiver from between his feet, until Shiloh come; and unto him </a:t>
            </a:r>
            <a:r>
              <a:rPr lang="en-US" sz="4000" i="1" dirty="0">
                <a:solidFill>
                  <a:schemeClr val="bg1"/>
                </a:solidFill>
              </a:rPr>
              <a:t>shall </a:t>
            </a:r>
            <a:r>
              <a:rPr lang="en-US" sz="4000" dirty="0">
                <a:solidFill>
                  <a:schemeClr val="bg1"/>
                </a:solidFill>
              </a:rPr>
              <a:t>the gathering of the people </a:t>
            </a:r>
            <a:r>
              <a:rPr lang="en-US" sz="4000" i="1" dirty="0">
                <a:solidFill>
                  <a:schemeClr val="bg1"/>
                </a:solidFill>
              </a:rPr>
              <a:t>be.</a:t>
            </a:r>
            <a:endParaRPr lang="en-US" sz="4000" dirty="0">
              <a:solidFill>
                <a:schemeClr val="bg1"/>
              </a:solidFill>
            </a:endParaRPr>
          </a:p>
          <a:p>
            <a:pPr marL="0" indent="0" algn="ctr">
              <a:buNone/>
            </a:pPr>
            <a:r>
              <a:rPr lang="en-US" sz="4000" i="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409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Thamar</a:t>
            </a:r>
            <a:r>
              <a:rPr lang="en-US" sz="4000" dirty="0">
                <a:solidFill>
                  <a:schemeClr val="bg1"/>
                </a:solidFill>
              </a:rPr>
              <a:t>/Tamar, a woman of Canaan, </a:t>
            </a:r>
            <a:r>
              <a:rPr lang="en-US" sz="4000" b="1" u="sng" dirty="0">
                <a:solidFill>
                  <a:schemeClr val="bg1"/>
                </a:solidFill>
              </a:rPr>
              <a:t>a Canaanite</a:t>
            </a:r>
            <a:r>
              <a:rPr lang="en-US" sz="4000" dirty="0">
                <a:solidFill>
                  <a:schemeClr val="bg1"/>
                </a:solidFill>
              </a:rPr>
              <a:t>.</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18693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a:t>
            </a:r>
            <a:r>
              <a:rPr lang="en-US" sz="4400" b="1" dirty="0">
                <a:solidFill>
                  <a:schemeClr val="bg1"/>
                </a:solidFill>
                <a:latin typeface="Helvetica" panose="020B0604020202020204" pitchFamily="34" charset="0"/>
                <a:cs typeface="Helvetica" panose="020B0604020202020204" pitchFamily="34" charset="0"/>
              </a:rPr>
              <a:t>MESSAGE</a:t>
            </a:r>
          </a:p>
          <a:p>
            <a:pPr marL="0" indent="0" algn="ctr">
              <a:buNone/>
            </a:pPr>
            <a:r>
              <a:rPr lang="en-US" sz="4400" dirty="0" smtClean="0">
                <a:solidFill>
                  <a:schemeClr val="bg1"/>
                </a:solidFill>
              </a:rPr>
              <a:t>Matthew 1 </a:t>
            </a:r>
            <a:r>
              <a:rPr lang="en-US" sz="4400" dirty="0" err="1" smtClean="0">
                <a:solidFill>
                  <a:schemeClr val="bg1"/>
                </a:solidFill>
              </a:rPr>
              <a:t>Pt</a:t>
            </a:r>
            <a:r>
              <a:rPr lang="en-US" sz="4400" dirty="0" smtClean="0">
                <a:solidFill>
                  <a:schemeClr val="bg1"/>
                </a:solidFill>
              </a:rPr>
              <a:t> 1</a:t>
            </a:r>
          </a:p>
          <a:p>
            <a:pPr marL="0" indent="0" algn="ctr">
              <a:buNone/>
            </a:pPr>
            <a:r>
              <a:rPr lang="en-US" sz="4400" dirty="0" smtClean="0">
                <a:solidFill>
                  <a:schemeClr val="bg1"/>
                </a:solidFill>
              </a:rPr>
              <a:t>Messiah’s Bloodline</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Mt 1:4</a:t>
            </a:r>
            <a:r>
              <a:rPr lang="en-US" sz="4000" dirty="0">
                <a:solidFill>
                  <a:schemeClr val="bg1"/>
                </a:solidFill>
              </a:rPr>
              <a:t> And Aram begat </a:t>
            </a:r>
            <a:r>
              <a:rPr lang="en-US" sz="4000" dirty="0" err="1">
                <a:solidFill>
                  <a:schemeClr val="bg1"/>
                </a:solidFill>
              </a:rPr>
              <a:t>Aminadab</a:t>
            </a:r>
            <a:r>
              <a:rPr lang="en-US" sz="4000" dirty="0">
                <a:solidFill>
                  <a:schemeClr val="bg1"/>
                </a:solidFill>
              </a:rPr>
              <a:t>; and </a:t>
            </a:r>
            <a:r>
              <a:rPr lang="en-US" sz="4000" dirty="0" err="1">
                <a:solidFill>
                  <a:schemeClr val="bg1"/>
                </a:solidFill>
              </a:rPr>
              <a:t>Aminadab</a:t>
            </a:r>
            <a:r>
              <a:rPr lang="en-US" sz="4000" dirty="0">
                <a:solidFill>
                  <a:schemeClr val="bg1"/>
                </a:solidFill>
              </a:rPr>
              <a:t> begat </a:t>
            </a:r>
            <a:r>
              <a:rPr lang="en-US" sz="4000" dirty="0" err="1">
                <a:solidFill>
                  <a:schemeClr val="bg1"/>
                </a:solidFill>
              </a:rPr>
              <a:t>Naasson</a:t>
            </a:r>
            <a:r>
              <a:rPr lang="en-US" sz="4000" dirty="0">
                <a:solidFill>
                  <a:schemeClr val="bg1"/>
                </a:solidFill>
              </a:rPr>
              <a:t>; and </a:t>
            </a:r>
            <a:r>
              <a:rPr lang="en-US" sz="4000" dirty="0" err="1">
                <a:solidFill>
                  <a:schemeClr val="bg1"/>
                </a:solidFill>
              </a:rPr>
              <a:t>Naasson</a:t>
            </a:r>
            <a:r>
              <a:rPr lang="en-US" sz="4000" dirty="0">
                <a:solidFill>
                  <a:schemeClr val="bg1"/>
                </a:solidFill>
              </a:rPr>
              <a:t> begat Salmon; </a:t>
            </a:r>
          </a:p>
          <a:p>
            <a:pPr marL="0" indent="0" algn="ctr">
              <a:buNone/>
            </a:pPr>
            <a:r>
              <a:rPr lang="en-US" sz="4000" baseline="30000" dirty="0">
                <a:solidFill>
                  <a:schemeClr val="bg1"/>
                </a:solidFill>
              </a:rPr>
              <a:t>Mt 1:5</a:t>
            </a:r>
            <a:r>
              <a:rPr lang="en-US" sz="4000" dirty="0">
                <a:solidFill>
                  <a:schemeClr val="bg1"/>
                </a:solidFill>
              </a:rPr>
              <a:t> And Salmon begat Booz of </a:t>
            </a:r>
            <a:r>
              <a:rPr lang="en-US" sz="4000" b="1" u="sng" dirty="0" err="1">
                <a:solidFill>
                  <a:schemeClr val="bg1"/>
                </a:solidFill>
              </a:rPr>
              <a:t>Rachab</a:t>
            </a:r>
            <a:r>
              <a:rPr lang="en-US" sz="4000" dirty="0">
                <a:solidFill>
                  <a:schemeClr val="bg1"/>
                </a:solidFill>
              </a:rPr>
              <a:t>; and Booz begat </a:t>
            </a:r>
            <a:r>
              <a:rPr lang="en-US" sz="4000" dirty="0" err="1">
                <a:solidFill>
                  <a:schemeClr val="bg1"/>
                </a:solidFill>
              </a:rPr>
              <a:t>Obed</a:t>
            </a:r>
            <a:r>
              <a:rPr lang="en-US" sz="4000" dirty="0">
                <a:solidFill>
                  <a:schemeClr val="bg1"/>
                </a:solidFill>
              </a:rPr>
              <a:t> of </a:t>
            </a:r>
            <a:r>
              <a:rPr lang="en-US" sz="4000" b="1" u="sng" dirty="0">
                <a:solidFill>
                  <a:schemeClr val="bg1"/>
                </a:solidFill>
              </a:rPr>
              <a:t>Ruth</a:t>
            </a:r>
            <a:r>
              <a:rPr lang="en-US" sz="4000" dirty="0">
                <a:solidFill>
                  <a:schemeClr val="bg1"/>
                </a:solidFill>
              </a:rPr>
              <a:t>; and </a:t>
            </a:r>
            <a:r>
              <a:rPr lang="en-US" sz="4000" dirty="0" err="1">
                <a:solidFill>
                  <a:schemeClr val="bg1"/>
                </a:solidFill>
              </a:rPr>
              <a:t>Obed</a:t>
            </a:r>
            <a:r>
              <a:rPr lang="en-US" sz="4000" dirty="0">
                <a:solidFill>
                  <a:schemeClr val="bg1"/>
                </a:solidFill>
              </a:rPr>
              <a:t> begat Jesse;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50242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Rehab, a harlot of Jericho in Canaan, </a:t>
            </a:r>
            <a:r>
              <a:rPr lang="en-US" sz="4000" b="1" u="sng" dirty="0">
                <a:solidFill>
                  <a:schemeClr val="bg1"/>
                </a:solidFill>
              </a:rPr>
              <a:t>a Canaanite</a:t>
            </a:r>
            <a:endParaRPr lang="en-US" sz="4000" dirty="0">
              <a:solidFill>
                <a:schemeClr val="bg1"/>
              </a:solidFill>
            </a:endParaRPr>
          </a:p>
          <a:p>
            <a:pPr marL="0" indent="0" algn="ctr">
              <a:buNone/>
            </a:pPr>
            <a:endParaRPr lang="en-US" sz="4000" dirty="0" smtClean="0">
              <a:solidFill>
                <a:schemeClr val="bg1"/>
              </a:solidFill>
            </a:endParaRPr>
          </a:p>
          <a:p>
            <a:pPr marL="0" indent="0" algn="ctr">
              <a:buNone/>
            </a:pPr>
            <a:r>
              <a:rPr lang="en-US" sz="4000" dirty="0" smtClean="0">
                <a:solidFill>
                  <a:schemeClr val="bg1"/>
                </a:solidFill>
              </a:rPr>
              <a:t>Ruth </a:t>
            </a:r>
            <a:r>
              <a:rPr lang="en-US" sz="4000" b="1" u="sng" dirty="0">
                <a:solidFill>
                  <a:schemeClr val="bg1"/>
                </a:solidFill>
              </a:rPr>
              <a:t>a Moabite </a:t>
            </a:r>
            <a:endParaRPr lang="en-US" sz="4000" dirty="0">
              <a:solidFill>
                <a:schemeClr val="bg1"/>
              </a:solidFill>
            </a:endParaRP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407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By connecting the bloodline of </a:t>
            </a:r>
            <a:r>
              <a:rPr lang="en-US" sz="4000" dirty="0" err="1">
                <a:solidFill>
                  <a:schemeClr val="bg1"/>
                </a:solidFill>
              </a:rPr>
              <a:t>Yeshua</a:t>
            </a:r>
            <a:r>
              <a:rPr lang="en-US" sz="4000" dirty="0">
                <a:solidFill>
                  <a:schemeClr val="bg1"/>
                </a:solidFill>
              </a:rPr>
              <a:t> to David, the king of Israel chosen by </a:t>
            </a:r>
            <a:r>
              <a:rPr lang="en-US" sz="4000" dirty="0" err="1">
                <a:solidFill>
                  <a:schemeClr val="bg1"/>
                </a:solidFill>
              </a:rPr>
              <a:t>YeHoVaH</a:t>
            </a:r>
            <a:r>
              <a:rPr lang="en-US" sz="4000" dirty="0">
                <a:solidFill>
                  <a:schemeClr val="bg1"/>
                </a:solidFill>
              </a:rPr>
              <a:t> </a:t>
            </a:r>
            <a:r>
              <a:rPr lang="en-US" sz="4000" dirty="0" smtClean="0">
                <a:solidFill>
                  <a:schemeClr val="bg1"/>
                </a:solidFill>
              </a:rPr>
              <a:t>when He prophetically </a:t>
            </a:r>
            <a:r>
              <a:rPr lang="en-US" sz="4000" dirty="0">
                <a:solidFill>
                  <a:schemeClr val="bg1"/>
                </a:solidFill>
              </a:rPr>
              <a:t>spoke </a:t>
            </a:r>
            <a:r>
              <a:rPr lang="en-US" sz="4000" dirty="0" smtClean="0">
                <a:solidFill>
                  <a:schemeClr val="bg1"/>
                </a:solidFill>
              </a:rPr>
              <a:t>through Israel that </a:t>
            </a:r>
            <a:r>
              <a:rPr lang="en-US" sz="4000" dirty="0">
                <a:solidFill>
                  <a:schemeClr val="bg1"/>
                </a:solidFill>
              </a:rPr>
              <a:t>the scepter would always remain in the house of </a:t>
            </a:r>
            <a:r>
              <a:rPr lang="en-US" sz="4000" dirty="0" smtClean="0">
                <a:solidFill>
                  <a:schemeClr val="bg1"/>
                </a:solidFill>
              </a:rPr>
              <a:t>Judah, </a:t>
            </a:r>
            <a:r>
              <a:rPr lang="en-US" sz="4000" dirty="0">
                <a:solidFill>
                  <a:schemeClr val="bg1"/>
                </a:solidFill>
              </a:rPr>
              <a:t>Matthew reveals </a:t>
            </a:r>
            <a:r>
              <a:rPr lang="en-US" sz="4000" dirty="0" err="1">
                <a:solidFill>
                  <a:schemeClr val="bg1"/>
                </a:solidFill>
              </a:rPr>
              <a:t>Yeshua</a:t>
            </a:r>
            <a:r>
              <a:rPr lang="en-US" sz="4000" dirty="0">
                <a:solidFill>
                  <a:schemeClr val="bg1"/>
                </a:solidFill>
              </a:rPr>
              <a:t> as King and royal lineage to the house of David.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71053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Luke shares with us the words spoken to Mary:</a:t>
            </a:r>
          </a:p>
          <a:p>
            <a:pPr marL="0" indent="0" algn="ctr">
              <a:buNone/>
            </a:pPr>
            <a:endParaRPr lang="en-US" sz="4000" baseline="30000" dirty="0" smtClean="0">
              <a:solidFill>
                <a:schemeClr val="bg1"/>
              </a:solidFill>
            </a:endParaRPr>
          </a:p>
          <a:p>
            <a:pPr marL="0" indent="0" algn="ctr">
              <a:buNone/>
            </a:pP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1:31</a:t>
            </a:r>
            <a:r>
              <a:rPr lang="en-US" sz="4000" dirty="0">
                <a:solidFill>
                  <a:schemeClr val="bg1"/>
                </a:solidFill>
              </a:rPr>
              <a:t> And, behold, thou shalt conceive in thy womb, and bring forth a son, and shalt call his name YESHUA. </a:t>
            </a:r>
          </a:p>
          <a:p>
            <a:pPr marL="0" indent="0" algn="ctr">
              <a:buNone/>
            </a:pPr>
            <a:r>
              <a:rPr lang="en-US" sz="4000" dirty="0">
                <a:solidFill>
                  <a:schemeClr val="bg1"/>
                </a:solidFill>
              </a:rPr>
              <a:t>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063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1:32</a:t>
            </a:r>
            <a:r>
              <a:rPr lang="en-US" sz="4000" dirty="0">
                <a:solidFill>
                  <a:schemeClr val="bg1"/>
                </a:solidFill>
              </a:rPr>
              <a:t> He shall be great, and shall be called the Son of the Highest: and the Lord God shall give unto him the throne of his father David: </a:t>
            </a:r>
          </a:p>
          <a:p>
            <a:pPr marL="0" indent="0" algn="ctr">
              <a:buNone/>
            </a:pPr>
            <a:r>
              <a:rPr lang="en-US" sz="4000" baseline="30000" dirty="0" err="1">
                <a:solidFill>
                  <a:schemeClr val="bg1"/>
                </a:solidFill>
              </a:rPr>
              <a:t>Lk</a:t>
            </a:r>
            <a:r>
              <a:rPr lang="en-US" sz="4000" baseline="30000" dirty="0">
                <a:solidFill>
                  <a:schemeClr val="bg1"/>
                </a:solidFill>
              </a:rPr>
              <a:t> 1:33</a:t>
            </a:r>
            <a:r>
              <a:rPr lang="en-US" sz="4000" dirty="0">
                <a:solidFill>
                  <a:schemeClr val="bg1"/>
                </a:solidFill>
              </a:rPr>
              <a:t> And he shall reign over the house of Jacob for ever; and of his kingdom there shall be no end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34572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Matthew Identifies David’s sin with the murder of Uriah and the marriage of his wife Bathsheba</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13416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1:6</a:t>
            </a:r>
            <a:r>
              <a:rPr lang="en-US" sz="4000" dirty="0">
                <a:solidFill>
                  <a:schemeClr val="bg1"/>
                </a:solidFill>
              </a:rPr>
              <a:t> And Jesse begat David the king; and David the king begat Solomon of her </a:t>
            </a:r>
            <a:r>
              <a:rPr lang="en-US" sz="4000" i="1" dirty="0">
                <a:solidFill>
                  <a:schemeClr val="bg1"/>
                </a:solidFill>
              </a:rPr>
              <a:t>that </a:t>
            </a:r>
            <a:r>
              <a:rPr lang="en-US" sz="4000" i="1" u="sng" dirty="0">
                <a:solidFill>
                  <a:schemeClr val="bg1"/>
                </a:solidFill>
              </a:rPr>
              <a:t>had been the </a:t>
            </a:r>
            <a:r>
              <a:rPr lang="en-US" sz="4000" b="1" i="1" u="sng" dirty="0">
                <a:solidFill>
                  <a:schemeClr val="bg1"/>
                </a:solidFill>
              </a:rPr>
              <a:t>wife </a:t>
            </a:r>
            <a:r>
              <a:rPr lang="en-US" sz="4000" b="1" u="sng" dirty="0">
                <a:solidFill>
                  <a:schemeClr val="bg1"/>
                </a:solidFill>
              </a:rPr>
              <a:t>of </a:t>
            </a:r>
            <a:r>
              <a:rPr lang="en-US" sz="4000" b="1" u="sng" dirty="0" err="1">
                <a:solidFill>
                  <a:schemeClr val="bg1"/>
                </a:solidFill>
              </a:rPr>
              <a:t>Urias</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61849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01339 </a:t>
            </a:r>
            <a:r>
              <a:rPr lang="he-IL" sz="4000" dirty="0">
                <a:solidFill>
                  <a:schemeClr val="bg1"/>
                </a:solidFill>
              </a:rPr>
              <a:t>בַּת־שֶׁבַע</a:t>
            </a:r>
            <a:r>
              <a:rPr lang="en-US" sz="4000" dirty="0">
                <a:solidFill>
                  <a:schemeClr val="bg1"/>
                </a:solidFill>
              </a:rPr>
              <a:t> Bath-Sheba` {bath-</a:t>
            </a:r>
            <a:r>
              <a:rPr lang="en-US" sz="4000" dirty="0" err="1">
                <a:solidFill>
                  <a:schemeClr val="bg1"/>
                </a:solidFill>
              </a:rPr>
              <a:t>sheh</a:t>
            </a:r>
            <a:r>
              <a:rPr lang="en-US" sz="4000" dirty="0">
                <a:solidFill>
                  <a:schemeClr val="bg1"/>
                </a:solidFill>
              </a:rPr>
              <a:t>'-bah} </a:t>
            </a:r>
            <a:r>
              <a:rPr lang="en-US" sz="4000" b="1" dirty="0" smtClean="0">
                <a:solidFill>
                  <a:schemeClr val="bg1"/>
                </a:solidFill>
              </a:rPr>
              <a:t>Meaning</a:t>
            </a:r>
            <a:r>
              <a:rPr lang="en-US" sz="4000" b="1" dirty="0">
                <a:solidFill>
                  <a:schemeClr val="bg1"/>
                </a:solidFill>
              </a:rPr>
              <a:t>:  </a:t>
            </a:r>
            <a:r>
              <a:rPr lang="en-US" sz="4000" dirty="0">
                <a:solidFill>
                  <a:schemeClr val="bg1"/>
                </a:solidFill>
              </a:rPr>
              <a:t>Bath-</a:t>
            </a:r>
            <a:r>
              <a:rPr lang="en-US" sz="4000" dirty="0" err="1">
                <a:solidFill>
                  <a:schemeClr val="bg1"/>
                </a:solidFill>
              </a:rPr>
              <a:t>sheba</a:t>
            </a:r>
            <a:r>
              <a:rPr lang="en-US" sz="4000" dirty="0">
                <a:solidFill>
                  <a:schemeClr val="bg1"/>
                </a:solidFill>
              </a:rPr>
              <a:t> = "daughter of an oath" 1) the wife of Uriah whom David had murdered, having had adulterous relations with her; subsequently </a:t>
            </a:r>
            <a:r>
              <a:rPr lang="en-US" sz="4000" u="sng" dirty="0">
                <a:solidFill>
                  <a:schemeClr val="bg1"/>
                </a:solidFill>
              </a:rPr>
              <a:t>wife of David</a:t>
            </a:r>
            <a:r>
              <a:rPr lang="en-US" sz="4000" dirty="0">
                <a:solidFill>
                  <a:schemeClr val="bg1"/>
                </a:solidFill>
              </a:rPr>
              <a:t> and </a:t>
            </a:r>
            <a:r>
              <a:rPr lang="en-US" sz="4000" b="1" u="sng" dirty="0">
                <a:solidFill>
                  <a:schemeClr val="bg1"/>
                </a:solidFill>
              </a:rPr>
              <a:t>mother of</a:t>
            </a:r>
            <a:r>
              <a:rPr lang="en-US" sz="4000" u="sng" dirty="0">
                <a:solidFill>
                  <a:schemeClr val="bg1"/>
                </a:solidFill>
              </a:rPr>
              <a:t> Solomon, </a:t>
            </a:r>
            <a:r>
              <a:rPr lang="en-US" sz="4000" u="sng" dirty="0" err="1">
                <a:solidFill>
                  <a:schemeClr val="bg1"/>
                </a:solidFill>
              </a:rPr>
              <a:t>Shimea</a:t>
            </a:r>
            <a:r>
              <a:rPr lang="en-US" sz="4000" u="sng" dirty="0">
                <a:solidFill>
                  <a:schemeClr val="bg1"/>
                </a:solidFill>
              </a:rPr>
              <a:t>, </a:t>
            </a:r>
            <a:r>
              <a:rPr lang="en-US" sz="4000" u="sng" dirty="0" err="1">
                <a:solidFill>
                  <a:schemeClr val="bg1"/>
                </a:solidFill>
              </a:rPr>
              <a:t>Shobab</a:t>
            </a:r>
            <a:r>
              <a:rPr lang="en-US" sz="4000" u="sng" dirty="0">
                <a:solidFill>
                  <a:schemeClr val="bg1"/>
                </a:solidFill>
              </a:rPr>
              <a:t>, and </a:t>
            </a:r>
            <a:r>
              <a:rPr lang="en-US" sz="4000" u="sng" dirty="0" smtClean="0">
                <a:solidFill>
                  <a:schemeClr val="bg1"/>
                </a:solidFill>
              </a:rPr>
              <a:t>Nathan.</a:t>
            </a:r>
            <a:r>
              <a:rPr lang="en-US" sz="4000" dirty="0" smtClean="0">
                <a:solidFill>
                  <a:schemeClr val="bg1"/>
                </a:solidFill>
              </a:rPr>
              <a:t> </a:t>
            </a:r>
            <a:r>
              <a:rPr lang="en-US" sz="4000" b="1" dirty="0" smtClean="0">
                <a:solidFill>
                  <a:schemeClr val="bg1"/>
                </a:solidFill>
              </a:rPr>
              <a:t>Usage</a:t>
            </a:r>
            <a:r>
              <a:rPr lang="en-US" sz="4000" b="1" dirty="0">
                <a:solidFill>
                  <a:schemeClr val="bg1"/>
                </a:solidFill>
              </a:rPr>
              <a:t>:  </a:t>
            </a:r>
            <a:r>
              <a:rPr lang="en-US" sz="4000" dirty="0">
                <a:solidFill>
                  <a:schemeClr val="bg1"/>
                </a:solidFill>
              </a:rPr>
              <a:t>AV - Bathsheba 11; </a:t>
            </a:r>
            <a:r>
              <a:rPr lang="en-US" sz="4000" dirty="0" smtClean="0">
                <a:solidFill>
                  <a:schemeClr val="bg1"/>
                </a:solidFill>
              </a:rPr>
              <a:t>11</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6177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sons of David born to him from Bathsheba</a:t>
            </a:r>
          </a:p>
          <a:p>
            <a:pPr marL="0" indent="0" algn="ctr">
              <a:buNone/>
            </a:pPr>
            <a:r>
              <a:rPr lang="en-US" sz="4000" dirty="0">
                <a:solidFill>
                  <a:schemeClr val="bg1"/>
                </a:solidFill>
              </a:rPr>
              <a:t>And these were born unto him in Jerusalem; </a:t>
            </a:r>
            <a:r>
              <a:rPr lang="en-US" sz="4000" dirty="0" err="1">
                <a:solidFill>
                  <a:schemeClr val="bg1"/>
                </a:solidFill>
              </a:rPr>
              <a:t>Shimea</a:t>
            </a:r>
            <a:r>
              <a:rPr lang="en-US" sz="4000" dirty="0">
                <a:solidFill>
                  <a:schemeClr val="bg1"/>
                </a:solidFill>
              </a:rPr>
              <a:t>, and </a:t>
            </a:r>
            <a:r>
              <a:rPr lang="en-US" sz="4000" dirty="0" err="1">
                <a:solidFill>
                  <a:schemeClr val="bg1"/>
                </a:solidFill>
              </a:rPr>
              <a:t>Shobab</a:t>
            </a:r>
            <a:r>
              <a:rPr lang="en-US" sz="4000" dirty="0">
                <a:solidFill>
                  <a:schemeClr val="bg1"/>
                </a:solidFill>
              </a:rPr>
              <a:t>, and Nathan, and </a:t>
            </a:r>
            <a:r>
              <a:rPr lang="en-US" sz="4000" b="1" u="sng" dirty="0">
                <a:solidFill>
                  <a:schemeClr val="bg1"/>
                </a:solidFill>
              </a:rPr>
              <a:t>Solomon</a:t>
            </a:r>
            <a:r>
              <a:rPr lang="en-US" sz="4000" dirty="0">
                <a:solidFill>
                  <a:schemeClr val="bg1"/>
                </a:solidFill>
              </a:rPr>
              <a:t>, four, of </a:t>
            </a:r>
            <a:r>
              <a:rPr lang="en-US" sz="4000" dirty="0" err="1">
                <a:solidFill>
                  <a:schemeClr val="bg1"/>
                </a:solidFill>
              </a:rPr>
              <a:t>Bathshua</a:t>
            </a:r>
            <a:r>
              <a:rPr lang="en-US" sz="4000" dirty="0">
                <a:solidFill>
                  <a:schemeClr val="bg1"/>
                </a:solidFill>
              </a:rPr>
              <a:t> the daughter of </a:t>
            </a:r>
            <a:r>
              <a:rPr lang="en-US" sz="4000" dirty="0" err="1">
                <a:solidFill>
                  <a:schemeClr val="bg1"/>
                </a:solidFill>
              </a:rPr>
              <a:t>Ammiel</a:t>
            </a:r>
            <a:r>
              <a:rPr lang="en-US" sz="4000" dirty="0">
                <a:solidFill>
                  <a:schemeClr val="bg1"/>
                </a:solidFill>
              </a:rPr>
              <a:t>: (1Ch 3:5 KJV)</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86617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1:7</a:t>
            </a:r>
            <a:r>
              <a:rPr lang="en-US" sz="4000" dirty="0">
                <a:solidFill>
                  <a:schemeClr val="bg1"/>
                </a:solidFill>
              </a:rPr>
              <a:t> And Solomon begat </a:t>
            </a:r>
            <a:r>
              <a:rPr lang="en-US" sz="4000" dirty="0" err="1">
                <a:solidFill>
                  <a:schemeClr val="bg1"/>
                </a:solidFill>
              </a:rPr>
              <a:t>Roboam</a:t>
            </a:r>
            <a:r>
              <a:rPr lang="en-US" sz="4000" dirty="0">
                <a:solidFill>
                  <a:schemeClr val="bg1"/>
                </a:solidFill>
              </a:rPr>
              <a:t>; and </a:t>
            </a:r>
            <a:r>
              <a:rPr lang="en-US" sz="4000" dirty="0" err="1">
                <a:solidFill>
                  <a:schemeClr val="bg1"/>
                </a:solidFill>
              </a:rPr>
              <a:t>Roboam</a:t>
            </a:r>
            <a:r>
              <a:rPr lang="en-US" sz="4000" dirty="0">
                <a:solidFill>
                  <a:schemeClr val="bg1"/>
                </a:solidFill>
              </a:rPr>
              <a:t> begat </a:t>
            </a:r>
            <a:r>
              <a:rPr lang="en-US" sz="4000" dirty="0" err="1">
                <a:solidFill>
                  <a:schemeClr val="bg1"/>
                </a:solidFill>
              </a:rPr>
              <a:t>Abia</a:t>
            </a:r>
            <a:r>
              <a:rPr lang="en-US" sz="4000" dirty="0">
                <a:solidFill>
                  <a:schemeClr val="bg1"/>
                </a:solidFill>
              </a:rPr>
              <a:t>; and </a:t>
            </a:r>
            <a:r>
              <a:rPr lang="en-US" sz="4000" dirty="0" err="1">
                <a:solidFill>
                  <a:schemeClr val="bg1"/>
                </a:solidFill>
              </a:rPr>
              <a:t>Abia</a:t>
            </a:r>
            <a:r>
              <a:rPr lang="en-US" sz="4000" dirty="0">
                <a:solidFill>
                  <a:schemeClr val="bg1"/>
                </a:solidFill>
              </a:rPr>
              <a:t> begat </a:t>
            </a:r>
            <a:r>
              <a:rPr lang="en-US" sz="4000" dirty="0" err="1">
                <a:solidFill>
                  <a:schemeClr val="bg1"/>
                </a:solidFill>
              </a:rPr>
              <a:t>Asa</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98805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Matthew follow David’s bloodline through his son Solomon, through Solomon's son </a:t>
            </a:r>
            <a:r>
              <a:rPr lang="en-US" sz="4000" dirty="0" err="1">
                <a:solidFill>
                  <a:schemeClr val="bg1"/>
                </a:solidFill>
              </a:rPr>
              <a:t>Rehoboam</a:t>
            </a:r>
            <a:r>
              <a:rPr lang="en-US" sz="4000" dirty="0">
                <a:solidFill>
                  <a:schemeClr val="bg1"/>
                </a:solidFill>
              </a:rPr>
              <a:t> the 1</a:t>
            </a:r>
            <a:r>
              <a:rPr lang="en-US" sz="4000" baseline="30000" dirty="0">
                <a:solidFill>
                  <a:schemeClr val="bg1"/>
                </a:solidFill>
              </a:rPr>
              <a:t>st</a:t>
            </a:r>
            <a:r>
              <a:rPr lang="en-US" sz="4000" dirty="0">
                <a:solidFill>
                  <a:schemeClr val="bg1"/>
                </a:solidFill>
              </a:rPr>
              <a:t> king of the Southern Kingdom not Jeroboam the 1</a:t>
            </a:r>
            <a:r>
              <a:rPr lang="en-US" sz="4000" baseline="30000" dirty="0">
                <a:solidFill>
                  <a:schemeClr val="bg1"/>
                </a:solidFill>
              </a:rPr>
              <a:t>st</a:t>
            </a:r>
            <a:r>
              <a:rPr lang="en-US" sz="4000" dirty="0">
                <a:solidFill>
                  <a:schemeClr val="bg1"/>
                </a:solidFill>
              </a:rPr>
              <a:t> king of the Northern Kingdom after the death of Solomon when the kingdoms split.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20615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Mt 1:8</a:t>
            </a:r>
            <a:r>
              <a:rPr lang="en-US" sz="4000" dirty="0">
                <a:solidFill>
                  <a:schemeClr val="bg1"/>
                </a:solidFill>
              </a:rPr>
              <a:t> And </a:t>
            </a:r>
            <a:r>
              <a:rPr lang="en-US" sz="4000" dirty="0" err="1">
                <a:solidFill>
                  <a:schemeClr val="bg1"/>
                </a:solidFill>
              </a:rPr>
              <a:t>Asa</a:t>
            </a:r>
            <a:r>
              <a:rPr lang="en-US" sz="4000" dirty="0">
                <a:solidFill>
                  <a:schemeClr val="bg1"/>
                </a:solidFill>
              </a:rPr>
              <a:t> begat </a:t>
            </a:r>
            <a:r>
              <a:rPr lang="en-US" sz="4000" dirty="0" err="1">
                <a:solidFill>
                  <a:schemeClr val="bg1"/>
                </a:solidFill>
              </a:rPr>
              <a:t>Josaphat</a:t>
            </a:r>
            <a:r>
              <a:rPr lang="en-US" sz="4000" dirty="0">
                <a:solidFill>
                  <a:schemeClr val="bg1"/>
                </a:solidFill>
              </a:rPr>
              <a:t>; and </a:t>
            </a:r>
            <a:r>
              <a:rPr lang="en-US" sz="4000" dirty="0" err="1">
                <a:solidFill>
                  <a:schemeClr val="bg1"/>
                </a:solidFill>
              </a:rPr>
              <a:t>Josaphat</a:t>
            </a:r>
            <a:r>
              <a:rPr lang="en-US" sz="4000" dirty="0">
                <a:solidFill>
                  <a:schemeClr val="bg1"/>
                </a:solidFill>
              </a:rPr>
              <a:t> begat </a:t>
            </a:r>
            <a:r>
              <a:rPr lang="en-US" sz="4000" dirty="0" err="1">
                <a:solidFill>
                  <a:schemeClr val="bg1"/>
                </a:solidFill>
              </a:rPr>
              <a:t>Joram</a:t>
            </a:r>
            <a:r>
              <a:rPr lang="en-US" sz="4000" dirty="0">
                <a:solidFill>
                  <a:schemeClr val="bg1"/>
                </a:solidFill>
              </a:rPr>
              <a:t>; and </a:t>
            </a:r>
            <a:r>
              <a:rPr lang="en-US" sz="4000" dirty="0" err="1">
                <a:solidFill>
                  <a:schemeClr val="bg1"/>
                </a:solidFill>
              </a:rPr>
              <a:t>Joram</a:t>
            </a:r>
            <a:r>
              <a:rPr lang="en-US" sz="4000" dirty="0">
                <a:solidFill>
                  <a:schemeClr val="bg1"/>
                </a:solidFill>
              </a:rPr>
              <a:t> begat </a:t>
            </a:r>
            <a:r>
              <a:rPr lang="en-US" sz="4000" dirty="0" err="1">
                <a:solidFill>
                  <a:schemeClr val="bg1"/>
                </a:solidFill>
              </a:rPr>
              <a:t>Ozias</a:t>
            </a:r>
            <a:r>
              <a:rPr lang="en-US" sz="4000" dirty="0">
                <a:solidFill>
                  <a:schemeClr val="bg1"/>
                </a:solidFill>
              </a:rPr>
              <a:t>; </a:t>
            </a:r>
          </a:p>
          <a:p>
            <a:pPr marL="0" indent="0" algn="ctr">
              <a:buNone/>
            </a:pPr>
            <a:r>
              <a:rPr lang="en-US" sz="4000" baseline="30000" dirty="0">
                <a:solidFill>
                  <a:schemeClr val="bg1"/>
                </a:solidFill>
              </a:rPr>
              <a:t>Mt 1:9</a:t>
            </a:r>
            <a:r>
              <a:rPr lang="en-US" sz="4000" dirty="0">
                <a:solidFill>
                  <a:schemeClr val="bg1"/>
                </a:solidFill>
              </a:rPr>
              <a:t> And </a:t>
            </a:r>
            <a:r>
              <a:rPr lang="en-US" sz="4000" dirty="0" err="1">
                <a:solidFill>
                  <a:schemeClr val="bg1"/>
                </a:solidFill>
              </a:rPr>
              <a:t>Ozias</a:t>
            </a:r>
            <a:r>
              <a:rPr lang="en-US" sz="4000" dirty="0">
                <a:solidFill>
                  <a:schemeClr val="bg1"/>
                </a:solidFill>
              </a:rPr>
              <a:t> begat </a:t>
            </a:r>
            <a:r>
              <a:rPr lang="en-US" sz="4000" dirty="0" err="1">
                <a:solidFill>
                  <a:schemeClr val="bg1"/>
                </a:solidFill>
              </a:rPr>
              <a:t>Joatham</a:t>
            </a:r>
            <a:r>
              <a:rPr lang="en-US" sz="4000" dirty="0">
                <a:solidFill>
                  <a:schemeClr val="bg1"/>
                </a:solidFill>
              </a:rPr>
              <a:t>; and </a:t>
            </a:r>
            <a:r>
              <a:rPr lang="en-US" sz="4000" dirty="0" err="1">
                <a:solidFill>
                  <a:schemeClr val="bg1"/>
                </a:solidFill>
              </a:rPr>
              <a:t>Joatham</a:t>
            </a:r>
            <a:r>
              <a:rPr lang="en-US" sz="4000" dirty="0">
                <a:solidFill>
                  <a:schemeClr val="bg1"/>
                </a:solidFill>
              </a:rPr>
              <a:t> begat </a:t>
            </a:r>
            <a:r>
              <a:rPr lang="en-US" sz="4000" dirty="0" err="1">
                <a:solidFill>
                  <a:schemeClr val="bg1"/>
                </a:solidFill>
              </a:rPr>
              <a:t>Achaz</a:t>
            </a:r>
            <a:r>
              <a:rPr lang="en-US" sz="4000" dirty="0">
                <a:solidFill>
                  <a:schemeClr val="bg1"/>
                </a:solidFill>
              </a:rPr>
              <a:t>; and </a:t>
            </a:r>
            <a:r>
              <a:rPr lang="en-US" sz="4000" dirty="0" err="1">
                <a:solidFill>
                  <a:schemeClr val="bg1"/>
                </a:solidFill>
              </a:rPr>
              <a:t>Achaz</a:t>
            </a:r>
            <a:r>
              <a:rPr lang="en-US" sz="4000" dirty="0">
                <a:solidFill>
                  <a:schemeClr val="bg1"/>
                </a:solidFill>
              </a:rPr>
              <a:t> begat Ezekias;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13056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Mt 1:10</a:t>
            </a:r>
            <a:r>
              <a:rPr lang="en-US" sz="4000" dirty="0">
                <a:solidFill>
                  <a:schemeClr val="bg1"/>
                </a:solidFill>
              </a:rPr>
              <a:t> And Ezekias begat </a:t>
            </a:r>
            <a:r>
              <a:rPr lang="en-US" sz="4000" dirty="0" err="1">
                <a:solidFill>
                  <a:schemeClr val="bg1"/>
                </a:solidFill>
              </a:rPr>
              <a:t>Manasses</a:t>
            </a:r>
            <a:r>
              <a:rPr lang="en-US" sz="4000" dirty="0">
                <a:solidFill>
                  <a:schemeClr val="bg1"/>
                </a:solidFill>
              </a:rPr>
              <a:t>; and </a:t>
            </a:r>
            <a:r>
              <a:rPr lang="en-US" sz="4000" dirty="0" err="1">
                <a:solidFill>
                  <a:schemeClr val="bg1"/>
                </a:solidFill>
              </a:rPr>
              <a:t>Manasses</a:t>
            </a:r>
            <a:r>
              <a:rPr lang="en-US" sz="4000" dirty="0">
                <a:solidFill>
                  <a:schemeClr val="bg1"/>
                </a:solidFill>
              </a:rPr>
              <a:t> begat </a:t>
            </a:r>
            <a:r>
              <a:rPr lang="en-US" sz="4000" dirty="0" err="1">
                <a:solidFill>
                  <a:schemeClr val="bg1"/>
                </a:solidFill>
              </a:rPr>
              <a:t>Amon</a:t>
            </a:r>
            <a:r>
              <a:rPr lang="en-US" sz="4000" dirty="0">
                <a:solidFill>
                  <a:schemeClr val="bg1"/>
                </a:solidFill>
              </a:rPr>
              <a:t>; and </a:t>
            </a:r>
            <a:r>
              <a:rPr lang="en-US" sz="4000" dirty="0" err="1">
                <a:solidFill>
                  <a:schemeClr val="bg1"/>
                </a:solidFill>
              </a:rPr>
              <a:t>Amon</a:t>
            </a:r>
            <a:r>
              <a:rPr lang="en-US" sz="4000" dirty="0">
                <a:solidFill>
                  <a:schemeClr val="bg1"/>
                </a:solidFill>
              </a:rPr>
              <a:t> begat </a:t>
            </a:r>
            <a:r>
              <a:rPr lang="en-US" sz="4000" dirty="0" err="1">
                <a:solidFill>
                  <a:schemeClr val="bg1"/>
                </a:solidFill>
              </a:rPr>
              <a:t>Josias</a:t>
            </a:r>
            <a:r>
              <a:rPr lang="en-US" sz="4000" dirty="0">
                <a:solidFill>
                  <a:schemeClr val="bg1"/>
                </a:solidFill>
              </a:rPr>
              <a:t>; </a:t>
            </a:r>
          </a:p>
          <a:p>
            <a:pPr marL="0" indent="0" algn="ctr">
              <a:buNone/>
            </a:pPr>
            <a:r>
              <a:rPr lang="en-US" sz="4000" baseline="30000" dirty="0">
                <a:solidFill>
                  <a:schemeClr val="bg1"/>
                </a:solidFill>
              </a:rPr>
              <a:t>Mt 1:11</a:t>
            </a:r>
            <a:r>
              <a:rPr lang="en-US" sz="4000" dirty="0">
                <a:solidFill>
                  <a:schemeClr val="bg1"/>
                </a:solidFill>
              </a:rPr>
              <a:t> And </a:t>
            </a:r>
            <a:r>
              <a:rPr lang="en-US" sz="4000" dirty="0" err="1">
                <a:solidFill>
                  <a:schemeClr val="bg1"/>
                </a:solidFill>
              </a:rPr>
              <a:t>Josias</a:t>
            </a:r>
            <a:r>
              <a:rPr lang="en-US" sz="4000" dirty="0">
                <a:solidFill>
                  <a:schemeClr val="bg1"/>
                </a:solidFill>
              </a:rPr>
              <a:t> begat </a:t>
            </a:r>
            <a:r>
              <a:rPr lang="en-US" sz="4000" dirty="0" err="1">
                <a:solidFill>
                  <a:schemeClr val="bg1"/>
                </a:solidFill>
              </a:rPr>
              <a:t>Jechonias</a:t>
            </a:r>
            <a:r>
              <a:rPr lang="en-US" sz="4000" dirty="0">
                <a:solidFill>
                  <a:schemeClr val="bg1"/>
                </a:solidFill>
              </a:rPr>
              <a:t> and his brethren, about the time they were carried away to Babylon: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07493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Matthew includes the rebellion of the house of Judah that led to the Babylonian captivity and afterwards when some of the people of Judah returned to the land to rebuild after the Babylonian captivity.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52991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1:12</a:t>
            </a:r>
            <a:r>
              <a:rPr lang="en-US" sz="4000" dirty="0">
                <a:solidFill>
                  <a:schemeClr val="bg1"/>
                </a:solidFill>
              </a:rPr>
              <a:t> And after they were brought to Babylon, </a:t>
            </a:r>
            <a:r>
              <a:rPr lang="en-US" sz="4000" dirty="0" err="1">
                <a:solidFill>
                  <a:schemeClr val="bg1"/>
                </a:solidFill>
              </a:rPr>
              <a:t>Jechonias</a:t>
            </a:r>
            <a:r>
              <a:rPr lang="en-US" sz="4000" dirty="0">
                <a:solidFill>
                  <a:schemeClr val="bg1"/>
                </a:solidFill>
              </a:rPr>
              <a:t> begat </a:t>
            </a:r>
            <a:r>
              <a:rPr lang="en-US" sz="4000" dirty="0" err="1">
                <a:solidFill>
                  <a:schemeClr val="bg1"/>
                </a:solidFill>
              </a:rPr>
              <a:t>Salathiel</a:t>
            </a:r>
            <a:r>
              <a:rPr lang="en-US" sz="4000" dirty="0">
                <a:solidFill>
                  <a:schemeClr val="bg1"/>
                </a:solidFill>
              </a:rPr>
              <a:t>; and </a:t>
            </a:r>
            <a:r>
              <a:rPr lang="en-US" sz="4000" dirty="0" err="1">
                <a:solidFill>
                  <a:schemeClr val="bg1"/>
                </a:solidFill>
              </a:rPr>
              <a:t>Salathiel</a:t>
            </a:r>
            <a:r>
              <a:rPr lang="en-US" sz="4000" dirty="0">
                <a:solidFill>
                  <a:schemeClr val="bg1"/>
                </a:solidFill>
              </a:rPr>
              <a:t> begat </a:t>
            </a:r>
            <a:r>
              <a:rPr lang="en-US" sz="4000" dirty="0" err="1">
                <a:solidFill>
                  <a:schemeClr val="bg1"/>
                </a:solidFill>
              </a:rPr>
              <a:t>Zorobabel</a:t>
            </a:r>
            <a:r>
              <a:rPr lang="en-US" sz="4000" dirty="0">
                <a:solidFill>
                  <a:schemeClr val="bg1"/>
                </a:solidFill>
              </a:rPr>
              <a:t>; </a:t>
            </a:r>
          </a:p>
          <a:p>
            <a:pPr marL="0" indent="0" algn="ctr">
              <a:buNone/>
            </a:pPr>
            <a:r>
              <a:rPr lang="en-US" sz="4000" baseline="30000" dirty="0">
                <a:solidFill>
                  <a:schemeClr val="bg1"/>
                </a:solidFill>
              </a:rPr>
              <a:t>Mt 1:13</a:t>
            </a:r>
            <a:r>
              <a:rPr lang="en-US" sz="4000" dirty="0">
                <a:solidFill>
                  <a:schemeClr val="bg1"/>
                </a:solidFill>
              </a:rPr>
              <a:t> And </a:t>
            </a:r>
            <a:r>
              <a:rPr lang="en-US" sz="4000" dirty="0" err="1">
                <a:solidFill>
                  <a:schemeClr val="bg1"/>
                </a:solidFill>
              </a:rPr>
              <a:t>Zorobabel</a:t>
            </a:r>
            <a:r>
              <a:rPr lang="en-US" sz="4000" dirty="0">
                <a:solidFill>
                  <a:schemeClr val="bg1"/>
                </a:solidFill>
              </a:rPr>
              <a:t> begat </a:t>
            </a:r>
            <a:r>
              <a:rPr lang="en-US" sz="4000" dirty="0" err="1">
                <a:solidFill>
                  <a:schemeClr val="bg1"/>
                </a:solidFill>
              </a:rPr>
              <a:t>Abiud</a:t>
            </a:r>
            <a:r>
              <a:rPr lang="en-US" sz="4000" dirty="0">
                <a:solidFill>
                  <a:schemeClr val="bg1"/>
                </a:solidFill>
              </a:rPr>
              <a:t>; and </a:t>
            </a:r>
            <a:r>
              <a:rPr lang="en-US" sz="4000" dirty="0" err="1">
                <a:solidFill>
                  <a:schemeClr val="bg1"/>
                </a:solidFill>
              </a:rPr>
              <a:t>Abiud</a:t>
            </a:r>
            <a:r>
              <a:rPr lang="en-US" sz="4000" dirty="0">
                <a:solidFill>
                  <a:schemeClr val="bg1"/>
                </a:solidFill>
              </a:rPr>
              <a:t> begat </a:t>
            </a:r>
            <a:r>
              <a:rPr lang="en-US" sz="4000" dirty="0" err="1">
                <a:solidFill>
                  <a:schemeClr val="bg1"/>
                </a:solidFill>
              </a:rPr>
              <a:t>Eliakim</a:t>
            </a:r>
            <a:r>
              <a:rPr lang="en-US" sz="4000" dirty="0">
                <a:solidFill>
                  <a:schemeClr val="bg1"/>
                </a:solidFill>
              </a:rPr>
              <a:t>; and </a:t>
            </a:r>
            <a:r>
              <a:rPr lang="en-US" sz="4000" dirty="0" err="1">
                <a:solidFill>
                  <a:schemeClr val="bg1"/>
                </a:solidFill>
              </a:rPr>
              <a:t>Eliakim</a:t>
            </a:r>
            <a:r>
              <a:rPr lang="en-US" sz="4000" dirty="0">
                <a:solidFill>
                  <a:schemeClr val="bg1"/>
                </a:solidFill>
              </a:rPr>
              <a:t> begat </a:t>
            </a:r>
            <a:r>
              <a:rPr lang="en-US" sz="4000" dirty="0" err="1">
                <a:solidFill>
                  <a:schemeClr val="bg1"/>
                </a:solidFill>
              </a:rPr>
              <a:t>Azor</a:t>
            </a:r>
            <a:r>
              <a:rPr lang="en-US" sz="4000" dirty="0">
                <a:solidFill>
                  <a:schemeClr val="bg1"/>
                </a:solidFill>
              </a:rPr>
              <a:t>; </a:t>
            </a:r>
          </a:p>
          <a:p>
            <a:pPr marL="0" indent="0" algn="ctr">
              <a:buNone/>
            </a:pPr>
            <a:r>
              <a:rPr lang="en-US" sz="4000" baseline="30000" dirty="0">
                <a:solidFill>
                  <a:schemeClr val="bg1"/>
                </a:solidFill>
              </a:rPr>
              <a:t>Mt 1:14</a:t>
            </a:r>
            <a:r>
              <a:rPr lang="en-US" sz="4000" dirty="0">
                <a:solidFill>
                  <a:schemeClr val="bg1"/>
                </a:solidFill>
              </a:rPr>
              <a:t> And </a:t>
            </a:r>
            <a:r>
              <a:rPr lang="en-US" sz="4000" dirty="0" err="1">
                <a:solidFill>
                  <a:schemeClr val="bg1"/>
                </a:solidFill>
              </a:rPr>
              <a:t>Azor</a:t>
            </a:r>
            <a:r>
              <a:rPr lang="en-US" sz="4000" dirty="0">
                <a:solidFill>
                  <a:schemeClr val="bg1"/>
                </a:solidFill>
              </a:rPr>
              <a:t> begat </a:t>
            </a:r>
            <a:r>
              <a:rPr lang="en-US" sz="4000" dirty="0" err="1">
                <a:solidFill>
                  <a:schemeClr val="bg1"/>
                </a:solidFill>
              </a:rPr>
              <a:t>Sadoc</a:t>
            </a:r>
            <a:r>
              <a:rPr lang="en-US" sz="4000" dirty="0">
                <a:solidFill>
                  <a:schemeClr val="bg1"/>
                </a:solidFill>
              </a:rPr>
              <a:t>; and </a:t>
            </a:r>
            <a:r>
              <a:rPr lang="en-US" sz="4000" dirty="0" err="1">
                <a:solidFill>
                  <a:schemeClr val="bg1"/>
                </a:solidFill>
              </a:rPr>
              <a:t>Sadoc</a:t>
            </a:r>
            <a:r>
              <a:rPr lang="en-US" sz="4000" dirty="0">
                <a:solidFill>
                  <a:schemeClr val="bg1"/>
                </a:solidFill>
              </a:rPr>
              <a:t> begat </a:t>
            </a:r>
            <a:r>
              <a:rPr lang="en-US" sz="4000" dirty="0" err="1">
                <a:solidFill>
                  <a:schemeClr val="bg1"/>
                </a:solidFill>
              </a:rPr>
              <a:t>Achim</a:t>
            </a:r>
            <a:r>
              <a:rPr lang="en-US" sz="4000" dirty="0">
                <a:solidFill>
                  <a:schemeClr val="bg1"/>
                </a:solidFill>
              </a:rPr>
              <a:t>; and </a:t>
            </a:r>
            <a:r>
              <a:rPr lang="en-US" sz="4000" dirty="0" err="1">
                <a:solidFill>
                  <a:schemeClr val="bg1"/>
                </a:solidFill>
              </a:rPr>
              <a:t>Achim</a:t>
            </a:r>
            <a:r>
              <a:rPr lang="en-US" sz="4000" dirty="0">
                <a:solidFill>
                  <a:schemeClr val="bg1"/>
                </a:solidFill>
              </a:rPr>
              <a:t> begat </a:t>
            </a:r>
            <a:r>
              <a:rPr lang="en-US" sz="4000" dirty="0" err="1">
                <a:solidFill>
                  <a:schemeClr val="bg1"/>
                </a:solidFill>
              </a:rPr>
              <a:t>Eliud</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44933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1:15</a:t>
            </a:r>
            <a:r>
              <a:rPr lang="en-US" sz="4000" dirty="0">
                <a:solidFill>
                  <a:schemeClr val="bg1"/>
                </a:solidFill>
              </a:rPr>
              <a:t> And </a:t>
            </a:r>
            <a:r>
              <a:rPr lang="en-US" sz="4000" dirty="0" err="1">
                <a:solidFill>
                  <a:schemeClr val="bg1"/>
                </a:solidFill>
              </a:rPr>
              <a:t>Eliud</a:t>
            </a:r>
            <a:r>
              <a:rPr lang="en-US" sz="4000" dirty="0">
                <a:solidFill>
                  <a:schemeClr val="bg1"/>
                </a:solidFill>
              </a:rPr>
              <a:t> begat </a:t>
            </a:r>
            <a:r>
              <a:rPr lang="en-US" sz="4000" dirty="0" err="1">
                <a:solidFill>
                  <a:schemeClr val="bg1"/>
                </a:solidFill>
              </a:rPr>
              <a:t>Eleazar</a:t>
            </a:r>
            <a:r>
              <a:rPr lang="en-US" sz="4000" dirty="0">
                <a:solidFill>
                  <a:schemeClr val="bg1"/>
                </a:solidFill>
              </a:rPr>
              <a:t>; and </a:t>
            </a:r>
            <a:r>
              <a:rPr lang="en-US" sz="4000" dirty="0" err="1">
                <a:solidFill>
                  <a:schemeClr val="bg1"/>
                </a:solidFill>
              </a:rPr>
              <a:t>Eleazar</a:t>
            </a:r>
            <a:r>
              <a:rPr lang="en-US" sz="4000" dirty="0">
                <a:solidFill>
                  <a:schemeClr val="bg1"/>
                </a:solidFill>
              </a:rPr>
              <a:t> begat </a:t>
            </a:r>
            <a:r>
              <a:rPr lang="en-US" sz="4000" dirty="0" err="1">
                <a:solidFill>
                  <a:schemeClr val="bg1"/>
                </a:solidFill>
              </a:rPr>
              <a:t>Matthan</a:t>
            </a:r>
            <a:r>
              <a:rPr lang="en-US" sz="4000" dirty="0">
                <a:solidFill>
                  <a:schemeClr val="bg1"/>
                </a:solidFill>
              </a:rPr>
              <a:t>; and </a:t>
            </a:r>
            <a:r>
              <a:rPr lang="en-US" sz="4000" dirty="0" err="1">
                <a:solidFill>
                  <a:schemeClr val="bg1"/>
                </a:solidFill>
              </a:rPr>
              <a:t>Matthan</a:t>
            </a:r>
            <a:r>
              <a:rPr lang="en-US" sz="4000" dirty="0">
                <a:solidFill>
                  <a:schemeClr val="bg1"/>
                </a:solidFill>
              </a:rPr>
              <a:t> begat Jacob; </a:t>
            </a:r>
          </a:p>
          <a:p>
            <a:pPr marL="0" indent="0" algn="ctr">
              <a:buNone/>
            </a:pPr>
            <a:r>
              <a:rPr lang="en-US" sz="4000" dirty="0">
                <a:solidFill>
                  <a:schemeClr val="bg1"/>
                </a:solidFill>
              </a:rPr>
              <a:t> </a:t>
            </a:r>
          </a:p>
          <a:p>
            <a:pPr marL="0" indent="0" algn="ctr">
              <a:buNone/>
            </a:pPr>
            <a:r>
              <a:rPr lang="en-US" sz="4000" baseline="30000" dirty="0">
                <a:solidFill>
                  <a:schemeClr val="bg1"/>
                </a:solidFill>
              </a:rPr>
              <a:t>Mt 1:16</a:t>
            </a:r>
            <a:r>
              <a:rPr lang="en-US" sz="4000" dirty="0">
                <a:solidFill>
                  <a:schemeClr val="bg1"/>
                </a:solidFill>
              </a:rPr>
              <a:t> </a:t>
            </a:r>
            <a:r>
              <a:rPr lang="en-US" sz="4000" b="1" u="sng" dirty="0">
                <a:solidFill>
                  <a:schemeClr val="bg1"/>
                </a:solidFill>
              </a:rPr>
              <a:t>And Jacob begat Joseph</a:t>
            </a:r>
            <a:r>
              <a:rPr lang="en-US" sz="4000" dirty="0">
                <a:solidFill>
                  <a:schemeClr val="bg1"/>
                </a:solidFill>
              </a:rPr>
              <a:t> the husband of Mary, of whom was born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who is called </a:t>
            </a:r>
            <a:r>
              <a:rPr lang="en-US" sz="4000" dirty="0" smtClean="0">
                <a:solidFill>
                  <a:schemeClr val="bg1"/>
                </a:solidFill>
              </a:rPr>
              <a:t>Messiah. </a:t>
            </a:r>
            <a:endParaRPr lang="en-US" sz="4000" dirty="0">
              <a:solidFill>
                <a:schemeClr val="bg1"/>
              </a:solidFill>
            </a:endParaRP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303902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Joseph was the legal father of </a:t>
            </a:r>
            <a:r>
              <a:rPr lang="en-US" sz="4000" dirty="0" err="1">
                <a:solidFill>
                  <a:schemeClr val="bg1"/>
                </a:solidFill>
              </a:rPr>
              <a:t>Yeshua</a:t>
            </a:r>
            <a:r>
              <a:rPr lang="en-US" sz="4000" dirty="0">
                <a:solidFill>
                  <a:schemeClr val="bg1"/>
                </a:solidFill>
              </a:rPr>
              <a:t> by marriage as the husband of Mary the mother of Messiah </a:t>
            </a:r>
            <a:r>
              <a:rPr lang="en-US" sz="4000" dirty="0" err="1">
                <a:solidFill>
                  <a:schemeClr val="bg1"/>
                </a:solidFill>
              </a:rPr>
              <a:t>Yeshua</a:t>
            </a:r>
            <a:r>
              <a:rPr lang="en-US" sz="4000" dirty="0">
                <a:solidFill>
                  <a:schemeClr val="bg1"/>
                </a:solidFill>
              </a:rPr>
              <a:t>. Thus Matthew traces Joseph lineage.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824327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Joseph Genealogy comes through Solomon</a:t>
            </a:r>
          </a:p>
          <a:p>
            <a:pPr marL="0" indent="0" algn="ctr">
              <a:buNone/>
            </a:pPr>
            <a:r>
              <a:rPr lang="en-US" sz="4000" dirty="0">
                <a:solidFill>
                  <a:schemeClr val="bg1"/>
                </a:solidFill>
              </a:rPr>
              <a:t>Luke traces another lineage, seemingly the lineage of Mary through David’s son Nathan, the brother of Solomon and another son of Bathsheba</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18493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1" dirty="0">
                <a:solidFill>
                  <a:schemeClr val="bg1"/>
                </a:solidFill>
              </a:rPr>
              <a:t>01339 </a:t>
            </a:r>
            <a:r>
              <a:rPr lang="he-IL" sz="4000" dirty="0">
                <a:solidFill>
                  <a:schemeClr val="bg1"/>
                </a:solidFill>
              </a:rPr>
              <a:t>בַּת־שֶׁבַע</a:t>
            </a:r>
            <a:r>
              <a:rPr lang="en-US" sz="4000" dirty="0">
                <a:solidFill>
                  <a:schemeClr val="bg1"/>
                </a:solidFill>
              </a:rPr>
              <a:t> Bath-Sheba` {bath-</a:t>
            </a:r>
            <a:r>
              <a:rPr lang="en-US" sz="4000" dirty="0" err="1">
                <a:solidFill>
                  <a:schemeClr val="bg1"/>
                </a:solidFill>
              </a:rPr>
              <a:t>sheh</a:t>
            </a:r>
            <a:r>
              <a:rPr lang="en-US" sz="4000" dirty="0">
                <a:solidFill>
                  <a:schemeClr val="bg1"/>
                </a:solidFill>
              </a:rPr>
              <a:t>'-bah} </a:t>
            </a:r>
            <a:r>
              <a:rPr lang="en-US" sz="4000" b="1" dirty="0" smtClean="0">
                <a:solidFill>
                  <a:schemeClr val="bg1"/>
                </a:solidFill>
              </a:rPr>
              <a:t>Meaning</a:t>
            </a:r>
            <a:r>
              <a:rPr lang="en-US" sz="4000" b="1" dirty="0">
                <a:solidFill>
                  <a:schemeClr val="bg1"/>
                </a:solidFill>
              </a:rPr>
              <a:t>:  </a:t>
            </a:r>
            <a:r>
              <a:rPr lang="en-US" sz="4000" dirty="0">
                <a:solidFill>
                  <a:schemeClr val="bg1"/>
                </a:solidFill>
              </a:rPr>
              <a:t>Bath-</a:t>
            </a:r>
            <a:r>
              <a:rPr lang="en-US" sz="4000" dirty="0" err="1">
                <a:solidFill>
                  <a:schemeClr val="bg1"/>
                </a:solidFill>
              </a:rPr>
              <a:t>sheba</a:t>
            </a:r>
            <a:r>
              <a:rPr lang="en-US" sz="4000" dirty="0">
                <a:solidFill>
                  <a:schemeClr val="bg1"/>
                </a:solidFill>
              </a:rPr>
              <a:t> = "daughter of an oath" 1) the wife of Uriah whom David had murdered, having had adulterous relations with her; subsequently </a:t>
            </a:r>
            <a:r>
              <a:rPr lang="en-US" sz="4000" u="sng" dirty="0">
                <a:solidFill>
                  <a:schemeClr val="bg1"/>
                </a:solidFill>
              </a:rPr>
              <a:t>wife of David</a:t>
            </a:r>
            <a:r>
              <a:rPr lang="en-US" sz="4000" dirty="0">
                <a:solidFill>
                  <a:schemeClr val="bg1"/>
                </a:solidFill>
              </a:rPr>
              <a:t> and </a:t>
            </a:r>
            <a:r>
              <a:rPr lang="en-US" sz="4000" b="1" u="sng" dirty="0">
                <a:solidFill>
                  <a:schemeClr val="bg1"/>
                </a:solidFill>
              </a:rPr>
              <a:t>mother of</a:t>
            </a:r>
            <a:r>
              <a:rPr lang="en-US" sz="4000" u="sng" dirty="0">
                <a:solidFill>
                  <a:schemeClr val="bg1"/>
                </a:solidFill>
              </a:rPr>
              <a:t> Solomon, </a:t>
            </a:r>
            <a:r>
              <a:rPr lang="en-US" sz="4000" u="sng" dirty="0" err="1">
                <a:solidFill>
                  <a:schemeClr val="bg1"/>
                </a:solidFill>
              </a:rPr>
              <a:t>Shimea</a:t>
            </a:r>
            <a:r>
              <a:rPr lang="en-US" sz="4000" u="sng" dirty="0">
                <a:solidFill>
                  <a:schemeClr val="bg1"/>
                </a:solidFill>
              </a:rPr>
              <a:t>, </a:t>
            </a:r>
            <a:r>
              <a:rPr lang="en-US" sz="4000" u="sng" dirty="0" err="1">
                <a:solidFill>
                  <a:schemeClr val="bg1"/>
                </a:solidFill>
              </a:rPr>
              <a:t>Shobab</a:t>
            </a:r>
            <a:r>
              <a:rPr lang="en-US" sz="4000" u="sng" dirty="0">
                <a:solidFill>
                  <a:schemeClr val="bg1"/>
                </a:solidFill>
              </a:rPr>
              <a:t>, and </a:t>
            </a:r>
            <a:r>
              <a:rPr lang="en-US" sz="4000" u="sng" dirty="0" smtClean="0">
                <a:solidFill>
                  <a:schemeClr val="bg1"/>
                </a:solidFill>
              </a:rPr>
              <a:t>Nathan.</a:t>
            </a:r>
            <a:r>
              <a:rPr lang="en-US" sz="4000" dirty="0" smtClean="0">
                <a:solidFill>
                  <a:schemeClr val="bg1"/>
                </a:solidFill>
              </a:rPr>
              <a:t> </a:t>
            </a:r>
            <a:r>
              <a:rPr lang="en-US" sz="4000" b="1" dirty="0" smtClean="0">
                <a:solidFill>
                  <a:schemeClr val="bg1"/>
                </a:solidFill>
              </a:rPr>
              <a:t>Usage</a:t>
            </a:r>
            <a:r>
              <a:rPr lang="en-US" sz="4000" b="1" dirty="0">
                <a:solidFill>
                  <a:schemeClr val="bg1"/>
                </a:solidFill>
              </a:rPr>
              <a:t>:  </a:t>
            </a:r>
            <a:r>
              <a:rPr lang="en-US" sz="4000" dirty="0">
                <a:solidFill>
                  <a:schemeClr val="bg1"/>
                </a:solidFill>
              </a:rPr>
              <a:t>AV - Bathsheba 11; </a:t>
            </a:r>
            <a:r>
              <a:rPr lang="en-US" sz="4000" dirty="0" smtClean="0">
                <a:solidFill>
                  <a:schemeClr val="bg1"/>
                </a:solidFill>
              </a:rPr>
              <a:t>11</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68246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sons of David born to him from Bathsheba</a:t>
            </a:r>
          </a:p>
          <a:p>
            <a:pPr marL="0" indent="0" algn="ctr">
              <a:buNone/>
            </a:pPr>
            <a:r>
              <a:rPr lang="en-US" sz="4000" dirty="0">
                <a:solidFill>
                  <a:schemeClr val="bg1"/>
                </a:solidFill>
              </a:rPr>
              <a:t>And these were born unto him in Jerusalem; </a:t>
            </a:r>
            <a:r>
              <a:rPr lang="en-US" sz="4000" dirty="0" err="1">
                <a:solidFill>
                  <a:schemeClr val="bg1"/>
                </a:solidFill>
              </a:rPr>
              <a:t>Shimea</a:t>
            </a:r>
            <a:r>
              <a:rPr lang="en-US" sz="4000" dirty="0">
                <a:solidFill>
                  <a:schemeClr val="bg1"/>
                </a:solidFill>
              </a:rPr>
              <a:t>, and </a:t>
            </a:r>
            <a:r>
              <a:rPr lang="en-US" sz="4000" dirty="0" err="1">
                <a:solidFill>
                  <a:schemeClr val="bg1"/>
                </a:solidFill>
              </a:rPr>
              <a:t>Shobab</a:t>
            </a:r>
            <a:r>
              <a:rPr lang="en-US" sz="4000" dirty="0">
                <a:solidFill>
                  <a:schemeClr val="bg1"/>
                </a:solidFill>
              </a:rPr>
              <a:t>, and </a:t>
            </a:r>
            <a:r>
              <a:rPr lang="en-US" sz="4000" b="1" u="sng" dirty="0">
                <a:solidFill>
                  <a:schemeClr val="bg1"/>
                </a:solidFill>
              </a:rPr>
              <a:t>Nathan</a:t>
            </a:r>
            <a:r>
              <a:rPr lang="en-US" sz="4000" dirty="0">
                <a:solidFill>
                  <a:schemeClr val="bg1"/>
                </a:solidFill>
              </a:rPr>
              <a:t>, and Solomon, four, of </a:t>
            </a:r>
            <a:r>
              <a:rPr lang="en-US" sz="4000" dirty="0" err="1">
                <a:solidFill>
                  <a:schemeClr val="bg1"/>
                </a:solidFill>
              </a:rPr>
              <a:t>Bathshua</a:t>
            </a:r>
            <a:r>
              <a:rPr lang="en-US" sz="4000" dirty="0">
                <a:solidFill>
                  <a:schemeClr val="bg1"/>
                </a:solidFill>
              </a:rPr>
              <a:t> the daughter of </a:t>
            </a:r>
            <a:r>
              <a:rPr lang="en-US" sz="4000" dirty="0" err="1">
                <a:solidFill>
                  <a:schemeClr val="bg1"/>
                </a:solidFill>
              </a:rPr>
              <a:t>Ammiel</a:t>
            </a:r>
            <a:r>
              <a:rPr lang="en-US" sz="4000" dirty="0">
                <a:solidFill>
                  <a:schemeClr val="bg1"/>
                </a:solidFill>
              </a:rPr>
              <a:t>: (1Ch 3:5 KJV</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48887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882" y="386627"/>
            <a:ext cx="7732510" cy="4128224"/>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3:23</a:t>
            </a:r>
            <a:r>
              <a:rPr lang="en-US" sz="4000" dirty="0">
                <a:solidFill>
                  <a:schemeClr val="bg1"/>
                </a:solidFill>
              </a:rPr>
              <a:t> And </a:t>
            </a:r>
            <a:r>
              <a:rPr lang="en-US" sz="4000" dirty="0" err="1" smtClean="0">
                <a:solidFill>
                  <a:schemeClr val="bg1"/>
                </a:solidFill>
              </a:rPr>
              <a:t>Yeshua</a:t>
            </a:r>
            <a:r>
              <a:rPr lang="en-US" sz="4000" dirty="0" smtClean="0">
                <a:solidFill>
                  <a:schemeClr val="bg1"/>
                </a:solidFill>
              </a:rPr>
              <a:t> </a:t>
            </a:r>
            <a:r>
              <a:rPr lang="en-US" sz="4000" dirty="0">
                <a:solidFill>
                  <a:schemeClr val="bg1"/>
                </a:solidFill>
              </a:rPr>
              <a:t>himself began to be about thirty years of age, being (as was supposed) the son of Joseph, which was </a:t>
            </a:r>
            <a:r>
              <a:rPr lang="en-US" sz="4000" i="1" dirty="0">
                <a:solidFill>
                  <a:schemeClr val="bg1"/>
                </a:solidFill>
              </a:rPr>
              <a:t>the son </a:t>
            </a:r>
            <a:r>
              <a:rPr lang="en-US" sz="4000" dirty="0">
                <a:solidFill>
                  <a:schemeClr val="bg1"/>
                </a:solidFill>
              </a:rPr>
              <a:t>of </a:t>
            </a:r>
            <a:r>
              <a:rPr lang="en-US" sz="4000" dirty="0" err="1">
                <a:solidFill>
                  <a:schemeClr val="bg1"/>
                </a:solidFill>
              </a:rPr>
              <a:t>Heli</a:t>
            </a:r>
            <a:r>
              <a:rPr lang="en-US" sz="4000" dirty="0">
                <a:solidFill>
                  <a:schemeClr val="bg1"/>
                </a:solidFill>
              </a:rPr>
              <a:t>,</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3:31</a:t>
            </a:r>
            <a:r>
              <a:rPr lang="en-US" sz="4000" dirty="0">
                <a:solidFill>
                  <a:schemeClr val="bg1"/>
                </a:solidFill>
              </a:rPr>
              <a:t> Which was </a:t>
            </a:r>
            <a:r>
              <a:rPr lang="en-US" sz="4000" i="1" dirty="0">
                <a:solidFill>
                  <a:schemeClr val="bg1"/>
                </a:solidFill>
              </a:rPr>
              <a:t>the son </a:t>
            </a:r>
            <a:r>
              <a:rPr lang="en-US" sz="4000" dirty="0">
                <a:solidFill>
                  <a:schemeClr val="bg1"/>
                </a:solidFill>
              </a:rPr>
              <a:t>of </a:t>
            </a:r>
            <a:r>
              <a:rPr lang="en-US" sz="4000" dirty="0" err="1">
                <a:solidFill>
                  <a:schemeClr val="bg1"/>
                </a:solidFill>
              </a:rPr>
              <a:t>Melea</a:t>
            </a:r>
            <a:r>
              <a:rPr lang="en-US" sz="4000" dirty="0">
                <a:solidFill>
                  <a:schemeClr val="bg1"/>
                </a:solidFill>
              </a:rPr>
              <a:t>, which was </a:t>
            </a:r>
            <a:r>
              <a:rPr lang="en-US" sz="4000" i="1" dirty="0">
                <a:solidFill>
                  <a:schemeClr val="bg1"/>
                </a:solidFill>
              </a:rPr>
              <a:t>the son </a:t>
            </a:r>
            <a:r>
              <a:rPr lang="en-US" sz="4000" dirty="0">
                <a:solidFill>
                  <a:schemeClr val="bg1"/>
                </a:solidFill>
              </a:rPr>
              <a:t>of </a:t>
            </a:r>
            <a:r>
              <a:rPr lang="en-US" sz="4000" dirty="0" err="1">
                <a:solidFill>
                  <a:schemeClr val="bg1"/>
                </a:solidFill>
              </a:rPr>
              <a:t>Menan</a:t>
            </a:r>
            <a:r>
              <a:rPr lang="en-US" sz="4000" dirty="0">
                <a:solidFill>
                  <a:schemeClr val="bg1"/>
                </a:solidFill>
              </a:rPr>
              <a:t>, which was </a:t>
            </a:r>
            <a:r>
              <a:rPr lang="en-US" sz="4000" i="1" dirty="0">
                <a:solidFill>
                  <a:schemeClr val="bg1"/>
                </a:solidFill>
              </a:rPr>
              <a:t>the son </a:t>
            </a:r>
            <a:r>
              <a:rPr lang="en-US" sz="4000" dirty="0">
                <a:solidFill>
                  <a:schemeClr val="bg1"/>
                </a:solidFill>
              </a:rPr>
              <a:t>of </a:t>
            </a:r>
            <a:r>
              <a:rPr lang="en-US" sz="4000" dirty="0" err="1">
                <a:solidFill>
                  <a:schemeClr val="bg1"/>
                </a:solidFill>
              </a:rPr>
              <a:t>Mattatha</a:t>
            </a:r>
            <a:r>
              <a:rPr lang="en-US" sz="4000" dirty="0">
                <a:solidFill>
                  <a:schemeClr val="bg1"/>
                </a:solidFill>
              </a:rPr>
              <a:t>, which was </a:t>
            </a:r>
            <a:r>
              <a:rPr lang="en-US" sz="4000" i="1" dirty="0">
                <a:solidFill>
                  <a:schemeClr val="bg1"/>
                </a:solidFill>
              </a:rPr>
              <a:t>the son </a:t>
            </a:r>
            <a:r>
              <a:rPr lang="en-US" sz="4000" dirty="0">
                <a:solidFill>
                  <a:schemeClr val="bg1"/>
                </a:solidFill>
              </a:rPr>
              <a:t>of </a:t>
            </a:r>
            <a:r>
              <a:rPr lang="en-US" sz="4000" b="1" u="sng" dirty="0">
                <a:solidFill>
                  <a:schemeClr val="bg1"/>
                </a:solidFill>
              </a:rPr>
              <a:t>Nathan</a:t>
            </a:r>
            <a:r>
              <a:rPr lang="en-US" sz="4000" dirty="0">
                <a:solidFill>
                  <a:schemeClr val="bg1"/>
                </a:solidFill>
              </a:rPr>
              <a:t>, which was </a:t>
            </a:r>
            <a:r>
              <a:rPr lang="en-US" sz="4000" b="1" i="1" u="sng" dirty="0">
                <a:solidFill>
                  <a:schemeClr val="bg1"/>
                </a:solidFill>
              </a:rPr>
              <a:t>the son </a:t>
            </a:r>
            <a:r>
              <a:rPr lang="en-US" sz="4000" b="1" u="sng" dirty="0">
                <a:solidFill>
                  <a:schemeClr val="bg1"/>
                </a:solidFill>
              </a:rPr>
              <a:t>of David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87523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Mt 1:17</a:t>
            </a:r>
            <a:r>
              <a:rPr lang="en-US" sz="4000" dirty="0">
                <a:solidFill>
                  <a:schemeClr val="bg1"/>
                </a:solidFill>
              </a:rPr>
              <a:t> So all the generations from Abraham to David </a:t>
            </a:r>
            <a:r>
              <a:rPr lang="en-US" sz="4000" i="1" dirty="0">
                <a:solidFill>
                  <a:schemeClr val="bg1"/>
                </a:solidFill>
              </a:rPr>
              <a:t>are </a:t>
            </a:r>
            <a:r>
              <a:rPr lang="en-US" sz="4000" dirty="0">
                <a:solidFill>
                  <a:schemeClr val="bg1"/>
                </a:solidFill>
              </a:rPr>
              <a:t>fourteen generations; and from David until the carrying away into Babylon </a:t>
            </a:r>
            <a:r>
              <a:rPr lang="en-US" sz="4000" i="1" dirty="0">
                <a:solidFill>
                  <a:schemeClr val="bg1"/>
                </a:solidFill>
              </a:rPr>
              <a:t>are </a:t>
            </a:r>
            <a:r>
              <a:rPr lang="en-US" sz="4000" dirty="0">
                <a:solidFill>
                  <a:schemeClr val="bg1"/>
                </a:solidFill>
              </a:rPr>
              <a:t>fourteen generations; and from the carrying away into Babylon unto </a:t>
            </a:r>
            <a:r>
              <a:rPr lang="en-US" sz="4000" dirty="0" smtClean="0">
                <a:solidFill>
                  <a:schemeClr val="bg1"/>
                </a:solidFill>
              </a:rPr>
              <a:t>Messiah </a:t>
            </a:r>
            <a:r>
              <a:rPr lang="en-US" sz="4000" i="1" dirty="0">
                <a:solidFill>
                  <a:schemeClr val="bg1"/>
                </a:solidFill>
              </a:rPr>
              <a:t>are </a:t>
            </a:r>
            <a:r>
              <a:rPr lang="en-US" sz="4000" dirty="0">
                <a:solidFill>
                  <a:schemeClr val="bg1"/>
                </a:solidFill>
              </a:rPr>
              <a:t>fourteen generations.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54933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 y="871442"/>
            <a:ext cx="9158373" cy="3393712"/>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1026" name="Picture 2" descr="No description available."/>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44" y="294573"/>
            <a:ext cx="9156272" cy="457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493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269500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896987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298699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28223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09949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8049461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418343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967129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75075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18798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48542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109605</TotalTime>
  <Words>1626</Words>
  <Application>Microsoft Office PowerPoint</Application>
  <PresentationFormat>On-screen Show (16:9)</PresentationFormat>
  <Paragraphs>343</Paragraphs>
  <Slides>71</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2746</cp:revision>
  <dcterms:created xsi:type="dcterms:W3CDTF">2015-08-01T01:54:59Z</dcterms:created>
  <dcterms:modified xsi:type="dcterms:W3CDTF">2020-10-24T22:50:02Z</dcterms:modified>
</cp:coreProperties>
</file>