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56" r:id="rId2"/>
    <p:sldId id="257" r:id="rId3"/>
    <p:sldId id="3920" r:id="rId4"/>
    <p:sldId id="5224" r:id="rId5"/>
    <p:sldId id="6528" r:id="rId6"/>
    <p:sldId id="1981" r:id="rId7"/>
    <p:sldId id="4362" r:id="rId8"/>
    <p:sldId id="4366" r:id="rId9"/>
    <p:sldId id="4823" r:id="rId10"/>
    <p:sldId id="5223" r:id="rId11"/>
    <p:sldId id="5905" r:id="rId12"/>
    <p:sldId id="6596" r:id="rId13"/>
    <p:sldId id="6597" r:id="rId14"/>
    <p:sldId id="6598" r:id="rId15"/>
    <p:sldId id="6599" r:id="rId16"/>
    <p:sldId id="6600" r:id="rId17"/>
    <p:sldId id="6601" r:id="rId18"/>
    <p:sldId id="6602" r:id="rId19"/>
    <p:sldId id="6603" r:id="rId20"/>
    <p:sldId id="6604" r:id="rId21"/>
    <p:sldId id="6605" r:id="rId22"/>
    <p:sldId id="6606" r:id="rId23"/>
    <p:sldId id="6607" r:id="rId24"/>
    <p:sldId id="6608" r:id="rId25"/>
    <p:sldId id="6609" r:id="rId26"/>
    <p:sldId id="6610" r:id="rId27"/>
    <p:sldId id="6611" r:id="rId28"/>
    <p:sldId id="6612" r:id="rId29"/>
    <p:sldId id="6613" r:id="rId30"/>
    <p:sldId id="6614" r:id="rId31"/>
    <p:sldId id="6615" r:id="rId32"/>
    <p:sldId id="6616" r:id="rId33"/>
    <p:sldId id="6617" r:id="rId34"/>
    <p:sldId id="6618" r:id="rId35"/>
    <p:sldId id="6619" r:id="rId36"/>
    <p:sldId id="6620" r:id="rId37"/>
    <p:sldId id="6621" r:id="rId38"/>
    <p:sldId id="6622" r:id="rId39"/>
    <p:sldId id="6623" r:id="rId40"/>
    <p:sldId id="6624" r:id="rId41"/>
    <p:sldId id="6626" r:id="rId42"/>
    <p:sldId id="6625" r:id="rId43"/>
    <p:sldId id="6627" r:id="rId44"/>
    <p:sldId id="6628" r:id="rId45"/>
    <p:sldId id="6629" r:id="rId46"/>
    <p:sldId id="6630" r:id="rId47"/>
    <p:sldId id="6631" r:id="rId48"/>
    <p:sldId id="6632" r:id="rId49"/>
    <p:sldId id="6633" r:id="rId50"/>
    <p:sldId id="6634" r:id="rId51"/>
    <p:sldId id="6635" r:id="rId52"/>
    <p:sldId id="6636" r:id="rId53"/>
    <p:sldId id="6637" r:id="rId54"/>
    <p:sldId id="6639" r:id="rId55"/>
    <p:sldId id="6638" r:id="rId56"/>
    <p:sldId id="6640" r:id="rId57"/>
    <p:sldId id="6641" r:id="rId58"/>
    <p:sldId id="6642" r:id="rId59"/>
    <p:sldId id="6643" r:id="rId60"/>
    <p:sldId id="6644" r:id="rId61"/>
    <p:sldId id="5527" r:id="rId62"/>
    <p:sldId id="6258" r:id="rId63"/>
    <p:sldId id="5765" r:id="rId64"/>
    <p:sldId id="5193" r:id="rId65"/>
    <p:sldId id="5496" r:id="rId66"/>
    <p:sldId id="5196" r:id="rId67"/>
    <p:sldId id="5195" r:id="rId68"/>
    <p:sldId id="6594" r:id="rId69"/>
    <p:sldId id="6595" r:id="rId70"/>
    <p:sldId id="6645" r:id="rId71"/>
    <p:sldId id="6646" r:id="rId72"/>
    <p:sldId id="6647" r:id="rId73"/>
    <p:sldId id="6648" r:id="rId74"/>
    <p:sldId id="6649" r:id="rId75"/>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2" autoAdjust="0"/>
    <p:restoredTop sz="94434" autoAdjust="0"/>
  </p:normalViewPr>
  <p:slideViewPr>
    <p:cSldViewPr snapToGrid="0" snapToObjects="1">
      <p:cViewPr varScale="1">
        <p:scale>
          <a:sx n="155" d="100"/>
          <a:sy n="155" d="100"/>
        </p:scale>
        <p:origin x="126"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11/7/2020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216018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59362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111763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423067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894589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1972189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96397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62925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3287508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3880462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024180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360730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4242737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3793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287008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357393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3721116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65677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939443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3517976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3575300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2625260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1205144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3043519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888368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868596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4210055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276463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2596502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882418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3706984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2011127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1275934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3724723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1346786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89250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4255790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179505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205792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118192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83020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1307567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21506944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276141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601000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35033748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23755518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5406528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322359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997613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11818847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26385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19257816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31926387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8861400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12083384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346740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11/7/2020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11/7/2020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11/7/2020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11/7/2020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11/7/2020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11/7/2020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11/7/2020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11/7/2020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11/7/2020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11/7/2020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11/7/2020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11/7/2020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smtClean="0">
                <a:solidFill>
                  <a:schemeClr val="bg1"/>
                </a:solidFill>
                <a:latin typeface="Helvetica" panose="020B0604020202020204" pitchFamily="34" charset="0"/>
                <a:cs typeface="Helvetica" panose="020B0604020202020204" pitchFamily="34" charset="0"/>
              </a:rPr>
              <a:t>TODAY’S </a:t>
            </a:r>
            <a:r>
              <a:rPr lang="en-US" sz="5400" b="1" dirty="0">
                <a:solidFill>
                  <a:schemeClr val="bg1"/>
                </a:solidFill>
                <a:latin typeface="Helvetica" panose="020B0604020202020204" pitchFamily="34" charset="0"/>
                <a:cs typeface="Helvetica" panose="020B0604020202020204" pitchFamily="34" charset="0"/>
              </a:rPr>
              <a:t>MESSAGE</a:t>
            </a:r>
          </a:p>
          <a:p>
            <a:pPr marL="0" indent="0" algn="ctr">
              <a:buNone/>
            </a:pPr>
            <a:r>
              <a:rPr lang="en-US" sz="5400" dirty="0">
                <a:solidFill>
                  <a:schemeClr val="bg1"/>
                </a:solidFill>
              </a:rPr>
              <a:t>Matthew 2:1-12 </a:t>
            </a:r>
          </a:p>
          <a:p>
            <a:pPr marL="0" indent="0" algn="ctr">
              <a:buNone/>
            </a:pPr>
            <a:r>
              <a:rPr lang="en-US" sz="5400" b="1" dirty="0">
                <a:solidFill>
                  <a:schemeClr val="bg1"/>
                </a:solidFill>
              </a:rPr>
              <a:t>The King is Born</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circumstances and events surrounding the conception and birth of </a:t>
            </a:r>
            <a:r>
              <a:rPr lang="en-US" sz="4000" dirty="0" err="1">
                <a:solidFill>
                  <a:schemeClr val="bg1"/>
                </a:solidFill>
              </a:rPr>
              <a:t>Yeshua</a:t>
            </a:r>
            <a:r>
              <a:rPr lang="en-US" sz="4000" dirty="0">
                <a:solidFill>
                  <a:schemeClr val="bg1"/>
                </a:solidFill>
              </a:rPr>
              <a:t>, the Messiah, are extraordinary in that they have occurred only once in all of human history.  Messiah’s birth took place in a known town, but it was in a private, isolated, obscure, and somewhat secretive place with minimal witnesses.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1396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However, it is recorded for the entire world to see.  Many fulfillments of prophecies converge and culminate in the birth of the Messiah, King of the Jews, King of kings and Savior of the world.</a:t>
            </a:r>
          </a:p>
          <a:p>
            <a:pPr marL="0" indent="0" algn="ctr">
              <a:buNone/>
            </a:pPr>
            <a:r>
              <a:rPr lang="en-US" sz="4000" dirty="0">
                <a:solidFill>
                  <a:schemeClr val="bg1"/>
                </a:solidFill>
              </a:rPr>
              <a:t> </a:t>
            </a:r>
          </a:p>
          <a:p>
            <a:pPr marL="0" indent="0" algn="ctr">
              <a:buNone/>
            </a:pPr>
            <a:r>
              <a:rPr lang="en-US" sz="4000" dirty="0" smtClean="0">
                <a:solidFill>
                  <a:schemeClr val="bg1"/>
                </a:solidFill>
              </a:rPr>
              <a:t>In Sabbath Service today , </a:t>
            </a:r>
            <a:r>
              <a:rPr lang="en-US" sz="4000" dirty="0">
                <a:solidFill>
                  <a:schemeClr val="bg1"/>
                </a:solidFill>
              </a:rPr>
              <a:t>we will take an </a:t>
            </a:r>
            <a:endParaRPr lang="en-US" sz="4000" dirty="0" smtClean="0">
              <a:solidFill>
                <a:schemeClr val="bg1"/>
              </a:solidFill>
            </a:endParaRPr>
          </a:p>
          <a:p>
            <a:pPr marL="0" indent="0" algn="ctr">
              <a:buNone/>
            </a:pPr>
            <a:r>
              <a:rPr lang="en-US" sz="4000" dirty="0" smtClean="0">
                <a:solidFill>
                  <a:schemeClr val="bg1"/>
                </a:solidFill>
              </a:rPr>
              <a:t>in-depth </a:t>
            </a:r>
            <a:r>
              <a:rPr lang="en-US" sz="4000" dirty="0">
                <a:solidFill>
                  <a:schemeClr val="bg1"/>
                </a:solidFill>
              </a:rPr>
              <a:t>look at the circumstances and events surrounding the birth of </a:t>
            </a:r>
            <a:r>
              <a:rPr lang="en-US" sz="4000" dirty="0" smtClean="0">
                <a:solidFill>
                  <a:schemeClr val="bg1"/>
                </a:solidFill>
              </a:rPr>
              <a:t>The </a:t>
            </a:r>
            <a:r>
              <a:rPr lang="en-US" sz="4000" dirty="0">
                <a:solidFill>
                  <a:schemeClr val="bg1"/>
                </a:solidFill>
              </a:rPr>
              <a:t>King in a land that already </a:t>
            </a:r>
            <a:r>
              <a:rPr lang="en-US" sz="4000" dirty="0" smtClean="0">
                <a:solidFill>
                  <a:schemeClr val="bg1"/>
                </a:solidFill>
              </a:rPr>
              <a:t>had </a:t>
            </a:r>
            <a:r>
              <a:rPr lang="en-US" sz="4000" dirty="0">
                <a:solidFill>
                  <a:schemeClr val="bg1"/>
                </a:solidFill>
              </a:rPr>
              <a:t>a king.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38602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2:1</a:t>
            </a:r>
            <a:r>
              <a:rPr lang="en-US" sz="4000" dirty="0">
                <a:solidFill>
                  <a:schemeClr val="bg1"/>
                </a:solidFill>
              </a:rPr>
              <a:t> Now when </a:t>
            </a:r>
            <a:r>
              <a:rPr lang="en-US" sz="4000" dirty="0" err="1">
                <a:solidFill>
                  <a:schemeClr val="bg1"/>
                </a:solidFill>
              </a:rPr>
              <a:t>Yeshua</a:t>
            </a:r>
            <a:r>
              <a:rPr lang="en-US" sz="4000" dirty="0">
                <a:solidFill>
                  <a:schemeClr val="bg1"/>
                </a:solidFill>
              </a:rPr>
              <a:t> was born in Bethlehem of Judaea in the days of Herod the king, behold, there came wise men </a:t>
            </a:r>
            <a:r>
              <a:rPr lang="en-US" sz="4000" u="sng" dirty="0">
                <a:solidFill>
                  <a:schemeClr val="bg1"/>
                </a:solidFill>
              </a:rPr>
              <a:t>from the east </a:t>
            </a:r>
            <a:r>
              <a:rPr lang="en-US" sz="4000" dirty="0">
                <a:solidFill>
                  <a:schemeClr val="bg1"/>
                </a:solidFill>
              </a:rPr>
              <a:t>to Jerusalem, </a:t>
            </a:r>
          </a:p>
          <a:p>
            <a:pPr marL="0" indent="0" algn="ctr">
              <a:buNone/>
            </a:pPr>
            <a:r>
              <a:rPr lang="en-US" sz="4000" baseline="30000" dirty="0">
                <a:solidFill>
                  <a:schemeClr val="bg1"/>
                </a:solidFill>
              </a:rPr>
              <a:t>Mt 2:2</a:t>
            </a:r>
            <a:r>
              <a:rPr lang="en-US" sz="4000" dirty="0">
                <a:solidFill>
                  <a:schemeClr val="bg1"/>
                </a:solidFill>
              </a:rPr>
              <a:t> Saying, Where is he that is born King of the Jews? for we have seen his star in the east, and are come to worship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18882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endParaRPr>
          </a:p>
          <a:p>
            <a:pPr marL="0" indent="0" algn="ctr">
              <a:buNone/>
            </a:pPr>
            <a:endParaRPr lang="en-US" sz="4000" dirty="0">
              <a:solidFill>
                <a:schemeClr val="bg1"/>
              </a:solidFill>
            </a:endParaRPr>
          </a:p>
          <a:p>
            <a:pPr marL="0" indent="0" algn="ctr">
              <a:buNone/>
            </a:pPr>
            <a:r>
              <a:rPr lang="en-US" sz="4000" dirty="0" smtClean="0">
                <a:solidFill>
                  <a:schemeClr val="bg1"/>
                </a:solidFill>
              </a:rPr>
              <a:t>How </a:t>
            </a:r>
            <a:r>
              <a:rPr lang="en-US" sz="4000" dirty="0">
                <a:solidFill>
                  <a:schemeClr val="bg1"/>
                </a:solidFill>
              </a:rPr>
              <a:t>many wise men were there?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71807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smtClean="0">
                <a:solidFill>
                  <a:schemeClr val="bg1"/>
                </a:solidFill>
              </a:rPr>
              <a:t>Where did they come from?</a:t>
            </a:r>
          </a:p>
          <a:p>
            <a:pPr marL="0" indent="0" algn="ctr">
              <a:buNone/>
            </a:pPr>
            <a:endParaRPr lang="en-US" sz="4000" dirty="0" smtClean="0">
              <a:solidFill>
                <a:schemeClr val="bg1"/>
              </a:solidFill>
            </a:endParaRPr>
          </a:p>
          <a:p>
            <a:pPr marL="0" indent="0" algn="ctr">
              <a:buNone/>
            </a:pPr>
            <a:r>
              <a:rPr lang="en-US" sz="4000" dirty="0" smtClean="0">
                <a:solidFill>
                  <a:schemeClr val="bg1"/>
                </a:solidFill>
              </a:rPr>
              <a:t>How </a:t>
            </a:r>
            <a:r>
              <a:rPr lang="en-US" sz="4000" dirty="0">
                <a:solidFill>
                  <a:schemeClr val="bg1"/>
                </a:solidFill>
              </a:rPr>
              <a:t>would these men know about a Hebrew king and be interested in traveling such a great distance to find and worship him </a:t>
            </a:r>
            <a:r>
              <a:rPr lang="en-US" sz="4000" dirty="0" smtClean="0">
                <a:solidFill>
                  <a:schemeClr val="bg1"/>
                </a:solidFill>
              </a:rPr>
              <a:t>presenting Him with </a:t>
            </a:r>
            <a:r>
              <a:rPr lang="en-US" sz="4000" dirty="0">
                <a:solidFill>
                  <a:schemeClr val="bg1"/>
                </a:solidFill>
              </a:rPr>
              <a:t>gifts?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8237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For these men in a foreign country to know about the Messiah, Anointed, King someone had to have taught them about Him</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77754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Wise men or Magi’s Were known in Babylon as: teachers, seers, priests as well as sorcerers, astrologers, wise men etc.</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71151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Wise men – 3097 </a:t>
            </a:r>
            <a:r>
              <a:rPr lang="el-GR" sz="4000" b="1" dirty="0">
                <a:solidFill>
                  <a:schemeClr val="bg1"/>
                </a:solidFill>
              </a:rPr>
              <a:t>μάγος </a:t>
            </a:r>
            <a:r>
              <a:rPr lang="en-US" sz="4000" dirty="0" err="1">
                <a:solidFill>
                  <a:schemeClr val="bg1"/>
                </a:solidFill>
              </a:rPr>
              <a:t>magos</a:t>
            </a:r>
            <a:r>
              <a:rPr lang="en-US" sz="4000" dirty="0">
                <a:solidFill>
                  <a:schemeClr val="bg1"/>
                </a:solidFill>
              </a:rPr>
              <a:t> {mag'-</a:t>
            </a:r>
            <a:r>
              <a:rPr lang="en-US" sz="4000" dirty="0" err="1">
                <a:solidFill>
                  <a:schemeClr val="bg1"/>
                </a:solidFill>
              </a:rPr>
              <a:t>os</a:t>
            </a:r>
            <a:r>
              <a:rPr lang="en-US" sz="4000" dirty="0">
                <a:solidFill>
                  <a:schemeClr val="bg1"/>
                </a:solidFill>
              </a:rPr>
              <a:t>}  </a:t>
            </a:r>
            <a:r>
              <a:rPr lang="en-US" sz="4000" b="1" dirty="0" smtClean="0">
                <a:solidFill>
                  <a:schemeClr val="bg1"/>
                </a:solidFill>
              </a:rPr>
              <a:t>Meaning</a:t>
            </a:r>
            <a:r>
              <a:rPr lang="en-US" sz="4000" b="1" dirty="0">
                <a:solidFill>
                  <a:schemeClr val="bg1"/>
                </a:solidFill>
              </a:rPr>
              <a:t>:  </a:t>
            </a:r>
            <a:r>
              <a:rPr lang="en-US" sz="4000" dirty="0">
                <a:solidFill>
                  <a:schemeClr val="bg1"/>
                </a:solidFill>
              </a:rPr>
              <a:t>1) a magus 1a) the name given by the </a:t>
            </a:r>
            <a:r>
              <a:rPr lang="en-US" sz="4000" u="sng" dirty="0">
                <a:solidFill>
                  <a:schemeClr val="bg1"/>
                </a:solidFill>
              </a:rPr>
              <a:t>Babylonians (Chaldeans</a:t>
            </a:r>
            <a:r>
              <a:rPr lang="en-US" sz="4000" dirty="0">
                <a:solidFill>
                  <a:schemeClr val="bg1"/>
                </a:solidFill>
              </a:rPr>
              <a:t>), </a:t>
            </a:r>
            <a:r>
              <a:rPr lang="en-US" sz="4000" u="sng" dirty="0">
                <a:solidFill>
                  <a:schemeClr val="bg1"/>
                </a:solidFill>
              </a:rPr>
              <a:t>Medes</a:t>
            </a:r>
            <a:r>
              <a:rPr lang="en-US" sz="4000" dirty="0">
                <a:solidFill>
                  <a:schemeClr val="bg1"/>
                </a:solidFill>
              </a:rPr>
              <a:t>, </a:t>
            </a:r>
            <a:r>
              <a:rPr lang="en-US" sz="4000" u="sng" dirty="0">
                <a:solidFill>
                  <a:schemeClr val="bg1"/>
                </a:solidFill>
              </a:rPr>
              <a:t>Persians</a:t>
            </a:r>
            <a:r>
              <a:rPr lang="en-US" sz="4000" dirty="0">
                <a:solidFill>
                  <a:schemeClr val="bg1"/>
                </a:solidFill>
              </a:rPr>
              <a:t>, and others, to the wise men, </a:t>
            </a:r>
            <a:r>
              <a:rPr lang="en-US" sz="4000" u="sng" dirty="0">
                <a:solidFill>
                  <a:schemeClr val="bg1"/>
                </a:solidFill>
              </a:rPr>
              <a:t>teachers</a:t>
            </a:r>
            <a:r>
              <a:rPr lang="en-US" sz="4000" dirty="0">
                <a:solidFill>
                  <a:schemeClr val="bg1"/>
                </a:solidFill>
              </a:rPr>
              <a:t>, </a:t>
            </a:r>
            <a:r>
              <a:rPr lang="en-US" sz="4000" u="sng" dirty="0">
                <a:solidFill>
                  <a:schemeClr val="bg1"/>
                </a:solidFill>
              </a:rPr>
              <a:t>priests</a:t>
            </a:r>
            <a:r>
              <a:rPr lang="en-US" sz="4000" dirty="0">
                <a:solidFill>
                  <a:schemeClr val="bg1"/>
                </a:solidFill>
              </a:rPr>
              <a:t>, physicians, </a:t>
            </a:r>
            <a:r>
              <a:rPr lang="en-US" sz="4000" u="sng" dirty="0">
                <a:solidFill>
                  <a:schemeClr val="bg1"/>
                </a:solidFill>
              </a:rPr>
              <a:t>astrologers</a:t>
            </a:r>
            <a:r>
              <a:rPr lang="en-US" sz="4000" dirty="0">
                <a:solidFill>
                  <a:schemeClr val="bg1"/>
                </a:solidFill>
              </a:rPr>
              <a:t>, </a:t>
            </a:r>
            <a:r>
              <a:rPr lang="en-US" sz="4000" u="sng" dirty="0">
                <a:solidFill>
                  <a:schemeClr val="bg1"/>
                </a:solidFill>
              </a:rPr>
              <a:t>seers</a:t>
            </a:r>
            <a:r>
              <a:rPr lang="en-US" sz="4000" dirty="0">
                <a:solidFill>
                  <a:schemeClr val="bg1"/>
                </a:solidFill>
              </a:rPr>
              <a:t>, </a:t>
            </a:r>
            <a:r>
              <a:rPr lang="en-US" sz="4000" u="sng" dirty="0">
                <a:solidFill>
                  <a:schemeClr val="bg1"/>
                </a:solidFill>
              </a:rPr>
              <a:t>interpreters of dreams</a:t>
            </a:r>
            <a:r>
              <a:rPr lang="en-US" sz="4000" dirty="0">
                <a:solidFill>
                  <a:schemeClr val="bg1"/>
                </a:solidFill>
              </a:rPr>
              <a:t>, augers, </a:t>
            </a:r>
            <a:r>
              <a:rPr lang="en-US" sz="4000" u="sng" dirty="0">
                <a:solidFill>
                  <a:schemeClr val="bg1"/>
                </a:solidFill>
              </a:rPr>
              <a:t>soothsayers</a:t>
            </a:r>
            <a:r>
              <a:rPr lang="en-US" sz="4000" dirty="0">
                <a:solidFill>
                  <a:schemeClr val="bg1"/>
                </a:solidFill>
              </a:rPr>
              <a:t>, </a:t>
            </a:r>
            <a:r>
              <a:rPr lang="en-US" sz="4000" u="sng" dirty="0">
                <a:solidFill>
                  <a:schemeClr val="bg1"/>
                </a:solidFill>
              </a:rPr>
              <a:t>sorcerer</a:t>
            </a:r>
            <a:r>
              <a:rPr lang="en-US" sz="4000" dirty="0">
                <a:solidFill>
                  <a:schemeClr val="bg1"/>
                </a:solidFill>
              </a:rPr>
              <a:t>s etc. </a:t>
            </a:r>
            <a:r>
              <a:rPr lang="en-US" sz="4000" dirty="0" smtClean="0">
                <a:solidFill>
                  <a:schemeClr val="bg1"/>
                </a:solidFill>
              </a:rPr>
              <a:t>1c</a:t>
            </a:r>
            <a:r>
              <a:rPr lang="en-US" sz="4000" dirty="0">
                <a:solidFill>
                  <a:schemeClr val="bg1"/>
                </a:solidFill>
              </a:rPr>
              <a:t>) a </a:t>
            </a:r>
            <a:r>
              <a:rPr lang="en-US" sz="4000" u="sng" dirty="0">
                <a:solidFill>
                  <a:schemeClr val="bg1"/>
                </a:solidFill>
              </a:rPr>
              <a:t>false prophet</a:t>
            </a:r>
            <a:r>
              <a:rPr lang="en-US" sz="4000" dirty="0">
                <a:solidFill>
                  <a:schemeClr val="bg1"/>
                </a:solidFill>
              </a:rPr>
              <a:t> and </a:t>
            </a:r>
            <a:r>
              <a:rPr lang="en-US" sz="4000" u="sng" dirty="0">
                <a:solidFill>
                  <a:schemeClr val="bg1"/>
                </a:solidFill>
              </a:rPr>
              <a:t>sorcerer</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00650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Origin:  </a:t>
            </a:r>
            <a:r>
              <a:rPr lang="en-US" sz="4000" dirty="0">
                <a:solidFill>
                  <a:schemeClr val="bg1"/>
                </a:solidFill>
              </a:rPr>
              <a:t>of foreign origin </a:t>
            </a:r>
            <a:r>
              <a:rPr lang="en-US" sz="4000" b="1" u="sng" dirty="0">
                <a:solidFill>
                  <a:schemeClr val="bg1"/>
                </a:solidFill>
              </a:rPr>
              <a:t>07248</a:t>
            </a:r>
            <a:r>
              <a:rPr lang="en-US" sz="4000" dirty="0">
                <a:solidFill>
                  <a:schemeClr val="bg1"/>
                </a:solidFill>
              </a:rPr>
              <a:t>; TDNT - 4:356,547; n m</a:t>
            </a:r>
          </a:p>
          <a:p>
            <a:pPr marL="0" indent="0" algn="ctr">
              <a:buNone/>
            </a:pPr>
            <a:r>
              <a:rPr lang="en-US" sz="4000" b="1" dirty="0">
                <a:solidFill>
                  <a:schemeClr val="bg1"/>
                </a:solidFill>
              </a:rPr>
              <a:t>Usage:  </a:t>
            </a:r>
            <a:r>
              <a:rPr lang="en-US" sz="4000" dirty="0">
                <a:solidFill>
                  <a:schemeClr val="bg1"/>
                </a:solidFill>
              </a:rPr>
              <a:t>AV - wise man 4, sorcerer 2; 6</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06880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smtClean="0">
                <a:solidFill>
                  <a:schemeClr val="bg1"/>
                </a:solidFill>
                <a:latin typeface="Helvetica" pitchFamily="34" charset="0"/>
                <a:cs typeface="Helvetica" pitchFamily="34" charset="0"/>
              </a:rPr>
              <a:t>This word </a:t>
            </a:r>
            <a:r>
              <a:rPr lang="en-US" sz="4000" dirty="0" err="1" smtClean="0">
                <a:solidFill>
                  <a:schemeClr val="bg1"/>
                </a:solidFill>
                <a:latin typeface="Helvetica" pitchFamily="34" charset="0"/>
                <a:cs typeface="Helvetica" pitchFamily="34" charset="0"/>
              </a:rPr>
              <a:t>magos</a:t>
            </a:r>
            <a:r>
              <a:rPr lang="en-US" sz="4000" dirty="0" smtClean="0">
                <a:solidFill>
                  <a:schemeClr val="bg1"/>
                </a:solidFill>
                <a:latin typeface="Helvetica" pitchFamily="34" charset="0"/>
                <a:cs typeface="Helvetica" pitchFamily="34" charset="0"/>
              </a:rPr>
              <a:t>/magus is used two other times in the New Testament in reference to a Jewish sorcerer and false prophet called </a:t>
            </a:r>
            <a:r>
              <a:rPr lang="en-US" sz="4000" dirty="0" smtClean="0">
                <a:solidFill>
                  <a:schemeClr val="bg1"/>
                </a:solidFill>
              </a:rPr>
              <a:t>Bar-</a:t>
            </a:r>
            <a:r>
              <a:rPr lang="en-US" sz="4000" dirty="0" err="1" smtClean="0">
                <a:solidFill>
                  <a:schemeClr val="bg1"/>
                </a:solidFill>
              </a:rPr>
              <a:t>yeshua</a:t>
            </a:r>
            <a:r>
              <a:rPr lang="en-US" sz="4000" dirty="0" smtClean="0">
                <a:solidFill>
                  <a:schemeClr val="bg1"/>
                </a:solidFill>
              </a:rPr>
              <a:t> </a:t>
            </a:r>
            <a:r>
              <a:rPr lang="en-US" sz="4000" u="sng" dirty="0" smtClean="0">
                <a:solidFill>
                  <a:schemeClr val="bg1"/>
                </a:solidFill>
              </a:rPr>
              <a:t>(</a:t>
            </a:r>
            <a:r>
              <a:rPr lang="en-US" sz="4000" u="sng" dirty="0">
                <a:solidFill>
                  <a:schemeClr val="bg1"/>
                </a:solidFill>
              </a:rPr>
              <a:t>son of </a:t>
            </a:r>
            <a:r>
              <a:rPr lang="en-US" sz="4000" u="sng" dirty="0" smtClean="0">
                <a:solidFill>
                  <a:schemeClr val="bg1"/>
                </a:solidFill>
              </a:rPr>
              <a:t>Jesus)</a:t>
            </a:r>
            <a:r>
              <a:rPr lang="en-US" sz="4000" dirty="0" smtClean="0">
                <a:solidFill>
                  <a:schemeClr val="bg1"/>
                </a:solidFill>
              </a:rPr>
              <a:t> but interpreted in that region of Cyprus as </a:t>
            </a:r>
            <a:r>
              <a:rPr lang="en-US" sz="4000" dirty="0" err="1" smtClean="0">
                <a:solidFill>
                  <a:schemeClr val="bg1"/>
                </a:solidFill>
              </a:rPr>
              <a:t>Elymas</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69874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smtClean="0">
                <a:solidFill>
                  <a:schemeClr val="bg1"/>
                </a:solidFill>
              </a:rPr>
              <a:t>Ac </a:t>
            </a:r>
            <a:r>
              <a:rPr lang="en-US" sz="4000" baseline="30000" dirty="0">
                <a:solidFill>
                  <a:schemeClr val="bg1"/>
                </a:solidFill>
              </a:rPr>
              <a:t>13:6</a:t>
            </a:r>
            <a:r>
              <a:rPr lang="en-US" sz="4000" dirty="0">
                <a:solidFill>
                  <a:schemeClr val="bg1"/>
                </a:solidFill>
              </a:rPr>
              <a:t> And when they had gone through the isle unto </a:t>
            </a:r>
            <a:r>
              <a:rPr lang="en-US" sz="4000" dirty="0" err="1">
                <a:solidFill>
                  <a:schemeClr val="bg1"/>
                </a:solidFill>
              </a:rPr>
              <a:t>Paphos</a:t>
            </a:r>
            <a:r>
              <a:rPr lang="en-US" sz="4000" dirty="0">
                <a:solidFill>
                  <a:schemeClr val="bg1"/>
                </a:solidFill>
              </a:rPr>
              <a:t>, they found a certain </a:t>
            </a:r>
            <a:r>
              <a:rPr lang="en-US" sz="4000" u="sng" dirty="0">
                <a:solidFill>
                  <a:schemeClr val="bg1"/>
                </a:solidFill>
              </a:rPr>
              <a:t>sorcerer</a:t>
            </a:r>
            <a:r>
              <a:rPr lang="en-US" sz="4000" dirty="0">
                <a:solidFill>
                  <a:schemeClr val="bg1"/>
                </a:solidFill>
              </a:rPr>
              <a:t>, a </a:t>
            </a:r>
            <a:r>
              <a:rPr lang="en-US" sz="4000" u="sng" dirty="0">
                <a:solidFill>
                  <a:schemeClr val="bg1"/>
                </a:solidFill>
              </a:rPr>
              <a:t>false prophet</a:t>
            </a:r>
            <a:r>
              <a:rPr lang="en-US" sz="4000" dirty="0">
                <a:solidFill>
                  <a:schemeClr val="bg1"/>
                </a:solidFill>
              </a:rPr>
              <a:t>, a Jew, whose name </a:t>
            </a:r>
            <a:r>
              <a:rPr lang="en-US" sz="4000" i="1" dirty="0">
                <a:solidFill>
                  <a:schemeClr val="bg1"/>
                </a:solidFill>
              </a:rPr>
              <a:t>was </a:t>
            </a:r>
            <a:r>
              <a:rPr lang="en-US" sz="4000" dirty="0">
                <a:solidFill>
                  <a:schemeClr val="bg1"/>
                </a:solidFill>
              </a:rPr>
              <a:t>Bar-</a:t>
            </a:r>
            <a:r>
              <a:rPr lang="en-US" sz="4000" dirty="0" err="1">
                <a:solidFill>
                  <a:schemeClr val="bg1"/>
                </a:solidFill>
              </a:rPr>
              <a:t>jesus</a:t>
            </a:r>
            <a:r>
              <a:rPr lang="en-US" sz="4000" dirty="0">
                <a:solidFill>
                  <a:schemeClr val="bg1"/>
                </a:solidFill>
              </a:rPr>
              <a:t>: </a:t>
            </a:r>
          </a:p>
          <a:p>
            <a:pPr marL="0" indent="0" algn="ctr">
              <a:buNone/>
            </a:pPr>
            <a:r>
              <a:rPr lang="en-US" sz="4000" baseline="30000" dirty="0">
                <a:solidFill>
                  <a:schemeClr val="bg1"/>
                </a:solidFill>
              </a:rPr>
              <a:t>Ac 13:8</a:t>
            </a:r>
            <a:r>
              <a:rPr lang="en-US" sz="4000" dirty="0">
                <a:solidFill>
                  <a:schemeClr val="bg1"/>
                </a:solidFill>
              </a:rPr>
              <a:t> But </a:t>
            </a:r>
            <a:r>
              <a:rPr lang="en-US" sz="4000" dirty="0" err="1">
                <a:solidFill>
                  <a:schemeClr val="bg1"/>
                </a:solidFill>
              </a:rPr>
              <a:t>Elymas</a:t>
            </a:r>
            <a:r>
              <a:rPr lang="en-US" sz="4000" dirty="0">
                <a:solidFill>
                  <a:schemeClr val="bg1"/>
                </a:solidFill>
              </a:rPr>
              <a:t> the </a:t>
            </a:r>
            <a:r>
              <a:rPr lang="en-US" sz="4000" u="sng" dirty="0">
                <a:solidFill>
                  <a:schemeClr val="bg1"/>
                </a:solidFill>
              </a:rPr>
              <a:t>sorcerer</a:t>
            </a:r>
            <a:r>
              <a:rPr lang="en-US" sz="4000" dirty="0">
                <a:solidFill>
                  <a:schemeClr val="bg1"/>
                </a:solidFill>
              </a:rPr>
              <a:t> (for so is his name by interpretation) withstood them, seeking to turn away the deputy from the faith.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60976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origin of </a:t>
            </a:r>
            <a:r>
              <a:rPr lang="en-US" sz="4000" dirty="0" err="1">
                <a:solidFill>
                  <a:schemeClr val="bg1"/>
                </a:solidFill>
              </a:rPr>
              <a:t>magos</a:t>
            </a:r>
            <a:r>
              <a:rPr lang="en-US" sz="4000" dirty="0">
                <a:solidFill>
                  <a:schemeClr val="bg1"/>
                </a:solidFill>
              </a:rPr>
              <a:t> is found in Jeremiah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73744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Jer</a:t>
            </a:r>
            <a:r>
              <a:rPr lang="en-US" sz="4000" baseline="30000" dirty="0">
                <a:solidFill>
                  <a:schemeClr val="bg1"/>
                </a:solidFill>
              </a:rPr>
              <a:t> 39:11</a:t>
            </a:r>
            <a:r>
              <a:rPr lang="en-US" sz="4000" dirty="0">
                <a:solidFill>
                  <a:schemeClr val="bg1"/>
                </a:solidFill>
              </a:rPr>
              <a:t> Now </a:t>
            </a:r>
            <a:r>
              <a:rPr lang="en-US" sz="4000" dirty="0" err="1">
                <a:solidFill>
                  <a:schemeClr val="bg1"/>
                </a:solidFill>
              </a:rPr>
              <a:t>Nebuchadrezzar</a:t>
            </a:r>
            <a:r>
              <a:rPr lang="en-US" sz="4000" dirty="0">
                <a:solidFill>
                  <a:schemeClr val="bg1"/>
                </a:solidFill>
              </a:rPr>
              <a:t> king of Babylon gave charge concerning Jeremiah to </a:t>
            </a:r>
            <a:r>
              <a:rPr lang="en-US" sz="4000" dirty="0" err="1">
                <a:solidFill>
                  <a:schemeClr val="bg1"/>
                </a:solidFill>
              </a:rPr>
              <a:t>Nebuzar-adan</a:t>
            </a:r>
            <a:r>
              <a:rPr lang="en-US" sz="4000" dirty="0">
                <a:solidFill>
                  <a:schemeClr val="bg1"/>
                </a:solidFill>
              </a:rPr>
              <a:t> the captain of the guard, saying, </a:t>
            </a:r>
          </a:p>
          <a:p>
            <a:pPr marL="0" indent="0" algn="ctr">
              <a:buNone/>
            </a:pPr>
            <a:r>
              <a:rPr lang="en-US" sz="4000" baseline="30000" dirty="0" err="1">
                <a:solidFill>
                  <a:schemeClr val="bg1"/>
                </a:solidFill>
              </a:rPr>
              <a:t>Jer</a:t>
            </a:r>
            <a:r>
              <a:rPr lang="en-US" sz="4000" baseline="30000" dirty="0">
                <a:solidFill>
                  <a:schemeClr val="bg1"/>
                </a:solidFill>
              </a:rPr>
              <a:t> 39:12</a:t>
            </a:r>
            <a:r>
              <a:rPr lang="en-US" sz="4000" dirty="0">
                <a:solidFill>
                  <a:schemeClr val="bg1"/>
                </a:solidFill>
              </a:rPr>
              <a:t> Take him, and look well to him, and do him no harm; but do unto him even as he shall say unto thee.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51414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65" y="398899"/>
            <a:ext cx="7806153" cy="4191512"/>
          </a:xfrm>
        </p:spPr>
        <p:txBody>
          <a:bodyPr>
            <a:normAutofit fontScale="85000" lnSpcReduction="20000"/>
          </a:bodyPr>
          <a:lstStyle/>
          <a:p>
            <a:pPr marL="0" indent="0" algn="ctr">
              <a:buNone/>
            </a:pPr>
            <a:r>
              <a:rPr lang="en-US" sz="4000" baseline="30000" dirty="0" err="1">
                <a:solidFill>
                  <a:schemeClr val="bg1"/>
                </a:solidFill>
              </a:rPr>
              <a:t>Jer</a:t>
            </a:r>
            <a:r>
              <a:rPr lang="en-US" sz="4000" baseline="30000" dirty="0">
                <a:solidFill>
                  <a:schemeClr val="bg1"/>
                </a:solidFill>
              </a:rPr>
              <a:t> 39:13</a:t>
            </a:r>
            <a:r>
              <a:rPr lang="en-US" sz="4000" dirty="0">
                <a:solidFill>
                  <a:schemeClr val="bg1"/>
                </a:solidFill>
              </a:rPr>
              <a:t> So </a:t>
            </a:r>
            <a:r>
              <a:rPr lang="en-US" sz="4000" dirty="0" err="1">
                <a:solidFill>
                  <a:schemeClr val="bg1"/>
                </a:solidFill>
              </a:rPr>
              <a:t>Nebuzar-adan</a:t>
            </a:r>
            <a:r>
              <a:rPr lang="en-US" sz="4000" dirty="0">
                <a:solidFill>
                  <a:schemeClr val="bg1"/>
                </a:solidFill>
              </a:rPr>
              <a:t> the captain of the guard sent, and </a:t>
            </a:r>
            <a:r>
              <a:rPr lang="en-US" sz="4000" dirty="0" err="1">
                <a:solidFill>
                  <a:schemeClr val="bg1"/>
                </a:solidFill>
              </a:rPr>
              <a:t>Nebushasban</a:t>
            </a:r>
            <a:r>
              <a:rPr lang="en-US" sz="4000" dirty="0">
                <a:solidFill>
                  <a:schemeClr val="bg1"/>
                </a:solidFill>
              </a:rPr>
              <a:t>, </a:t>
            </a:r>
            <a:r>
              <a:rPr lang="en-US" sz="4000" dirty="0" err="1">
                <a:solidFill>
                  <a:schemeClr val="bg1"/>
                </a:solidFill>
              </a:rPr>
              <a:t>Rabsaris</a:t>
            </a:r>
            <a:r>
              <a:rPr lang="en-US" sz="4000" dirty="0">
                <a:solidFill>
                  <a:schemeClr val="bg1"/>
                </a:solidFill>
              </a:rPr>
              <a:t>, and </a:t>
            </a:r>
            <a:r>
              <a:rPr lang="en-US" sz="4000" dirty="0" err="1">
                <a:solidFill>
                  <a:schemeClr val="bg1"/>
                </a:solidFill>
              </a:rPr>
              <a:t>Nergal-sharezer</a:t>
            </a:r>
            <a:r>
              <a:rPr lang="en-US" sz="4000" dirty="0">
                <a:solidFill>
                  <a:schemeClr val="bg1"/>
                </a:solidFill>
              </a:rPr>
              <a:t>, </a:t>
            </a:r>
            <a:r>
              <a:rPr lang="en-US" sz="4000" b="1" u="sng" dirty="0" err="1">
                <a:solidFill>
                  <a:schemeClr val="bg1"/>
                </a:solidFill>
              </a:rPr>
              <a:t>Rab</a:t>
            </a:r>
            <a:r>
              <a:rPr lang="en-US" sz="4000" b="1" u="sng" dirty="0">
                <a:solidFill>
                  <a:schemeClr val="bg1"/>
                </a:solidFill>
              </a:rPr>
              <a:t>-mag</a:t>
            </a:r>
            <a:r>
              <a:rPr lang="en-US" sz="4000" dirty="0">
                <a:solidFill>
                  <a:schemeClr val="bg1"/>
                </a:solidFill>
              </a:rPr>
              <a:t>, and all the king of Babylon's princes; </a:t>
            </a:r>
            <a:r>
              <a:rPr lang="en-US" sz="4000" baseline="30000" dirty="0" err="1" smtClean="0">
                <a:solidFill>
                  <a:schemeClr val="bg1"/>
                </a:solidFill>
              </a:rPr>
              <a:t>Jer</a:t>
            </a:r>
            <a:r>
              <a:rPr lang="en-US" sz="4000" baseline="30000" dirty="0" smtClean="0">
                <a:solidFill>
                  <a:schemeClr val="bg1"/>
                </a:solidFill>
              </a:rPr>
              <a:t> </a:t>
            </a:r>
            <a:r>
              <a:rPr lang="en-US" sz="4000" baseline="30000" dirty="0">
                <a:solidFill>
                  <a:schemeClr val="bg1"/>
                </a:solidFill>
              </a:rPr>
              <a:t>39:14</a:t>
            </a:r>
            <a:r>
              <a:rPr lang="en-US" sz="4000" dirty="0">
                <a:solidFill>
                  <a:schemeClr val="bg1"/>
                </a:solidFill>
              </a:rPr>
              <a:t> Even they sent, and took Jeremiah out of the court of the prison, and committed him unto </a:t>
            </a:r>
            <a:r>
              <a:rPr lang="en-US" sz="4000" dirty="0" err="1">
                <a:solidFill>
                  <a:schemeClr val="bg1"/>
                </a:solidFill>
              </a:rPr>
              <a:t>Gedaliah</a:t>
            </a:r>
            <a:r>
              <a:rPr lang="en-US" sz="4000" dirty="0">
                <a:solidFill>
                  <a:schemeClr val="bg1"/>
                </a:solidFill>
              </a:rPr>
              <a:t> the son of </a:t>
            </a:r>
            <a:r>
              <a:rPr lang="en-US" sz="4000" dirty="0" err="1">
                <a:solidFill>
                  <a:schemeClr val="bg1"/>
                </a:solidFill>
              </a:rPr>
              <a:t>Ahikam</a:t>
            </a:r>
            <a:r>
              <a:rPr lang="en-US" sz="4000" dirty="0">
                <a:solidFill>
                  <a:schemeClr val="bg1"/>
                </a:solidFill>
              </a:rPr>
              <a:t> the son of </a:t>
            </a:r>
            <a:r>
              <a:rPr lang="en-US" sz="4000" dirty="0" err="1">
                <a:solidFill>
                  <a:schemeClr val="bg1"/>
                </a:solidFill>
              </a:rPr>
              <a:t>Shaphan</a:t>
            </a:r>
            <a:r>
              <a:rPr lang="en-US" sz="4000" dirty="0">
                <a:solidFill>
                  <a:schemeClr val="bg1"/>
                </a:solidFill>
              </a:rPr>
              <a:t>, that he should carry him home: so he dwelt among the people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42779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 </a:t>
            </a:r>
          </a:p>
          <a:p>
            <a:pPr marL="0" indent="0" algn="ctr">
              <a:buNone/>
            </a:pPr>
            <a:r>
              <a:rPr lang="en-US" sz="4000" b="1" dirty="0">
                <a:solidFill>
                  <a:schemeClr val="bg1"/>
                </a:solidFill>
              </a:rPr>
              <a:t>07248 </a:t>
            </a:r>
            <a:r>
              <a:rPr lang="he-IL" sz="4000" dirty="0">
                <a:solidFill>
                  <a:schemeClr val="bg1"/>
                </a:solidFill>
              </a:rPr>
              <a:t>רַב־מָג</a:t>
            </a:r>
            <a:r>
              <a:rPr lang="en-US" sz="4000" dirty="0">
                <a:solidFill>
                  <a:schemeClr val="bg1"/>
                </a:solidFill>
              </a:rPr>
              <a:t> </a:t>
            </a:r>
            <a:r>
              <a:rPr lang="en-US" sz="4000" dirty="0" err="1">
                <a:solidFill>
                  <a:schemeClr val="bg1"/>
                </a:solidFill>
              </a:rPr>
              <a:t>Rab</a:t>
            </a:r>
            <a:r>
              <a:rPr lang="en-US" sz="4000" dirty="0">
                <a:solidFill>
                  <a:schemeClr val="bg1"/>
                </a:solidFill>
              </a:rPr>
              <a:t>-Mag {</a:t>
            </a:r>
            <a:r>
              <a:rPr lang="en-US" sz="4000" dirty="0" err="1">
                <a:solidFill>
                  <a:schemeClr val="bg1"/>
                </a:solidFill>
              </a:rPr>
              <a:t>rab-mawg</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soothsayer, magician, chief soothsayer 1a) </a:t>
            </a:r>
            <a:r>
              <a:rPr lang="en-US" sz="4000" dirty="0" err="1">
                <a:solidFill>
                  <a:schemeClr val="bg1"/>
                </a:solidFill>
              </a:rPr>
              <a:t>Rab</a:t>
            </a:r>
            <a:r>
              <a:rPr lang="en-US" sz="4000" dirty="0">
                <a:solidFill>
                  <a:schemeClr val="bg1"/>
                </a:solidFill>
              </a:rPr>
              <a:t>-mag, chief soothsayer, or chief of princes, an official of Babylonia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64132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Origin:  </a:t>
            </a:r>
            <a:r>
              <a:rPr lang="en-US" sz="4000" dirty="0">
                <a:solidFill>
                  <a:schemeClr val="bg1"/>
                </a:solidFill>
              </a:rPr>
              <a:t>from 07227 and a foreign word for a </a:t>
            </a:r>
            <a:r>
              <a:rPr lang="en-US" sz="4000" dirty="0" err="1">
                <a:solidFill>
                  <a:schemeClr val="bg1"/>
                </a:solidFill>
              </a:rPr>
              <a:t>Magian</a:t>
            </a:r>
            <a:r>
              <a:rPr lang="en-US" sz="4000" dirty="0">
                <a:solidFill>
                  <a:schemeClr val="bg1"/>
                </a:solidFill>
              </a:rPr>
              <a:t>; TWOT - 1143; n m</a:t>
            </a:r>
          </a:p>
          <a:p>
            <a:pPr marL="0" indent="0" algn="ctr">
              <a:buNone/>
            </a:pPr>
            <a:r>
              <a:rPr lang="en-US" sz="4000" b="1" dirty="0">
                <a:solidFill>
                  <a:schemeClr val="bg1"/>
                </a:solidFill>
              </a:rPr>
              <a:t>Usage:  </a:t>
            </a:r>
            <a:r>
              <a:rPr lang="en-US" sz="4000" dirty="0">
                <a:solidFill>
                  <a:schemeClr val="bg1"/>
                </a:solidFill>
              </a:rPr>
              <a:t>AV - </a:t>
            </a:r>
            <a:r>
              <a:rPr lang="en-US" sz="4000" dirty="0" err="1">
                <a:solidFill>
                  <a:schemeClr val="bg1"/>
                </a:solidFill>
              </a:rPr>
              <a:t>Rabmag</a:t>
            </a:r>
            <a:r>
              <a:rPr lang="en-US" sz="4000" dirty="0">
                <a:solidFill>
                  <a:schemeClr val="bg1"/>
                </a:solidFill>
              </a:rPr>
              <a:t> 2; 2</a:t>
            </a:r>
          </a:p>
          <a:p>
            <a:pPr marL="0" indent="0" algn="ctr">
              <a:buNone/>
            </a:pPr>
            <a:r>
              <a:rPr lang="en-US" sz="4000" dirty="0">
                <a:solidFill>
                  <a:schemeClr val="bg1"/>
                </a:solidFill>
              </a:rPr>
              <a:t> </a:t>
            </a:r>
          </a:p>
          <a:p>
            <a:pPr marL="0" indent="0" algn="ctr">
              <a:buNone/>
            </a:pPr>
            <a:r>
              <a:rPr lang="en-US" sz="4000" dirty="0">
                <a:solidFill>
                  <a:schemeClr val="bg1"/>
                </a:solidFill>
              </a:rPr>
              <a:t>The root of </a:t>
            </a:r>
            <a:r>
              <a:rPr lang="en-US" sz="4000" dirty="0" err="1">
                <a:solidFill>
                  <a:schemeClr val="bg1"/>
                </a:solidFill>
              </a:rPr>
              <a:t>Rab</a:t>
            </a:r>
            <a:r>
              <a:rPr lang="en-US" sz="4000" dirty="0">
                <a:solidFill>
                  <a:schemeClr val="bg1"/>
                </a:solidFill>
              </a:rPr>
              <a:t>-Mag is </a:t>
            </a:r>
            <a:r>
              <a:rPr lang="en-US" sz="4000" dirty="0" err="1">
                <a:solidFill>
                  <a:schemeClr val="bg1"/>
                </a:solidFill>
              </a:rPr>
              <a:t>Rab</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28205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745" y="435721"/>
            <a:ext cx="7781605" cy="4240607"/>
          </a:xfrm>
        </p:spPr>
        <p:txBody>
          <a:bodyPr>
            <a:normAutofit fontScale="85000" lnSpcReduction="20000"/>
          </a:bodyPr>
          <a:lstStyle/>
          <a:p>
            <a:pPr marL="0" indent="0" algn="ctr">
              <a:buNone/>
            </a:pPr>
            <a:r>
              <a:rPr lang="en-US" sz="4000" b="1" dirty="0">
                <a:solidFill>
                  <a:schemeClr val="bg1"/>
                </a:solidFill>
              </a:rPr>
              <a:t>07227 </a:t>
            </a:r>
            <a:r>
              <a:rPr lang="he-IL" sz="4000" dirty="0">
                <a:solidFill>
                  <a:schemeClr val="bg1"/>
                </a:solidFill>
              </a:rPr>
              <a:t>רַב</a:t>
            </a:r>
            <a:r>
              <a:rPr lang="en-US" sz="4000" dirty="0">
                <a:solidFill>
                  <a:schemeClr val="bg1"/>
                </a:solidFill>
              </a:rPr>
              <a:t> </a:t>
            </a:r>
            <a:r>
              <a:rPr lang="en-US" sz="4000" dirty="0" err="1">
                <a:solidFill>
                  <a:schemeClr val="bg1"/>
                </a:solidFill>
              </a:rPr>
              <a:t>rab</a:t>
            </a:r>
            <a:r>
              <a:rPr lang="en-US" sz="4000" dirty="0">
                <a:solidFill>
                  <a:schemeClr val="bg1"/>
                </a:solidFill>
              </a:rPr>
              <a:t> {</a:t>
            </a:r>
            <a:r>
              <a:rPr lang="en-US" sz="4000" dirty="0" err="1">
                <a:solidFill>
                  <a:schemeClr val="bg1"/>
                </a:solidFill>
              </a:rPr>
              <a:t>rab</a:t>
            </a:r>
            <a:r>
              <a:rPr lang="en-US" sz="4000" dirty="0">
                <a:solidFill>
                  <a:schemeClr val="bg1"/>
                </a:solidFill>
              </a:rPr>
              <a:t>} </a:t>
            </a:r>
            <a:r>
              <a:rPr lang="en-US" sz="4000" b="1" dirty="0" smtClean="0">
                <a:solidFill>
                  <a:schemeClr val="bg1"/>
                </a:solidFill>
              </a:rPr>
              <a:t>Meaning</a:t>
            </a:r>
            <a:r>
              <a:rPr lang="en-US" sz="4000" b="1" dirty="0">
                <a:solidFill>
                  <a:schemeClr val="bg1"/>
                </a:solidFill>
              </a:rPr>
              <a:t>:  </a:t>
            </a:r>
            <a:r>
              <a:rPr lang="en-US" sz="4000" dirty="0" err="1">
                <a:solidFill>
                  <a:schemeClr val="bg1"/>
                </a:solidFill>
              </a:rPr>
              <a:t>adj</a:t>
            </a:r>
            <a:r>
              <a:rPr lang="en-US" sz="4000" dirty="0">
                <a:solidFill>
                  <a:schemeClr val="bg1"/>
                </a:solidFill>
              </a:rPr>
              <a:t> 1) much, many, great 1a) much 1b) many 1c) abounding in 1d) more numerous than 1e) abundant, enough 1f) great 1g) strong 1h) greater than </a:t>
            </a:r>
            <a:r>
              <a:rPr lang="en-US" sz="4000" dirty="0" err="1">
                <a:solidFill>
                  <a:schemeClr val="bg1"/>
                </a:solidFill>
              </a:rPr>
              <a:t>adv</a:t>
            </a:r>
            <a:r>
              <a:rPr lang="en-US" sz="4000" dirty="0">
                <a:solidFill>
                  <a:schemeClr val="bg1"/>
                </a:solidFill>
              </a:rPr>
              <a:t> 1i) much, exceedingly n m 2) captain, chief </a:t>
            </a:r>
            <a:r>
              <a:rPr lang="en-US" sz="4000" b="1" dirty="0" smtClean="0">
                <a:solidFill>
                  <a:schemeClr val="bg1"/>
                </a:solidFill>
              </a:rPr>
              <a:t>Usage</a:t>
            </a:r>
            <a:r>
              <a:rPr lang="en-US" sz="4000" b="1" dirty="0">
                <a:solidFill>
                  <a:schemeClr val="bg1"/>
                </a:solidFill>
              </a:rPr>
              <a:t>:  </a:t>
            </a:r>
            <a:r>
              <a:rPr lang="en-US" sz="4000" dirty="0">
                <a:solidFill>
                  <a:schemeClr val="bg1"/>
                </a:solidFill>
              </a:rPr>
              <a:t>AV - many 190, great 118, much 36, captain 24, more 12, long 10, enough 9, multitude 7, mighty 5, greater 4, greatly 3, </a:t>
            </a:r>
            <a:r>
              <a:rPr lang="en-US" sz="4000" dirty="0" err="1">
                <a:solidFill>
                  <a:schemeClr val="bg1"/>
                </a:solidFill>
              </a:rPr>
              <a:t>misc</a:t>
            </a:r>
            <a:r>
              <a:rPr lang="en-US" sz="4000" dirty="0">
                <a:solidFill>
                  <a:schemeClr val="bg1"/>
                </a:solidFill>
              </a:rPr>
              <a:t> 40; </a:t>
            </a:r>
            <a:r>
              <a:rPr lang="en-US" sz="4000" dirty="0" smtClean="0">
                <a:solidFill>
                  <a:schemeClr val="bg1"/>
                </a:solidFill>
              </a:rPr>
              <a:t>458</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94307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Rab</a:t>
            </a:r>
            <a:r>
              <a:rPr lang="en-US" sz="4000" dirty="0">
                <a:solidFill>
                  <a:schemeClr val="bg1"/>
                </a:solidFill>
              </a:rPr>
              <a:t> is </a:t>
            </a:r>
            <a:r>
              <a:rPr lang="en-US" sz="4000" dirty="0" smtClean="0">
                <a:solidFill>
                  <a:schemeClr val="bg1"/>
                </a:solidFill>
              </a:rPr>
              <a:t>a </a:t>
            </a:r>
            <a:r>
              <a:rPr lang="en-US" sz="4000" dirty="0">
                <a:solidFill>
                  <a:schemeClr val="bg1"/>
                </a:solidFill>
              </a:rPr>
              <a:t>root word for </a:t>
            </a:r>
            <a:r>
              <a:rPr lang="en-US" sz="4000" dirty="0" smtClean="0">
                <a:solidFill>
                  <a:schemeClr val="bg1"/>
                </a:solidFill>
              </a:rPr>
              <a:t>Rabbi</a:t>
            </a:r>
            <a:r>
              <a:rPr lang="en-US" sz="4000" dirty="0">
                <a:solidFill>
                  <a:schemeClr val="bg1"/>
                </a:solidFill>
              </a:rPr>
              <a:t>. </a:t>
            </a:r>
            <a:endParaRPr lang="en-US" sz="4000" dirty="0" smtClean="0">
              <a:solidFill>
                <a:schemeClr val="bg1"/>
              </a:solidFill>
            </a:endParaRPr>
          </a:p>
          <a:p>
            <a:pPr marL="0" indent="0" algn="ctr">
              <a:buNone/>
            </a:pPr>
            <a:r>
              <a:rPr lang="en-US" sz="4000" dirty="0" smtClean="0">
                <a:solidFill>
                  <a:schemeClr val="bg1"/>
                </a:solidFill>
              </a:rPr>
              <a:t>Rabbi </a:t>
            </a:r>
            <a:r>
              <a:rPr lang="en-US" sz="4000" dirty="0">
                <a:solidFill>
                  <a:schemeClr val="bg1"/>
                </a:solidFill>
              </a:rPr>
              <a:t>is straight out of Babylon</a:t>
            </a:r>
            <a:r>
              <a:rPr lang="en-US" sz="4000" dirty="0" smtClean="0">
                <a:solidFill>
                  <a:schemeClr val="bg1"/>
                </a:solidFill>
              </a:rPr>
              <a:t>.</a:t>
            </a:r>
          </a:p>
          <a:p>
            <a:pPr marL="0" indent="0" algn="ctr">
              <a:buNone/>
            </a:pPr>
            <a:r>
              <a:rPr lang="en-US" sz="4000" dirty="0" smtClean="0">
                <a:solidFill>
                  <a:schemeClr val="bg1"/>
                </a:solidFill>
              </a:rPr>
              <a:t>There were no Rabbi’s before the Babylonian captivity </a:t>
            </a:r>
            <a:endParaRPr lang="en-US" sz="4000" dirty="0">
              <a:solidFill>
                <a:schemeClr val="bg1"/>
              </a:solidFill>
            </a:endParaRP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80075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Matthew </a:t>
            </a:r>
            <a:r>
              <a:rPr lang="en-US" sz="4400" dirty="0" smtClean="0">
                <a:solidFill>
                  <a:schemeClr val="bg1"/>
                </a:solidFill>
              </a:rPr>
              <a:t>2:1-12 </a:t>
            </a:r>
          </a:p>
          <a:p>
            <a:pPr marL="0" indent="0" algn="ctr">
              <a:buNone/>
            </a:pPr>
            <a:r>
              <a:rPr lang="en-US" sz="4400" b="1" dirty="0" smtClean="0">
                <a:solidFill>
                  <a:schemeClr val="bg1"/>
                </a:solidFill>
              </a:rPr>
              <a:t>The </a:t>
            </a:r>
            <a:r>
              <a:rPr lang="en-US" sz="4400" b="1" dirty="0">
                <a:solidFill>
                  <a:schemeClr val="bg1"/>
                </a:solidFill>
              </a:rPr>
              <a:t>King is Born</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Daniel and the 3 Hebrew boys were well known in Babylon for their faith and refusal to worship other gods.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17192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Da 1:7</a:t>
            </a:r>
            <a:r>
              <a:rPr lang="en-US" sz="4000" dirty="0">
                <a:solidFill>
                  <a:schemeClr val="bg1"/>
                </a:solidFill>
              </a:rPr>
              <a:t> Unto whom the prince of the eunuchs gave names: for he gave unto Daniel </a:t>
            </a:r>
            <a:r>
              <a:rPr lang="en-US" sz="4000" i="1" dirty="0">
                <a:solidFill>
                  <a:schemeClr val="bg1"/>
                </a:solidFill>
              </a:rPr>
              <a:t>the name </a:t>
            </a:r>
            <a:r>
              <a:rPr lang="en-US" sz="4000" dirty="0">
                <a:solidFill>
                  <a:schemeClr val="bg1"/>
                </a:solidFill>
              </a:rPr>
              <a:t>of </a:t>
            </a:r>
            <a:r>
              <a:rPr lang="en-US" sz="4000" dirty="0" err="1">
                <a:solidFill>
                  <a:schemeClr val="bg1"/>
                </a:solidFill>
              </a:rPr>
              <a:t>Belteshazzar</a:t>
            </a:r>
            <a:r>
              <a:rPr lang="en-US" sz="4000" dirty="0">
                <a:solidFill>
                  <a:schemeClr val="bg1"/>
                </a:solidFill>
              </a:rPr>
              <a:t>; and to </a:t>
            </a:r>
            <a:r>
              <a:rPr lang="en-US" sz="4000" dirty="0" err="1">
                <a:solidFill>
                  <a:schemeClr val="bg1"/>
                </a:solidFill>
              </a:rPr>
              <a:t>Hananiah</a:t>
            </a:r>
            <a:r>
              <a:rPr lang="en-US" sz="4000" dirty="0">
                <a:solidFill>
                  <a:schemeClr val="bg1"/>
                </a:solidFill>
              </a:rPr>
              <a:t>, of Shadrach; and to </a:t>
            </a:r>
            <a:r>
              <a:rPr lang="en-US" sz="4000" dirty="0" err="1">
                <a:solidFill>
                  <a:schemeClr val="bg1"/>
                </a:solidFill>
              </a:rPr>
              <a:t>Mishael</a:t>
            </a:r>
            <a:r>
              <a:rPr lang="en-US" sz="4000" dirty="0">
                <a:solidFill>
                  <a:schemeClr val="bg1"/>
                </a:solidFill>
              </a:rPr>
              <a:t>, of Meshach; and to </a:t>
            </a:r>
            <a:r>
              <a:rPr lang="en-US" sz="4000" dirty="0" err="1">
                <a:solidFill>
                  <a:schemeClr val="bg1"/>
                </a:solidFill>
              </a:rPr>
              <a:t>Azariah</a:t>
            </a:r>
            <a:r>
              <a:rPr lang="en-US" sz="4000" dirty="0">
                <a:solidFill>
                  <a:schemeClr val="bg1"/>
                </a:solidFill>
              </a:rPr>
              <a:t>, of </a:t>
            </a:r>
            <a:endParaRPr lang="en-US" sz="4000" dirty="0" smtClean="0">
              <a:solidFill>
                <a:schemeClr val="bg1"/>
              </a:solidFill>
            </a:endParaRPr>
          </a:p>
          <a:p>
            <a:pPr marL="0" indent="0" algn="ctr">
              <a:buNone/>
            </a:pPr>
            <a:r>
              <a:rPr lang="en-US" sz="4000" dirty="0" smtClean="0">
                <a:solidFill>
                  <a:schemeClr val="bg1"/>
                </a:solidFill>
              </a:rPr>
              <a:t>Abed-</a:t>
            </a:r>
            <a:r>
              <a:rPr lang="en-US" sz="4000" dirty="0" err="1" smtClean="0">
                <a:solidFill>
                  <a:schemeClr val="bg1"/>
                </a:solidFill>
              </a:rPr>
              <a:t>nego</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57603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Da 3:1</a:t>
            </a:r>
            <a:r>
              <a:rPr lang="en-US" sz="4000" dirty="0">
                <a:solidFill>
                  <a:schemeClr val="bg1"/>
                </a:solidFill>
              </a:rPr>
              <a:t> Nebuchadnezzar the king made an image of gold, whose height </a:t>
            </a:r>
            <a:r>
              <a:rPr lang="en-US" sz="4000" i="1" dirty="0">
                <a:solidFill>
                  <a:schemeClr val="bg1"/>
                </a:solidFill>
              </a:rPr>
              <a:t>was </a:t>
            </a:r>
            <a:r>
              <a:rPr lang="en-US" sz="4000" dirty="0">
                <a:solidFill>
                  <a:schemeClr val="bg1"/>
                </a:solidFill>
              </a:rPr>
              <a:t>threescore cubits, </a:t>
            </a:r>
            <a:r>
              <a:rPr lang="en-US" sz="4000" i="1" dirty="0">
                <a:solidFill>
                  <a:schemeClr val="bg1"/>
                </a:solidFill>
              </a:rPr>
              <a:t>and </a:t>
            </a:r>
            <a:r>
              <a:rPr lang="en-US" sz="4000" dirty="0">
                <a:solidFill>
                  <a:schemeClr val="bg1"/>
                </a:solidFill>
              </a:rPr>
              <a:t>the breadth thereof six cubits (ninety feet tall and nine feet wide): he set it up in the plain of Dura, in the province of Babylon.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85642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When they refused to bow down they were thrown into a fiery furnace, </a:t>
            </a:r>
            <a:r>
              <a:rPr lang="en-US" sz="4000" dirty="0" err="1">
                <a:solidFill>
                  <a:schemeClr val="bg1"/>
                </a:solidFill>
              </a:rPr>
              <a:t>YeHoVaH</a:t>
            </a:r>
            <a:r>
              <a:rPr lang="en-US" sz="4000" dirty="0">
                <a:solidFill>
                  <a:schemeClr val="bg1"/>
                </a:solidFill>
              </a:rPr>
              <a:t> protected them and Nebuchadnezzar issued another decree.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68115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i="1" baseline="30000" dirty="0">
                <a:solidFill>
                  <a:schemeClr val="bg1"/>
                </a:solidFill>
              </a:rPr>
              <a:t>Da 3:28</a:t>
            </a:r>
            <a:r>
              <a:rPr lang="en-US" sz="4000" i="1" dirty="0">
                <a:solidFill>
                  <a:schemeClr val="bg1"/>
                </a:solidFill>
              </a:rPr>
              <a:t> Then </a:t>
            </a:r>
            <a:r>
              <a:rPr lang="en-US" sz="4000" dirty="0">
                <a:solidFill>
                  <a:schemeClr val="bg1"/>
                </a:solidFill>
              </a:rPr>
              <a:t>Nebuchadnezzar </a:t>
            </a:r>
            <a:r>
              <a:rPr lang="en-US" sz="4000" dirty="0" err="1">
                <a:solidFill>
                  <a:schemeClr val="bg1"/>
                </a:solidFill>
              </a:rPr>
              <a:t>spake</a:t>
            </a:r>
            <a:r>
              <a:rPr lang="en-US" sz="4000" dirty="0">
                <a:solidFill>
                  <a:schemeClr val="bg1"/>
                </a:solidFill>
              </a:rPr>
              <a:t>, and said, Blessed </a:t>
            </a:r>
            <a:r>
              <a:rPr lang="en-US" sz="4000" i="1" dirty="0">
                <a:solidFill>
                  <a:schemeClr val="bg1"/>
                </a:solidFill>
              </a:rPr>
              <a:t>be </a:t>
            </a:r>
            <a:r>
              <a:rPr lang="en-US" sz="4000" dirty="0">
                <a:solidFill>
                  <a:schemeClr val="bg1"/>
                </a:solidFill>
              </a:rPr>
              <a:t>the God of Shadrach, Meshach, and Abed-</a:t>
            </a:r>
            <a:r>
              <a:rPr lang="en-US" sz="4000" dirty="0" err="1">
                <a:solidFill>
                  <a:schemeClr val="bg1"/>
                </a:solidFill>
              </a:rPr>
              <a:t>nego</a:t>
            </a:r>
            <a:r>
              <a:rPr lang="en-US" sz="4000" dirty="0">
                <a:solidFill>
                  <a:schemeClr val="bg1"/>
                </a:solidFill>
              </a:rPr>
              <a:t>, who hath sent his angel, and delivered his servants that trusted in him, and have changed the king's word, and yielded their bodies, that they might not serve nor worship any god, except their own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56256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Da 3:29</a:t>
            </a:r>
            <a:r>
              <a:rPr lang="en-US" sz="4000" dirty="0">
                <a:solidFill>
                  <a:schemeClr val="bg1"/>
                </a:solidFill>
              </a:rPr>
              <a:t> Therefore I make a decree, That every people, nation, and language, which speak any thing amiss against the God of Shadrach, Meshach, and Abed-</a:t>
            </a:r>
            <a:r>
              <a:rPr lang="en-US" sz="4000" dirty="0" err="1">
                <a:solidFill>
                  <a:schemeClr val="bg1"/>
                </a:solidFill>
              </a:rPr>
              <a:t>nego</a:t>
            </a:r>
            <a:r>
              <a:rPr lang="en-US" sz="4000" dirty="0">
                <a:solidFill>
                  <a:schemeClr val="bg1"/>
                </a:solidFill>
              </a:rPr>
              <a:t>, shall be cut in pieces, and their houses shall be made a dunghill: </a:t>
            </a:r>
            <a:r>
              <a:rPr lang="en-US" sz="4000" b="1" u="sng" dirty="0">
                <a:solidFill>
                  <a:schemeClr val="bg1"/>
                </a:solidFill>
              </a:rPr>
              <a:t>because there is no other God that can deliver after this sort.</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0545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Da 3:30</a:t>
            </a:r>
            <a:r>
              <a:rPr lang="en-US" sz="4000" dirty="0">
                <a:solidFill>
                  <a:schemeClr val="bg1"/>
                </a:solidFill>
              </a:rPr>
              <a:t> Then the king promoted Shadrach, Meshach, and Abed-</a:t>
            </a:r>
            <a:r>
              <a:rPr lang="en-US" sz="4000" dirty="0" err="1">
                <a:solidFill>
                  <a:schemeClr val="bg1"/>
                </a:solidFill>
              </a:rPr>
              <a:t>nego</a:t>
            </a:r>
            <a:r>
              <a:rPr lang="en-US" sz="4000" dirty="0">
                <a:solidFill>
                  <a:schemeClr val="bg1"/>
                </a:solidFill>
              </a:rPr>
              <a:t>, in the province of Babylon.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68769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These men more than likely stood for, talked about and shared their faith while living in </a:t>
            </a:r>
            <a:r>
              <a:rPr lang="en-US" sz="4000" dirty="0" smtClean="0">
                <a:solidFill>
                  <a:schemeClr val="bg1"/>
                </a:solidFill>
              </a:rPr>
              <a:t>Babylon. It </a:t>
            </a:r>
            <a:r>
              <a:rPr lang="en-US" sz="4000" dirty="0">
                <a:solidFill>
                  <a:schemeClr val="bg1"/>
                </a:solidFill>
              </a:rPr>
              <a:t>is believed that the Hebrew God was worshipped in Babylon after the decree was issued and the knowledge of the Hebrew God was known throughout the </a:t>
            </a:r>
            <a:r>
              <a:rPr lang="en-US" sz="4000" dirty="0" smtClean="0">
                <a:solidFill>
                  <a:schemeClr val="bg1"/>
                </a:solidFill>
              </a:rPr>
              <a:t>land.</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91780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2:3</a:t>
            </a:r>
            <a:r>
              <a:rPr lang="en-US" sz="4000" dirty="0">
                <a:solidFill>
                  <a:schemeClr val="bg1"/>
                </a:solidFill>
              </a:rPr>
              <a:t> When Herod the king had heard </a:t>
            </a:r>
            <a:r>
              <a:rPr lang="en-US" sz="4000" i="1" dirty="0">
                <a:solidFill>
                  <a:schemeClr val="bg1"/>
                </a:solidFill>
              </a:rPr>
              <a:t>these things, </a:t>
            </a:r>
            <a:r>
              <a:rPr lang="en-US" sz="4000" dirty="0">
                <a:solidFill>
                  <a:schemeClr val="bg1"/>
                </a:solidFill>
              </a:rPr>
              <a:t>he was troubled, and all Jerusalem with him.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94171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Why was Herod troubled and all Jerusalem with him. The knowledge of this prophecy was known but Herod did not know where the child would be born although it was written in the prophet Micah 5.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20796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417" y="337530"/>
            <a:ext cx="7916617" cy="4314250"/>
          </a:xfrm>
        </p:spPr>
        <p:txBody>
          <a:bodyPr>
            <a:normAutofit fontScale="85000" lnSpcReduction="20000"/>
          </a:bodyPr>
          <a:lstStyle/>
          <a:p>
            <a:pPr marL="0" indent="0" algn="ctr">
              <a:buNone/>
            </a:pPr>
            <a:r>
              <a:rPr lang="en-US" sz="4000" baseline="30000" dirty="0">
                <a:solidFill>
                  <a:schemeClr val="bg1"/>
                </a:solidFill>
              </a:rPr>
              <a:t>Mt 2:4</a:t>
            </a:r>
            <a:r>
              <a:rPr lang="en-US" sz="4000" dirty="0">
                <a:solidFill>
                  <a:schemeClr val="bg1"/>
                </a:solidFill>
              </a:rPr>
              <a:t> And when he had gathered all the chief priests and scribes of the people together, he demanded of them where Christ should be born. </a:t>
            </a:r>
            <a:r>
              <a:rPr lang="en-US" sz="4000" baseline="30000" dirty="0" smtClean="0">
                <a:solidFill>
                  <a:schemeClr val="bg1"/>
                </a:solidFill>
              </a:rPr>
              <a:t>Mt </a:t>
            </a:r>
            <a:r>
              <a:rPr lang="en-US" sz="4000" baseline="30000" dirty="0">
                <a:solidFill>
                  <a:schemeClr val="bg1"/>
                </a:solidFill>
              </a:rPr>
              <a:t>2:5</a:t>
            </a:r>
            <a:r>
              <a:rPr lang="en-US" sz="4000" dirty="0">
                <a:solidFill>
                  <a:schemeClr val="bg1"/>
                </a:solidFill>
              </a:rPr>
              <a:t> And they said unto him, In Bethlehem of Judaea: for thus it is written by the prophet, </a:t>
            </a:r>
            <a:r>
              <a:rPr lang="en-US" sz="4000" baseline="30000" dirty="0" smtClean="0">
                <a:solidFill>
                  <a:schemeClr val="bg1"/>
                </a:solidFill>
              </a:rPr>
              <a:t>Mt </a:t>
            </a:r>
            <a:r>
              <a:rPr lang="en-US" sz="4000" baseline="30000" dirty="0">
                <a:solidFill>
                  <a:schemeClr val="bg1"/>
                </a:solidFill>
              </a:rPr>
              <a:t>2:6</a:t>
            </a:r>
            <a:r>
              <a:rPr lang="en-US" sz="4000" dirty="0">
                <a:solidFill>
                  <a:schemeClr val="bg1"/>
                </a:solidFill>
              </a:rPr>
              <a:t> And thou Bethlehem, </a:t>
            </a:r>
            <a:r>
              <a:rPr lang="en-US" sz="4000" i="1" dirty="0">
                <a:solidFill>
                  <a:schemeClr val="bg1"/>
                </a:solidFill>
              </a:rPr>
              <a:t>in </a:t>
            </a:r>
            <a:r>
              <a:rPr lang="en-US" sz="4000" dirty="0">
                <a:solidFill>
                  <a:schemeClr val="bg1"/>
                </a:solidFill>
              </a:rPr>
              <a:t>the land of Judah, art not the least among the princes of Judah: for out of thee shall come a Governor, that shall rule my people Israel.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5334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Mic 5:2</a:t>
            </a:r>
            <a:r>
              <a:rPr lang="en-US" sz="4000" dirty="0">
                <a:solidFill>
                  <a:schemeClr val="bg1"/>
                </a:solidFill>
              </a:rPr>
              <a:t> But thou, Bethlehem </a:t>
            </a:r>
            <a:r>
              <a:rPr lang="en-US" sz="4000" dirty="0" err="1">
                <a:solidFill>
                  <a:schemeClr val="bg1"/>
                </a:solidFill>
              </a:rPr>
              <a:t>Ephratah</a:t>
            </a:r>
            <a:r>
              <a:rPr lang="en-US" sz="4000" dirty="0">
                <a:solidFill>
                  <a:schemeClr val="bg1"/>
                </a:solidFill>
              </a:rPr>
              <a:t>, </a:t>
            </a:r>
            <a:r>
              <a:rPr lang="en-US" sz="4000" i="1" dirty="0">
                <a:solidFill>
                  <a:schemeClr val="bg1"/>
                </a:solidFill>
              </a:rPr>
              <a:t>though </a:t>
            </a:r>
            <a:r>
              <a:rPr lang="en-US" sz="4000" dirty="0">
                <a:solidFill>
                  <a:schemeClr val="bg1"/>
                </a:solidFill>
              </a:rPr>
              <a:t>thou be little among the thousands of Judah, </a:t>
            </a:r>
            <a:r>
              <a:rPr lang="en-US" sz="4000" i="1" dirty="0">
                <a:solidFill>
                  <a:schemeClr val="bg1"/>
                </a:solidFill>
              </a:rPr>
              <a:t>yet </a:t>
            </a:r>
            <a:r>
              <a:rPr lang="en-US" sz="4000" dirty="0">
                <a:solidFill>
                  <a:schemeClr val="bg1"/>
                </a:solidFill>
              </a:rPr>
              <a:t>out of thee shall he come forth unto me </a:t>
            </a:r>
            <a:r>
              <a:rPr lang="en-US" sz="4000" i="1" dirty="0">
                <a:solidFill>
                  <a:schemeClr val="bg1"/>
                </a:solidFill>
              </a:rPr>
              <a:t>that is </a:t>
            </a:r>
            <a:r>
              <a:rPr lang="en-US" sz="4000" dirty="0">
                <a:solidFill>
                  <a:schemeClr val="bg1"/>
                </a:solidFill>
              </a:rPr>
              <a:t>to be ruler in Israel; whose goings forth </a:t>
            </a:r>
            <a:r>
              <a:rPr lang="en-US" sz="4000" i="1" dirty="0">
                <a:solidFill>
                  <a:schemeClr val="bg1"/>
                </a:solidFill>
              </a:rPr>
              <a:t>have been </a:t>
            </a:r>
            <a:r>
              <a:rPr lang="en-US" sz="4000" dirty="0">
                <a:solidFill>
                  <a:schemeClr val="bg1"/>
                </a:solidFill>
              </a:rPr>
              <a:t>from of old, from everlasting.</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2529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2:7</a:t>
            </a:r>
            <a:r>
              <a:rPr lang="en-US" sz="4000" dirty="0">
                <a:solidFill>
                  <a:schemeClr val="bg1"/>
                </a:solidFill>
              </a:rPr>
              <a:t> Then Herod, when he had </a:t>
            </a:r>
            <a:r>
              <a:rPr lang="en-US" sz="4000" dirty="0" err="1">
                <a:solidFill>
                  <a:schemeClr val="bg1"/>
                </a:solidFill>
              </a:rPr>
              <a:t>privily</a:t>
            </a:r>
            <a:r>
              <a:rPr lang="en-US" sz="4000" dirty="0">
                <a:solidFill>
                  <a:schemeClr val="bg1"/>
                </a:solidFill>
              </a:rPr>
              <a:t> called the wise men, </a:t>
            </a:r>
            <a:r>
              <a:rPr lang="en-US" sz="4000" u="sng" dirty="0">
                <a:solidFill>
                  <a:schemeClr val="bg1"/>
                </a:solidFill>
              </a:rPr>
              <a:t>inquired of them diligently</a:t>
            </a:r>
            <a:r>
              <a:rPr lang="en-US" sz="4000" dirty="0">
                <a:solidFill>
                  <a:schemeClr val="bg1"/>
                </a:solidFill>
              </a:rPr>
              <a:t> what time the star appeared. </a:t>
            </a:r>
          </a:p>
          <a:p>
            <a:pPr marL="0" indent="0" algn="ctr">
              <a:buNone/>
            </a:pPr>
            <a:r>
              <a:rPr lang="en-US" sz="4000" dirty="0">
                <a:solidFill>
                  <a:schemeClr val="bg1"/>
                </a:solidFill>
              </a:rPr>
              <a:t>Why would Herod be interested in when the star appeared? It would give him a possible timeline of </a:t>
            </a:r>
            <a:r>
              <a:rPr lang="en-US" sz="4000" dirty="0" err="1">
                <a:solidFill>
                  <a:schemeClr val="bg1"/>
                </a:solidFill>
              </a:rPr>
              <a:t>of</a:t>
            </a:r>
            <a:r>
              <a:rPr lang="en-US" sz="4000" dirty="0">
                <a:solidFill>
                  <a:schemeClr val="bg1"/>
                </a:solidFill>
              </a:rPr>
              <a:t> how old the child would be according to verse 16</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17544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2:16</a:t>
            </a:r>
            <a:r>
              <a:rPr lang="en-US" sz="4000" dirty="0">
                <a:solidFill>
                  <a:schemeClr val="bg1"/>
                </a:solidFill>
              </a:rPr>
              <a:t> Then Herod, when he saw that he was mocked of the wise men, was exceeding wroth, and sent forth, and slew all the children that were in Bethlehem, and in all the coasts thereof, </a:t>
            </a:r>
            <a:r>
              <a:rPr lang="en-US" sz="4000" u="sng" dirty="0">
                <a:solidFill>
                  <a:schemeClr val="bg1"/>
                </a:solidFill>
              </a:rPr>
              <a:t>from two years old and under</a:t>
            </a:r>
            <a:r>
              <a:rPr lang="en-US" sz="4000" dirty="0">
                <a:solidFill>
                  <a:schemeClr val="bg1"/>
                </a:solidFill>
              </a:rPr>
              <a:t>, </a:t>
            </a:r>
            <a:r>
              <a:rPr lang="en-US" sz="4000" u="sng" dirty="0">
                <a:solidFill>
                  <a:schemeClr val="bg1"/>
                </a:solidFill>
              </a:rPr>
              <a:t>according to the time</a:t>
            </a:r>
            <a:r>
              <a:rPr lang="en-US" sz="4000" dirty="0">
                <a:solidFill>
                  <a:schemeClr val="bg1"/>
                </a:solidFill>
              </a:rPr>
              <a:t> which he had </a:t>
            </a:r>
            <a:r>
              <a:rPr lang="en-US" sz="4000" u="sng" dirty="0">
                <a:solidFill>
                  <a:schemeClr val="bg1"/>
                </a:solidFill>
              </a:rPr>
              <a:t>diligently inquired of the wise men</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19432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Mt 2:8</a:t>
            </a:r>
            <a:r>
              <a:rPr lang="en-US" sz="4000" dirty="0">
                <a:solidFill>
                  <a:schemeClr val="bg1"/>
                </a:solidFill>
              </a:rPr>
              <a:t> And he sent them to Bethlehem, and said, Go and search diligently for the young child; and when ye have found </a:t>
            </a:r>
            <a:r>
              <a:rPr lang="en-US" sz="4000" i="1" dirty="0">
                <a:solidFill>
                  <a:schemeClr val="bg1"/>
                </a:solidFill>
              </a:rPr>
              <a:t>him, </a:t>
            </a:r>
            <a:r>
              <a:rPr lang="en-US" sz="4000" dirty="0">
                <a:solidFill>
                  <a:schemeClr val="bg1"/>
                </a:solidFill>
              </a:rPr>
              <a:t>bring me word again, </a:t>
            </a:r>
            <a:r>
              <a:rPr lang="en-US" sz="4000" u="sng" dirty="0">
                <a:solidFill>
                  <a:schemeClr val="bg1"/>
                </a:solidFill>
              </a:rPr>
              <a:t>that I may come and worship him also</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22177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What he said is he wanted to worship Him. What he meant is he wanted to kill Him.</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0482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Herod was a murderer and at the time had murdered many</a:t>
            </a:r>
            <a:r>
              <a:rPr lang="en-US" sz="4000" dirty="0" smtClean="0">
                <a:solidFill>
                  <a:schemeClr val="bg1"/>
                </a:solidFill>
              </a:rPr>
              <a:t>:</a:t>
            </a:r>
            <a:r>
              <a:rPr lang="en-US" sz="4000" dirty="0">
                <a:solidFill>
                  <a:schemeClr val="bg1"/>
                </a:solidFill>
              </a:rPr>
              <a:t> </a:t>
            </a:r>
          </a:p>
          <a:p>
            <a:pPr marL="0" indent="0" algn="ctr">
              <a:buNone/>
            </a:pPr>
            <a:r>
              <a:rPr lang="en-US" sz="4000" i="1" dirty="0">
                <a:solidFill>
                  <a:schemeClr val="bg1"/>
                </a:solidFill>
              </a:rPr>
              <a:t>King Herod. </a:t>
            </a:r>
            <a:r>
              <a:rPr lang="en-US" sz="4000" dirty="0">
                <a:solidFill>
                  <a:schemeClr val="bg1"/>
                </a:solidFill>
              </a:rPr>
              <a:t>Herod the Great (37-4 B.C.), to be distinguished from the other </a:t>
            </a:r>
            <a:r>
              <a:rPr lang="en-US" sz="4000" dirty="0" err="1">
                <a:solidFill>
                  <a:schemeClr val="bg1"/>
                </a:solidFill>
              </a:rPr>
              <a:t>Herods</a:t>
            </a:r>
            <a:r>
              <a:rPr lang="en-US" sz="4000" dirty="0">
                <a:solidFill>
                  <a:schemeClr val="bg1"/>
                </a:solidFill>
              </a:rPr>
              <a:t> in the Bible (see chart on "House of Herod," Matthew 2:1). </a:t>
            </a:r>
            <a:r>
              <a:rPr lang="en-US" sz="4000" u="sng" dirty="0">
                <a:solidFill>
                  <a:schemeClr val="bg1"/>
                </a:solidFill>
              </a:rPr>
              <a:t>Herod was a non-Jew, an </a:t>
            </a:r>
            <a:r>
              <a:rPr lang="en-US" sz="4000" u="sng" dirty="0" err="1">
                <a:solidFill>
                  <a:schemeClr val="bg1"/>
                </a:solidFill>
              </a:rPr>
              <a:t>Idumean</a:t>
            </a:r>
            <a:r>
              <a:rPr lang="en-US" sz="4000" dirty="0">
                <a:solidFill>
                  <a:schemeClr val="bg1"/>
                </a:solidFill>
              </a:rPr>
              <a:t>, who was appointed king of Judea by the Roman Senate in 40 B.C. and gained control in 37.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36388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err="1">
                <a:solidFill>
                  <a:schemeClr val="bg1"/>
                </a:solidFill>
              </a:rPr>
              <a:t>Idumean</a:t>
            </a:r>
            <a:r>
              <a:rPr lang="en-US" sz="4000" b="1" dirty="0">
                <a:solidFill>
                  <a:schemeClr val="bg1"/>
                </a:solidFill>
              </a:rPr>
              <a:t> were descendants of Esau/Edom/</a:t>
            </a:r>
            <a:r>
              <a:rPr lang="en-US" sz="4000" b="1" dirty="0" err="1">
                <a:solidFill>
                  <a:schemeClr val="bg1"/>
                </a:solidFill>
              </a:rPr>
              <a:t>Edomites</a:t>
            </a:r>
            <a:r>
              <a:rPr lang="en-US" sz="4000" b="1" dirty="0">
                <a:solidFill>
                  <a:schemeClr val="bg1"/>
                </a:solidFill>
              </a:rPr>
              <a:t> - 0123 </a:t>
            </a:r>
            <a:r>
              <a:rPr lang="he-IL" sz="4000" dirty="0">
                <a:solidFill>
                  <a:schemeClr val="bg1"/>
                </a:solidFill>
              </a:rPr>
              <a:t>אֱדֹם</a:t>
            </a:r>
            <a:r>
              <a:rPr lang="en-US" sz="4000" dirty="0">
                <a:solidFill>
                  <a:schemeClr val="bg1"/>
                </a:solidFill>
              </a:rPr>
              <a:t> 'Edom {</a:t>
            </a:r>
            <a:r>
              <a:rPr lang="en-US" sz="4000" dirty="0" err="1">
                <a:solidFill>
                  <a:schemeClr val="bg1"/>
                </a:solidFill>
              </a:rPr>
              <a:t>ed-ome</a:t>
            </a:r>
            <a:r>
              <a:rPr lang="en-US" sz="4000" dirty="0">
                <a:solidFill>
                  <a:schemeClr val="bg1"/>
                </a:solidFill>
              </a:rPr>
              <a:t>'} or (fully) </a:t>
            </a:r>
            <a:r>
              <a:rPr lang="he-IL" sz="4000" dirty="0">
                <a:solidFill>
                  <a:schemeClr val="bg1"/>
                </a:solidFill>
              </a:rPr>
              <a:t>אֱדוֹם</a:t>
            </a:r>
            <a:r>
              <a:rPr lang="en-US" sz="4000" dirty="0">
                <a:solidFill>
                  <a:schemeClr val="bg1"/>
                </a:solidFill>
              </a:rPr>
              <a:t> '</a:t>
            </a:r>
            <a:r>
              <a:rPr lang="en-US" sz="4000" dirty="0" err="1">
                <a:solidFill>
                  <a:schemeClr val="bg1"/>
                </a:solidFill>
              </a:rPr>
              <a:t>Edowm</a:t>
            </a:r>
            <a:r>
              <a:rPr lang="en-US" sz="4000" dirty="0">
                <a:solidFill>
                  <a:schemeClr val="bg1"/>
                </a:solidFill>
              </a:rPr>
              <a:t> {</a:t>
            </a:r>
            <a:r>
              <a:rPr lang="en-US" sz="4000" dirty="0" err="1">
                <a:solidFill>
                  <a:schemeClr val="bg1"/>
                </a:solidFill>
              </a:rPr>
              <a:t>ed-ome</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Edom = "red" 1) Edom 2) </a:t>
            </a:r>
            <a:r>
              <a:rPr lang="en-US" sz="4000" dirty="0" err="1">
                <a:solidFill>
                  <a:schemeClr val="bg1"/>
                </a:solidFill>
              </a:rPr>
              <a:t>Edomite</a:t>
            </a:r>
            <a:r>
              <a:rPr lang="en-US" sz="4000" dirty="0">
                <a:solidFill>
                  <a:schemeClr val="bg1"/>
                </a:solidFill>
              </a:rPr>
              <a:t>, </a:t>
            </a:r>
            <a:r>
              <a:rPr lang="en-US" sz="4000" dirty="0" err="1">
                <a:solidFill>
                  <a:schemeClr val="bg1"/>
                </a:solidFill>
              </a:rPr>
              <a:t>Idumean</a:t>
            </a:r>
            <a:r>
              <a:rPr lang="en-US" sz="4000" dirty="0">
                <a:solidFill>
                  <a:schemeClr val="bg1"/>
                </a:solidFill>
              </a:rPr>
              <a:t> - </a:t>
            </a:r>
            <a:r>
              <a:rPr lang="en-US" sz="4000" b="1" u="sng" dirty="0">
                <a:solidFill>
                  <a:schemeClr val="bg1"/>
                </a:solidFill>
              </a:rPr>
              <a:t>descendants of Esau</a:t>
            </a:r>
            <a:r>
              <a:rPr lang="en-US" sz="4000" dirty="0">
                <a:solidFill>
                  <a:schemeClr val="bg1"/>
                </a:solidFill>
              </a:rPr>
              <a:t> 3) land of Edom, </a:t>
            </a:r>
            <a:r>
              <a:rPr lang="en-US" sz="4000" dirty="0" err="1">
                <a:solidFill>
                  <a:schemeClr val="bg1"/>
                </a:solidFill>
              </a:rPr>
              <a:t>Idumea</a:t>
            </a:r>
            <a:r>
              <a:rPr lang="en-US" sz="4000" dirty="0">
                <a:solidFill>
                  <a:schemeClr val="bg1"/>
                </a:solidFill>
              </a:rPr>
              <a:t> - land south and south east of Palestine </a:t>
            </a:r>
          </a:p>
          <a:p>
            <a:pPr marL="0" indent="0" algn="ctr">
              <a:buNone/>
            </a:pPr>
            <a:r>
              <a:rPr lang="en-US" sz="4000" b="1" dirty="0">
                <a:solidFill>
                  <a:schemeClr val="bg1"/>
                </a:solidFill>
              </a:rPr>
              <a:t>Usage:  </a:t>
            </a:r>
            <a:r>
              <a:rPr lang="en-US" sz="4000" dirty="0">
                <a:solidFill>
                  <a:schemeClr val="bg1"/>
                </a:solidFill>
              </a:rPr>
              <a:t>AV - Edom 87, </a:t>
            </a:r>
            <a:r>
              <a:rPr lang="en-US" sz="4000" dirty="0" err="1">
                <a:solidFill>
                  <a:schemeClr val="bg1"/>
                </a:solidFill>
              </a:rPr>
              <a:t>Edomites</a:t>
            </a:r>
            <a:r>
              <a:rPr lang="en-US" sz="4000" dirty="0">
                <a:solidFill>
                  <a:schemeClr val="bg1"/>
                </a:solidFill>
              </a:rPr>
              <a:t> 9, </a:t>
            </a:r>
            <a:r>
              <a:rPr lang="en-US" sz="4000" dirty="0" err="1">
                <a:solidFill>
                  <a:schemeClr val="bg1"/>
                </a:solidFill>
              </a:rPr>
              <a:t>Idumea</a:t>
            </a:r>
            <a:r>
              <a:rPr lang="en-US" sz="4000" dirty="0">
                <a:solidFill>
                  <a:schemeClr val="bg1"/>
                </a:solidFill>
              </a:rPr>
              <a:t> 4; </a:t>
            </a:r>
            <a:r>
              <a:rPr lang="en-US" sz="4000" dirty="0" smtClean="0">
                <a:solidFill>
                  <a:schemeClr val="bg1"/>
                </a:solidFill>
              </a:rPr>
              <a:t>100</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87854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650" y="374352"/>
            <a:ext cx="7867522" cy="4332659"/>
          </a:xfrm>
        </p:spPr>
        <p:txBody>
          <a:bodyPr>
            <a:normAutofit fontScale="77500" lnSpcReduction="20000"/>
          </a:bodyPr>
          <a:lstStyle/>
          <a:p>
            <a:pPr marL="0" indent="0" algn="ctr">
              <a:buNone/>
            </a:pPr>
            <a:r>
              <a:rPr lang="en-US" sz="4000" dirty="0">
                <a:solidFill>
                  <a:schemeClr val="bg1"/>
                </a:solidFill>
              </a:rPr>
              <a:t>Like most rulers of the day, he was ruthless, murdering his wife, his three sons, mother-in-law, brother-in-law, uncle and many others--not to mention the babies in Bethlehem (v. 16). His reign was also noted for splendor, as seen in the many theaters, amphitheaters, monuments, pagan altars, fortresses and other buildings he erected or refurbished--including the greatest work of all, the rebuilding of the temple in Jerusalem, begun in 20 B.C. and finished 68 years after his death.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608120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2:9</a:t>
            </a:r>
            <a:r>
              <a:rPr lang="en-US" sz="4000" dirty="0">
                <a:solidFill>
                  <a:schemeClr val="bg1"/>
                </a:solidFill>
              </a:rPr>
              <a:t> When they had heard the king, they departed; and, lo, </a:t>
            </a:r>
            <a:r>
              <a:rPr lang="en-US" sz="4000" u="sng" dirty="0">
                <a:solidFill>
                  <a:schemeClr val="bg1"/>
                </a:solidFill>
              </a:rPr>
              <a:t>the star</a:t>
            </a:r>
            <a:r>
              <a:rPr lang="en-US" sz="4000" dirty="0">
                <a:solidFill>
                  <a:schemeClr val="bg1"/>
                </a:solidFill>
              </a:rPr>
              <a:t>, which they saw in the east, </a:t>
            </a:r>
            <a:r>
              <a:rPr lang="en-US" sz="4000" u="sng" dirty="0">
                <a:solidFill>
                  <a:schemeClr val="bg1"/>
                </a:solidFill>
              </a:rPr>
              <a:t>went before them</a:t>
            </a:r>
            <a:r>
              <a:rPr lang="en-US" sz="4000" dirty="0">
                <a:solidFill>
                  <a:schemeClr val="bg1"/>
                </a:solidFill>
              </a:rPr>
              <a:t>, till it </a:t>
            </a:r>
            <a:r>
              <a:rPr lang="en-US" sz="4000" u="sng" dirty="0">
                <a:solidFill>
                  <a:schemeClr val="bg1"/>
                </a:solidFill>
              </a:rPr>
              <a:t>came and stood over </a:t>
            </a:r>
            <a:r>
              <a:rPr lang="en-US" sz="4000" b="1" u="sng" dirty="0">
                <a:solidFill>
                  <a:schemeClr val="bg1"/>
                </a:solidFill>
              </a:rPr>
              <a:t>where the young child was</a:t>
            </a:r>
            <a:r>
              <a:rPr lang="en-US" sz="4000" dirty="0">
                <a:solidFill>
                  <a:schemeClr val="bg1"/>
                </a:solidFill>
              </a:rPr>
              <a:t>. </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43663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4052" y="657225"/>
            <a:ext cx="4387645" cy="3857625"/>
          </a:xfrm>
        </p:spPr>
      </p:pic>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1035"/>
          <a:stretch/>
        </p:blipFill>
        <p:spPr>
          <a:xfrm>
            <a:off x="1908580" y="171368"/>
            <a:ext cx="5283882" cy="4789752"/>
          </a:xfrm>
          <a:prstGeom prst="rect">
            <a:avLst/>
          </a:prstGeom>
        </p:spPr>
      </p:pic>
    </p:spTree>
    <p:extLst>
      <p:ext uri="{BB962C8B-B14F-4D97-AF65-F5344CB8AC3E}">
        <p14:creationId xmlns:p14="http://schemas.microsoft.com/office/powerpoint/2010/main" val="3729869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Where Herod sent them and where the star took them were two different places. Herod sent them to Bethlehem in Judea but the star took them to Nazareth of Galilee.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775166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2:10</a:t>
            </a:r>
            <a:r>
              <a:rPr lang="en-US" sz="4000" dirty="0">
                <a:solidFill>
                  <a:schemeClr val="bg1"/>
                </a:solidFill>
              </a:rPr>
              <a:t> When they saw the star, they rejoiced with exceeding great joy. </a:t>
            </a:r>
          </a:p>
          <a:p>
            <a:pPr marL="0" indent="0" algn="ctr">
              <a:buNone/>
            </a:pPr>
            <a:r>
              <a:rPr lang="en-US" sz="4000" baseline="30000" dirty="0">
                <a:solidFill>
                  <a:schemeClr val="bg1"/>
                </a:solidFill>
              </a:rPr>
              <a:t>Mt 2:11</a:t>
            </a:r>
            <a:r>
              <a:rPr lang="en-US" sz="4000" dirty="0">
                <a:solidFill>
                  <a:schemeClr val="bg1"/>
                </a:solidFill>
              </a:rPr>
              <a:t> And </a:t>
            </a:r>
            <a:r>
              <a:rPr lang="en-US" sz="4000" u="sng" dirty="0">
                <a:solidFill>
                  <a:schemeClr val="bg1"/>
                </a:solidFill>
              </a:rPr>
              <a:t>when they were come into the house</a:t>
            </a:r>
            <a:r>
              <a:rPr lang="en-US" sz="4000" dirty="0">
                <a:solidFill>
                  <a:schemeClr val="bg1"/>
                </a:solidFill>
              </a:rPr>
              <a:t>, they saw the young child with Mary his mother, and fell down, and worshipped him: and when they had opened their treasures, they presented unto him gifts; gold, and frankincense, and myrrh.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9878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They went into a house. When </a:t>
            </a:r>
            <a:r>
              <a:rPr lang="en-US" sz="4000" dirty="0" err="1">
                <a:solidFill>
                  <a:schemeClr val="bg1"/>
                </a:solidFill>
              </a:rPr>
              <a:t>Yeshua</a:t>
            </a:r>
            <a:r>
              <a:rPr lang="en-US" sz="4000" dirty="0">
                <a:solidFill>
                  <a:schemeClr val="bg1"/>
                </a:solidFill>
              </a:rPr>
              <a:t> was born Joseph and Mary had travelled to Bethlehem where they remained until the birth of </a:t>
            </a:r>
            <a:r>
              <a:rPr lang="en-US" sz="4000" dirty="0" err="1">
                <a:solidFill>
                  <a:schemeClr val="bg1"/>
                </a:solidFill>
              </a:rPr>
              <a:t>Yeshua</a:t>
            </a:r>
            <a:r>
              <a:rPr lang="en-US" sz="4000" dirty="0">
                <a:solidFill>
                  <a:schemeClr val="bg1"/>
                </a:solidFill>
              </a:rPr>
              <a:t> and after Mary’s forty days of purification before returning to Nazareth.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778360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007" y="257750"/>
            <a:ext cx="7855248" cy="4504495"/>
          </a:xfrm>
        </p:spPr>
        <p:txBody>
          <a:bodyPr>
            <a:normAutofit fontScale="85000" lnSpcReduction="20000"/>
          </a:bodyPr>
          <a:lstStyle/>
          <a:p>
            <a:pPr marL="0" indent="0" algn="ctr">
              <a:buNone/>
            </a:pPr>
            <a:r>
              <a:rPr lang="en-US" sz="4000" dirty="0">
                <a:solidFill>
                  <a:schemeClr val="bg1"/>
                </a:solidFill>
              </a:rPr>
              <a:t>Luke covers the birth, the angelic announcement, the shepherds, the eighth day circumcision, the 40 days of purification, the presenting of Messiah in the temple, Simeon the old man who had been promised by </a:t>
            </a:r>
            <a:r>
              <a:rPr lang="en-US" sz="4000" dirty="0" err="1">
                <a:solidFill>
                  <a:schemeClr val="bg1"/>
                </a:solidFill>
              </a:rPr>
              <a:t>YeHoVaH</a:t>
            </a:r>
            <a:r>
              <a:rPr lang="en-US" sz="4000" dirty="0">
                <a:solidFill>
                  <a:schemeClr val="bg1"/>
                </a:solidFill>
              </a:rPr>
              <a:t> that he would see the Messiah before he died, Anna the prophetess, the daughter of </a:t>
            </a:r>
            <a:r>
              <a:rPr lang="en-US" sz="4000" dirty="0" err="1">
                <a:solidFill>
                  <a:schemeClr val="bg1"/>
                </a:solidFill>
              </a:rPr>
              <a:t>Phanuel</a:t>
            </a:r>
            <a:r>
              <a:rPr lang="en-US" sz="4000" dirty="0">
                <a:solidFill>
                  <a:schemeClr val="bg1"/>
                </a:solidFill>
              </a:rPr>
              <a:t>, of the tribe of Asher’s prophecy and the family’s return to Nazareth where </a:t>
            </a:r>
            <a:r>
              <a:rPr lang="en-US" sz="4000" dirty="0" err="1" smtClean="0">
                <a:solidFill>
                  <a:schemeClr val="bg1"/>
                </a:solidFill>
              </a:rPr>
              <a:t>Yeshua</a:t>
            </a:r>
            <a:r>
              <a:rPr lang="en-US" sz="4000" dirty="0" smtClean="0">
                <a:solidFill>
                  <a:schemeClr val="bg1"/>
                </a:solidFill>
              </a:rPr>
              <a:t> grew </a:t>
            </a:r>
            <a:r>
              <a:rPr lang="en-US" sz="4000" dirty="0">
                <a:solidFill>
                  <a:schemeClr val="bg1"/>
                </a:solidFill>
              </a:rPr>
              <a:t>up.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94808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Lk</a:t>
            </a:r>
            <a:r>
              <a:rPr lang="en-US" sz="4000" baseline="30000" dirty="0">
                <a:solidFill>
                  <a:schemeClr val="bg1"/>
                </a:solidFill>
              </a:rPr>
              <a:t> 2:39</a:t>
            </a:r>
            <a:r>
              <a:rPr lang="en-US" sz="4000" dirty="0">
                <a:solidFill>
                  <a:schemeClr val="bg1"/>
                </a:solidFill>
              </a:rPr>
              <a:t> When Joseph and Mary had done everything required by the Law of the Lord, they returned to Galilee to their own town of Nazareth.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669144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Lk</a:t>
            </a:r>
            <a:r>
              <a:rPr lang="en-US" sz="4000" baseline="30000" dirty="0">
                <a:solidFill>
                  <a:schemeClr val="bg1"/>
                </a:solidFill>
              </a:rPr>
              <a:t> 2:40</a:t>
            </a:r>
            <a:r>
              <a:rPr lang="en-US" sz="4000" dirty="0">
                <a:solidFill>
                  <a:schemeClr val="bg1"/>
                </a:solidFill>
              </a:rPr>
              <a:t> And the child grew and became strong; he was filled with wisdom, and the grace of God was upon him.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722692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Luke does not cover the Magi’s visit, their encounter with Herod, the Joseph, Mary and </a:t>
            </a:r>
            <a:r>
              <a:rPr lang="en-US" sz="4000" dirty="0" err="1">
                <a:solidFill>
                  <a:schemeClr val="bg1"/>
                </a:solidFill>
              </a:rPr>
              <a:t>Yeshua’s</a:t>
            </a:r>
            <a:r>
              <a:rPr lang="en-US" sz="4000" dirty="0">
                <a:solidFill>
                  <a:schemeClr val="bg1"/>
                </a:solidFill>
              </a:rPr>
              <a:t> flight to Egypt to escape Herod’s death decree, the death of Herod and Joseph, Mary and </a:t>
            </a:r>
            <a:r>
              <a:rPr lang="en-US" sz="4000" dirty="0" err="1">
                <a:solidFill>
                  <a:schemeClr val="bg1"/>
                </a:solidFill>
              </a:rPr>
              <a:t>Yeshua’s</a:t>
            </a:r>
            <a:r>
              <a:rPr lang="en-US" sz="4000" dirty="0">
                <a:solidFill>
                  <a:schemeClr val="bg1"/>
                </a:solidFill>
              </a:rPr>
              <a:t> return to Nazareth.</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986816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Lev 12:2</a:t>
            </a:r>
            <a:r>
              <a:rPr lang="en-US" sz="4000" dirty="0">
                <a:solidFill>
                  <a:schemeClr val="bg1"/>
                </a:solidFill>
              </a:rPr>
              <a:t> Speak unto the children of Israel, saying, If a woman have conceived seed, and born a man child: then she shall be unclean seven days; according to the days of the separation for her infirmity shall she be unclean. </a:t>
            </a:r>
          </a:p>
          <a:p>
            <a:pPr marL="0" indent="0" algn="ctr">
              <a:buNone/>
            </a:pPr>
            <a:r>
              <a:rPr lang="en-US" sz="4000" baseline="30000" dirty="0">
                <a:solidFill>
                  <a:schemeClr val="bg1"/>
                </a:solidFill>
              </a:rPr>
              <a:t>Lev 12:3</a:t>
            </a:r>
            <a:r>
              <a:rPr lang="en-US" sz="4000" dirty="0">
                <a:solidFill>
                  <a:schemeClr val="bg1"/>
                </a:solidFill>
              </a:rPr>
              <a:t> And in the eighth day the flesh of his foreskin shall be circumcised.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60914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12:4</a:t>
            </a:r>
            <a:r>
              <a:rPr lang="en-US" sz="4000" dirty="0">
                <a:solidFill>
                  <a:schemeClr val="bg1"/>
                </a:solidFill>
              </a:rPr>
              <a:t> And she shall then continue in the blood of her purifying three and thirty days; she shall touch no hallowed thing, nor come into the sanctuary, until the days of her purifying be fulfilled.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597883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Mt 2:12</a:t>
            </a:r>
            <a:r>
              <a:rPr lang="en-US" sz="4000" dirty="0">
                <a:solidFill>
                  <a:schemeClr val="bg1"/>
                </a:solidFill>
              </a:rPr>
              <a:t> </a:t>
            </a:r>
            <a:r>
              <a:rPr lang="en-US" sz="4000" u="sng" dirty="0">
                <a:solidFill>
                  <a:schemeClr val="bg1"/>
                </a:solidFill>
              </a:rPr>
              <a:t>And being warned of God</a:t>
            </a:r>
            <a:r>
              <a:rPr lang="en-US" sz="4000" dirty="0">
                <a:solidFill>
                  <a:schemeClr val="bg1"/>
                </a:solidFill>
              </a:rPr>
              <a:t> in a </a:t>
            </a:r>
            <a:r>
              <a:rPr lang="en-US" sz="4000" b="1" u="sng" dirty="0">
                <a:solidFill>
                  <a:schemeClr val="bg1"/>
                </a:solidFill>
              </a:rPr>
              <a:t>dream</a:t>
            </a:r>
            <a:r>
              <a:rPr lang="en-US" sz="4000" dirty="0">
                <a:solidFill>
                  <a:schemeClr val="bg1"/>
                </a:solidFill>
              </a:rPr>
              <a:t> that they should not return to Herod, they departed into their own country another way.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5024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err="1">
                <a:solidFill>
                  <a:schemeClr val="bg1"/>
                </a:solidFill>
              </a:rPr>
              <a:t>YeHovaH</a:t>
            </a:r>
            <a:r>
              <a:rPr lang="en-US" sz="4000" dirty="0">
                <a:solidFill>
                  <a:schemeClr val="bg1"/>
                </a:solidFill>
              </a:rPr>
              <a:t> speaks to these Magi’s in a dream as He had spoken to Joseph in a dream.</a:t>
            </a:r>
          </a:p>
          <a:p>
            <a:pPr marL="0" indent="0" algn="ctr">
              <a:buNone/>
            </a:pPr>
            <a:r>
              <a:rPr lang="en-US" sz="4000" dirty="0">
                <a:solidFill>
                  <a:schemeClr val="bg1"/>
                </a:solidFill>
              </a:rPr>
              <a:t> </a:t>
            </a:r>
          </a:p>
          <a:p>
            <a:pPr marL="0" indent="0" algn="ctr">
              <a:buNone/>
            </a:pPr>
            <a:r>
              <a:rPr lang="en-US" sz="4000" dirty="0" err="1">
                <a:solidFill>
                  <a:schemeClr val="bg1"/>
                </a:solidFill>
              </a:rPr>
              <a:t>YeHoVaH</a:t>
            </a:r>
            <a:r>
              <a:rPr lang="en-US" sz="4000" dirty="0">
                <a:solidFill>
                  <a:schemeClr val="bg1"/>
                </a:solidFill>
              </a:rPr>
              <a:t> sent the angel Gabriel to speak to Mary</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51197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New Donation Opportunities</a:t>
            </a:r>
          </a:p>
          <a:p>
            <a:pPr algn="ctr">
              <a:buNone/>
            </a:pPr>
            <a:r>
              <a:rPr lang="en-US" sz="4000" dirty="0">
                <a:solidFill>
                  <a:schemeClr val="bg1"/>
                </a:solidFill>
                <a:latin typeface="Helvetica" pitchFamily="34" charset="0"/>
                <a:cs typeface="Helvetica" pitchFamily="34" charset="0"/>
              </a:rPr>
              <a:t>Our Preferred Method</a:t>
            </a:r>
          </a:p>
          <a:p>
            <a:pPr algn="ctr">
              <a:buNone/>
            </a:pPr>
            <a:r>
              <a:rPr lang="en-US" sz="4000" dirty="0" err="1">
                <a:solidFill>
                  <a:schemeClr val="bg1"/>
                </a:solidFill>
                <a:latin typeface="Helvetica" pitchFamily="34" charset="0"/>
                <a:cs typeface="Helvetica" pitchFamily="34" charset="0"/>
              </a:rPr>
              <a:t>CashAPP</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a:t>
            </a:r>
            <a:r>
              <a:rPr lang="en-US" sz="4000" dirty="0" smtClean="0">
                <a:solidFill>
                  <a:schemeClr val="bg1"/>
                </a:solidFill>
                <a:latin typeface="Helvetica" pitchFamily="34" charset="0"/>
                <a:cs typeface="Helvetica" pitchFamily="34" charset="0"/>
              </a:rPr>
              <a:t>Canadian</a:t>
            </a:r>
          </a:p>
          <a:p>
            <a:pPr algn="ctr">
              <a:buNone/>
            </a:pPr>
            <a:r>
              <a:rPr lang="en-US" sz="4000" dirty="0" smtClean="0">
                <a:solidFill>
                  <a:schemeClr val="bg1"/>
                </a:solidFill>
                <a:latin typeface="Helvetica" pitchFamily="34" charset="0"/>
                <a:cs typeface="Helvetica" pitchFamily="34" charset="0"/>
              </a:rPr>
              <a:t>Donation Opportunity</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Arthur Bailey Ministries is a </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Registered </a:t>
            </a:r>
            <a:r>
              <a:rPr lang="en-US" sz="4000" dirty="0" smtClean="0">
                <a:solidFill>
                  <a:schemeClr val="bg1"/>
                </a:solidFill>
                <a:latin typeface="Helvetica" pitchFamily="34" charset="0"/>
                <a:cs typeface="Helvetica" pitchFamily="34" charset="0"/>
              </a:rPr>
              <a:t>Charity in Canada </a:t>
            </a: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605089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74160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897631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903042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460460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671103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18169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110904</TotalTime>
  <Words>2318</Words>
  <Application>Microsoft Office PowerPoint</Application>
  <PresentationFormat>On-screen Show (16:9)</PresentationFormat>
  <Paragraphs>359</Paragraphs>
  <Slides>74</Slides>
  <Notes>74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2761</cp:revision>
  <dcterms:created xsi:type="dcterms:W3CDTF">2015-08-01T01:54:59Z</dcterms:created>
  <dcterms:modified xsi:type="dcterms:W3CDTF">2020-11-07T23:01:45Z</dcterms:modified>
</cp:coreProperties>
</file>