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3920" r:id="rId4"/>
    <p:sldId id="5224" r:id="rId5"/>
    <p:sldId id="6528" r:id="rId6"/>
    <p:sldId id="1981" r:id="rId7"/>
    <p:sldId id="4362" r:id="rId8"/>
    <p:sldId id="4366" r:id="rId9"/>
    <p:sldId id="4823" r:id="rId10"/>
    <p:sldId id="5223" r:id="rId11"/>
    <p:sldId id="6915" r:id="rId12"/>
    <p:sldId id="5905" r:id="rId13"/>
    <p:sldId id="6887" r:id="rId14"/>
    <p:sldId id="6888" r:id="rId15"/>
    <p:sldId id="6889" r:id="rId16"/>
    <p:sldId id="6890" r:id="rId17"/>
    <p:sldId id="6891" r:id="rId18"/>
    <p:sldId id="6914" r:id="rId19"/>
    <p:sldId id="6916" r:id="rId20"/>
    <p:sldId id="6917" r:id="rId21"/>
    <p:sldId id="6918" r:id="rId22"/>
    <p:sldId id="6919" r:id="rId23"/>
    <p:sldId id="6920" r:id="rId24"/>
    <p:sldId id="6921" r:id="rId25"/>
    <p:sldId id="6922" r:id="rId26"/>
    <p:sldId id="6923" r:id="rId27"/>
    <p:sldId id="6924" r:id="rId28"/>
    <p:sldId id="6925" r:id="rId29"/>
    <p:sldId id="6926" r:id="rId30"/>
    <p:sldId id="6927" r:id="rId31"/>
    <p:sldId id="6928" r:id="rId32"/>
    <p:sldId id="6929" r:id="rId33"/>
    <p:sldId id="6930" r:id="rId34"/>
    <p:sldId id="6931" r:id="rId35"/>
    <p:sldId id="6934" r:id="rId36"/>
    <p:sldId id="6932" r:id="rId37"/>
    <p:sldId id="6933" r:id="rId38"/>
    <p:sldId id="6940" r:id="rId39"/>
    <p:sldId id="6941" r:id="rId40"/>
    <p:sldId id="6935" r:id="rId41"/>
    <p:sldId id="6936" r:id="rId42"/>
    <p:sldId id="6937" r:id="rId43"/>
    <p:sldId id="6938" r:id="rId44"/>
    <p:sldId id="6939" r:id="rId45"/>
    <p:sldId id="6786" r:id="rId46"/>
    <p:sldId id="5527" r:id="rId47"/>
    <p:sldId id="6258" r:id="rId48"/>
    <p:sldId id="5765" r:id="rId49"/>
    <p:sldId id="5193" r:id="rId50"/>
    <p:sldId id="5496" r:id="rId51"/>
    <p:sldId id="5196" r:id="rId52"/>
    <p:sldId id="5195" r:id="rId53"/>
    <p:sldId id="6785" r:id="rId54"/>
    <p:sldId id="6942" r:id="rId55"/>
    <p:sldId id="6943" r:id="rId56"/>
    <p:sldId id="6944" r:id="rId57"/>
    <p:sldId id="6945" r:id="rId58"/>
    <p:sldId id="6946" r:id="rId59"/>
    <p:sldId id="6947" r:id="rId60"/>
    <p:sldId id="6948" r:id="rId61"/>
    <p:sldId id="6949" r:id="rId62"/>
    <p:sldId id="6950" r:id="rId63"/>
    <p:sldId id="6951" r:id="rId64"/>
    <p:sldId id="6952" r:id="rId65"/>
    <p:sldId id="6953" r:id="rId66"/>
    <p:sldId id="6954" r:id="rId67"/>
    <p:sldId id="6955" r:id="rId68"/>
    <p:sldId id="6956" r:id="rId69"/>
    <p:sldId id="6957" r:id="rId70"/>
    <p:sldId id="6981" r:id="rId71"/>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2" autoAdjust="0"/>
    <p:restoredTop sz="94434" autoAdjust="0"/>
  </p:normalViewPr>
  <p:slideViewPr>
    <p:cSldViewPr snapToGrid="0" snapToObjects="1">
      <p:cViewPr varScale="1">
        <p:scale>
          <a:sx n="155" d="100"/>
          <a:sy n="155" d="100"/>
        </p:scale>
        <p:origin x="126"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12/19/2020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69836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75439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100698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45914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7982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77190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42561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78163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00498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170028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907466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385276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306677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79865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095058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832084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3729100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286842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778183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573184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985805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33350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501497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206819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196102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155539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107469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27692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964707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2543966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708242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631952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2532441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919221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05792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1399863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401235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6748212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1351385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415361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4104058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85252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3932775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448608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493944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23594811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7493315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2647081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486346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6531045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905045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293147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125251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12/19/2020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12/19/2020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12/19/2020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12/19/2020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12/19/2020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12/19/2020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12/19/2020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12/19/2020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12/19/2020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12/19/2020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12/19/2020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12/19/2020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a:t>
            </a:r>
            <a:r>
              <a:rPr lang="en-US" sz="4000" dirty="0" smtClean="0">
                <a:solidFill>
                  <a:schemeClr val="bg1"/>
                </a:solidFill>
                <a:latin typeface="Helvetica" pitchFamily="34" charset="0"/>
                <a:cs typeface="Helvetica" pitchFamily="34" charset="0"/>
              </a:rPr>
              <a:t>of The </a:t>
            </a:r>
            <a:r>
              <a:rPr lang="en-US" sz="4000" dirty="0" smtClean="0">
                <a:solidFill>
                  <a:schemeClr val="bg1"/>
                </a:solidFill>
                <a:latin typeface="Helvetica" pitchFamily="34" charset="0"/>
                <a:cs typeface="Helvetica" pitchFamily="34" charset="0"/>
              </a:rPr>
              <a:t>Word</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1071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Matthew 5:1 – 12</a:t>
            </a:r>
          </a:p>
          <a:p>
            <a:pPr marL="0" indent="0" algn="ctr">
              <a:buNone/>
            </a:pPr>
            <a:r>
              <a:rPr lang="en-US" sz="5400" b="1" dirty="0" err="1">
                <a:solidFill>
                  <a:schemeClr val="bg1"/>
                </a:solidFill>
              </a:rPr>
              <a:t>Yeshua’s</a:t>
            </a:r>
            <a:r>
              <a:rPr lang="en-US" sz="5400" b="1" dirty="0">
                <a:solidFill>
                  <a:schemeClr val="bg1"/>
                </a:solidFill>
              </a:rPr>
              <a:t> First Public Teaching</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12</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For those who have the KJV Red letter edition. You will notice that the words from Matthew 5:3 to Matthew 7:27 are all in red indication that </a:t>
            </a:r>
            <a:r>
              <a:rPr lang="en-US" sz="4000" dirty="0" err="1">
                <a:solidFill>
                  <a:schemeClr val="bg1"/>
                </a:solidFill>
              </a:rPr>
              <a:t>Yeshua’s</a:t>
            </a:r>
            <a:r>
              <a:rPr lang="en-US" sz="4000" dirty="0">
                <a:solidFill>
                  <a:schemeClr val="bg1"/>
                </a:solidFill>
              </a:rPr>
              <a:t> first public teaching covered a variety of topics.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27181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413178" cy="3951596"/>
          </a:xfrm>
        </p:spPr>
        <p:txBody>
          <a:bodyPr>
            <a:normAutofit fontScale="77500" lnSpcReduction="20000"/>
          </a:bodyPr>
          <a:lstStyle/>
          <a:p>
            <a:pPr marL="0" indent="0" algn="ctr">
              <a:buNone/>
            </a:pPr>
            <a:r>
              <a:rPr lang="en-US" sz="4000" dirty="0">
                <a:solidFill>
                  <a:schemeClr val="bg1"/>
                </a:solidFill>
              </a:rPr>
              <a:t>These teachings are traditionally known in Christian circles as the “Sermon on the Mount”. This series of teachings begin with what is known as the beatitudes dealing with </a:t>
            </a:r>
            <a:r>
              <a:rPr lang="en-US" sz="4000" dirty="0" smtClean="0">
                <a:solidFill>
                  <a:schemeClr val="bg1"/>
                </a:solidFill>
              </a:rPr>
              <a:t>declarations </a:t>
            </a:r>
            <a:r>
              <a:rPr lang="en-US" sz="4000" dirty="0">
                <a:solidFill>
                  <a:schemeClr val="bg1"/>
                </a:solidFill>
              </a:rPr>
              <a:t>of blessedness, and transition into ethical behavior  where </a:t>
            </a:r>
            <a:r>
              <a:rPr lang="en-US" sz="4000" dirty="0" err="1">
                <a:solidFill>
                  <a:schemeClr val="bg1"/>
                </a:solidFill>
              </a:rPr>
              <a:t>Yeshua</a:t>
            </a:r>
            <a:r>
              <a:rPr lang="en-US" sz="4000" dirty="0">
                <a:solidFill>
                  <a:schemeClr val="bg1"/>
                </a:solidFill>
              </a:rPr>
              <a:t> distinguish between what believers are to do and how we are to live ethically according to Scripture in comparison to what was being traditionally taught by the religious leaders.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57840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As we proceed though these teachings we must remember that at the time of </a:t>
            </a:r>
            <a:r>
              <a:rPr lang="en-US" sz="4000" dirty="0" err="1">
                <a:solidFill>
                  <a:schemeClr val="bg1"/>
                </a:solidFill>
              </a:rPr>
              <a:t>Yeshua’s</a:t>
            </a:r>
            <a:r>
              <a:rPr lang="en-US" sz="4000" dirty="0">
                <a:solidFill>
                  <a:schemeClr val="bg1"/>
                </a:solidFill>
              </a:rPr>
              <a:t> teachings and the apostles of old, the written word consisted of the </a:t>
            </a:r>
            <a:r>
              <a:rPr lang="en-US" sz="4000" dirty="0" err="1" smtClean="0">
                <a:solidFill>
                  <a:schemeClr val="bg1"/>
                </a:solidFill>
              </a:rPr>
              <a:t>Tanakh</a:t>
            </a:r>
            <a:r>
              <a:rPr lang="en-US" sz="4000" dirty="0" smtClean="0">
                <a:solidFill>
                  <a:schemeClr val="bg1"/>
                </a:solidFill>
              </a:rPr>
              <a:t>: </a:t>
            </a:r>
            <a:r>
              <a:rPr lang="en-US" sz="4000" dirty="0">
                <a:solidFill>
                  <a:schemeClr val="bg1"/>
                </a:solidFill>
              </a:rPr>
              <a:t>The Torah, the prophets and the writings.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7690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787" y="423447"/>
            <a:ext cx="7720236" cy="4154690"/>
          </a:xfrm>
        </p:spPr>
        <p:txBody>
          <a:bodyPr>
            <a:normAutofit fontScale="775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24:27</a:t>
            </a:r>
            <a:r>
              <a:rPr lang="en-US" sz="4000" dirty="0">
                <a:solidFill>
                  <a:schemeClr val="bg1"/>
                </a:solidFill>
              </a:rPr>
              <a:t> And beginning at Moses and all the prophets, he expounded unto them in all the scriptures the things concerning himself. </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24:44</a:t>
            </a:r>
            <a:r>
              <a:rPr lang="en-US" sz="4000" dirty="0">
                <a:solidFill>
                  <a:schemeClr val="bg1"/>
                </a:solidFill>
              </a:rPr>
              <a:t> And he said unto them, These </a:t>
            </a:r>
            <a:r>
              <a:rPr lang="en-US" sz="4000" i="1" dirty="0">
                <a:solidFill>
                  <a:schemeClr val="bg1"/>
                </a:solidFill>
              </a:rPr>
              <a:t>are </a:t>
            </a:r>
            <a:r>
              <a:rPr lang="en-US" sz="4000" dirty="0">
                <a:solidFill>
                  <a:schemeClr val="bg1"/>
                </a:solidFill>
              </a:rPr>
              <a:t>the words which I </a:t>
            </a:r>
            <a:r>
              <a:rPr lang="en-US" sz="4000" dirty="0" err="1">
                <a:solidFill>
                  <a:schemeClr val="bg1"/>
                </a:solidFill>
              </a:rPr>
              <a:t>spake</a:t>
            </a:r>
            <a:r>
              <a:rPr lang="en-US" sz="4000" dirty="0">
                <a:solidFill>
                  <a:schemeClr val="bg1"/>
                </a:solidFill>
              </a:rPr>
              <a:t> unto you, while I was yet with you, that all things must be fulfilled, which were written in the law of Moses, and </a:t>
            </a:r>
            <a:r>
              <a:rPr lang="en-US" sz="4000" i="1" dirty="0">
                <a:solidFill>
                  <a:schemeClr val="bg1"/>
                </a:solidFill>
              </a:rPr>
              <a:t>in </a:t>
            </a:r>
            <a:r>
              <a:rPr lang="en-US" sz="4000" dirty="0">
                <a:solidFill>
                  <a:schemeClr val="bg1"/>
                </a:solidFill>
              </a:rPr>
              <a:t>the prophets, and </a:t>
            </a:r>
            <a:r>
              <a:rPr lang="en-US" sz="4000" i="1" dirty="0">
                <a:solidFill>
                  <a:schemeClr val="bg1"/>
                </a:solidFill>
              </a:rPr>
              <a:t>in </a:t>
            </a:r>
            <a:r>
              <a:rPr lang="en-US" sz="4000" dirty="0">
                <a:solidFill>
                  <a:schemeClr val="bg1"/>
                </a:solidFill>
              </a:rPr>
              <a:t>the psalms, concerning me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964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733" y="349805"/>
            <a:ext cx="8002534" cy="4417458"/>
          </a:xfrm>
        </p:spPr>
        <p:txBody>
          <a:bodyPr>
            <a:normAutofit fontScale="77500" lnSpcReduction="20000"/>
          </a:bodyPr>
          <a:lstStyle/>
          <a:p>
            <a:pPr marL="0" indent="0" algn="ctr">
              <a:buNone/>
            </a:pPr>
            <a:r>
              <a:rPr lang="en-US" sz="4000" dirty="0">
                <a:solidFill>
                  <a:schemeClr val="bg1"/>
                </a:solidFill>
              </a:rPr>
              <a:t>As we proceed in </a:t>
            </a:r>
            <a:r>
              <a:rPr lang="en-US" sz="4000" dirty="0" err="1">
                <a:solidFill>
                  <a:schemeClr val="bg1"/>
                </a:solidFill>
              </a:rPr>
              <a:t>Yeshua’s</a:t>
            </a:r>
            <a:r>
              <a:rPr lang="en-US" sz="4000" dirty="0">
                <a:solidFill>
                  <a:schemeClr val="bg1"/>
                </a:solidFill>
              </a:rPr>
              <a:t> first public teachings in this section of Matthew we will look at the foundation of </a:t>
            </a:r>
            <a:r>
              <a:rPr lang="en-US" sz="4000" dirty="0" err="1">
                <a:solidFill>
                  <a:schemeClr val="bg1"/>
                </a:solidFill>
              </a:rPr>
              <a:t>Yeshua’s</a:t>
            </a:r>
            <a:r>
              <a:rPr lang="en-US" sz="4000" dirty="0">
                <a:solidFill>
                  <a:schemeClr val="bg1"/>
                </a:solidFill>
              </a:rPr>
              <a:t> teachings and make the connections to the Torah, the prophets and the </a:t>
            </a:r>
            <a:r>
              <a:rPr lang="en-US" sz="4000" dirty="0" smtClean="0">
                <a:solidFill>
                  <a:schemeClr val="bg1"/>
                </a:solidFill>
              </a:rPr>
              <a:t>writings.</a:t>
            </a:r>
          </a:p>
          <a:p>
            <a:pPr marL="0" indent="0" algn="ctr">
              <a:buNone/>
            </a:pPr>
            <a:r>
              <a:rPr lang="en-US" sz="4000" dirty="0" smtClean="0">
                <a:solidFill>
                  <a:schemeClr val="bg1"/>
                </a:solidFill>
              </a:rPr>
              <a:t>In </a:t>
            </a:r>
            <a:r>
              <a:rPr lang="en-US" sz="4000" dirty="0" err="1" smtClean="0">
                <a:solidFill>
                  <a:schemeClr val="bg1"/>
                </a:solidFill>
              </a:rPr>
              <a:t>Yeshua’s</a:t>
            </a:r>
            <a:r>
              <a:rPr lang="en-US" sz="4000" dirty="0" smtClean="0">
                <a:solidFill>
                  <a:schemeClr val="bg1"/>
                </a:solidFill>
              </a:rPr>
              <a:t> first public teaching He expounded on the first teaching He did in the synagogue in Nazareth which filled those who heard Him with wrath. after returning from the temptation of the devil in the wilderness in Luke 4.</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4175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a:t>
            </a:r>
            <a:r>
              <a:rPr lang="en-US" sz="4000" dirty="0" err="1">
                <a:solidFill>
                  <a:schemeClr val="bg1"/>
                </a:solidFill>
              </a:rPr>
              <a:t>Yeshua</a:t>
            </a:r>
            <a:r>
              <a:rPr lang="en-US" sz="4000" dirty="0">
                <a:solidFill>
                  <a:schemeClr val="bg1"/>
                </a:solidFill>
              </a:rPr>
              <a:t> first synagogue teaching He spoke from the prophet Isaiah stating that passage was fulfilled in their hearing.  </a:t>
            </a:r>
          </a:p>
          <a:p>
            <a:pPr marL="0" indent="0" algn="ctr">
              <a:buNone/>
            </a:pPr>
            <a:r>
              <a:rPr lang="en-US" sz="4000" dirty="0">
                <a:solidFill>
                  <a:schemeClr val="bg1"/>
                </a:solidFill>
              </a:rPr>
              <a:t> </a:t>
            </a:r>
          </a:p>
          <a:p>
            <a:pPr marL="0" indent="0" algn="ctr">
              <a:buNone/>
            </a:pPr>
            <a:r>
              <a:rPr lang="en-US" sz="4000" dirty="0">
                <a:solidFill>
                  <a:schemeClr val="bg1"/>
                </a:solidFill>
              </a:rPr>
              <a:t>The prophet wrote in Hebrew but the Greek translated the Hebrew word meek into Greek word for poor.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0523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Moses according to Scripture was the most meek of men. Moses was not considered poor. </a:t>
            </a:r>
          </a:p>
          <a:p>
            <a:pPr marL="0" indent="0" algn="ctr">
              <a:buNone/>
            </a:pPr>
            <a:r>
              <a:rPr lang="en-US" sz="4000" dirty="0">
                <a:solidFill>
                  <a:schemeClr val="bg1"/>
                </a:solidFill>
              </a:rPr>
              <a:t> </a:t>
            </a:r>
          </a:p>
          <a:p>
            <a:pPr marL="0" indent="0" algn="ctr">
              <a:buNone/>
            </a:pPr>
            <a:r>
              <a:rPr lang="en-US" sz="4000" baseline="30000" dirty="0">
                <a:solidFill>
                  <a:schemeClr val="bg1"/>
                </a:solidFill>
              </a:rPr>
              <a:t>Nu 12:3</a:t>
            </a:r>
            <a:r>
              <a:rPr lang="en-US" sz="4000" dirty="0">
                <a:solidFill>
                  <a:schemeClr val="bg1"/>
                </a:solidFill>
              </a:rPr>
              <a:t> (Now the man Moses </a:t>
            </a:r>
            <a:r>
              <a:rPr lang="en-US" sz="4000" i="1" dirty="0">
                <a:solidFill>
                  <a:schemeClr val="bg1"/>
                </a:solidFill>
              </a:rPr>
              <a:t>was </a:t>
            </a:r>
            <a:r>
              <a:rPr lang="en-US" sz="4000" dirty="0">
                <a:solidFill>
                  <a:schemeClr val="bg1"/>
                </a:solidFill>
              </a:rPr>
              <a:t>very meek, above all the men which </a:t>
            </a:r>
            <a:r>
              <a:rPr lang="en-US" sz="4000" i="1" dirty="0">
                <a:solidFill>
                  <a:schemeClr val="bg1"/>
                </a:solidFill>
              </a:rPr>
              <a:t>were </a:t>
            </a:r>
            <a:r>
              <a:rPr lang="en-US" sz="4000" dirty="0">
                <a:solidFill>
                  <a:schemeClr val="bg1"/>
                </a:solidFill>
              </a:rPr>
              <a:t>upon the face of the earth.)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8877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Ps 37:11</a:t>
            </a:r>
            <a:r>
              <a:rPr lang="en-US" sz="4000" dirty="0">
                <a:solidFill>
                  <a:schemeClr val="bg1"/>
                </a:solidFill>
              </a:rPr>
              <a:t> But the meek shall inherit the earth; and shall delight themselves in the abundance of peace.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6313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5:1</a:t>
            </a:r>
            <a:r>
              <a:rPr lang="en-US" sz="4000" dirty="0">
                <a:solidFill>
                  <a:schemeClr val="bg1"/>
                </a:solidFill>
              </a:rPr>
              <a:t> And seeing the multitudes, he went up into a mountain: and when he was set, his disciples came unto him: </a:t>
            </a:r>
          </a:p>
          <a:p>
            <a:pPr marL="0" indent="0" algn="ctr">
              <a:buNone/>
            </a:pPr>
            <a:r>
              <a:rPr lang="en-US" sz="4000" baseline="30000" dirty="0">
                <a:solidFill>
                  <a:schemeClr val="bg1"/>
                </a:solidFill>
              </a:rPr>
              <a:t>Mt 5:2</a:t>
            </a:r>
            <a:r>
              <a:rPr lang="en-US" sz="4000" dirty="0">
                <a:solidFill>
                  <a:schemeClr val="bg1"/>
                </a:solidFill>
              </a:rPr>
              <a:t> And he opened his mouth, and taught them, saying, </a:t>
            </a:r>
          </a:p>
          <a:p>
            <a:pPr marL="0" indent="0" algn="ctr">
              <a:buNone/>
            </a:pPr>
            <a:r>
              <a:rPr lang="en-US" sz="4000" baseline="30000" dirty="0">
                <a:solidFill>
                  <a:schemeClr val="bg1"/>
                </a:solidFill>
              </a:rPr>
              <a:t>Mt 5:3</a:t>
            </a:r>
            <a:r>
              <a:rPr lang="en-US" sz="4000" dirty="0">
                <a:solidFill>
                  <a:schemeClr val="bg1"/>
                </a:solidFill>
              </a:rPr>
              <a:t> Blessed </a:t>
            </a:r>
            <a:r>
              <a:rPr lang="en-US" sz="4000" i="1" dirty="0">
                <a:solidFill>
                  <a:schemeClr val="bg1"/>
                </a:solidFill>
              </a:rPr>
              <a:t>are </a:t>
            </a:r>
            <a:r>
              <a:rPr lang="en-US" sz="4000" dirty="0">
                <a:solidFill>
                  <a:schemeClr val="bg1"/>
                </a:solidFill>
              </a:rPr>
              <a:t>the poor in spirit: for theirs is the kingdom of heaven.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40165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927049"/>
          </a:xfrm>
        </p:spPr>
        <p:txBody>
          <a:bodyPr>
            <a:normAutofit fontScale="77500" lnSpcReduction="20000"/>
          </a:bodyPr>
          <a:lstStyle/>
          <a:p>
            <a:pPr marL="0" indent="0" algn="ctr">
              <a:buNone/>
            </a:pPr>
            <a:r>
              <a:rPr lang="en-US" sz="4000" dirty="0">
                <a:solidFill>
                  <a:schemeClr val="bg1"/>
                </a:solidFill>
              </a:rPr>
              <a:t>Blessed in the Greek is:</a:t>
            </a:r>
            <a:r>
              <a:rPr lang="en-US" sz="4000" b="1" dirty="0">
                <a:solidFill>
                  <a:schemeClr val="bg1"/>
                </a:solidFill>
              </a:rPr>
              <a:t> </a:t>
            </a:r>
            <a:endParaRPr lang="en-US" sz="4000" dirty="0">
              <a:solidFill>
                <a:schemeClr val="bg1"/>
              </a:solidFill>
            </a:endParaRPr>
          </a:p>
          <a:p>
            <a:pPr marL="0" indent="0" algn="ctr">
              <a:buNone/>
            </a:pPr>
            <a:r>
              <a:rPr lang="en-US" sz="4000" b="1" dirty="0">
                <a:solidFill>
                  <a:schemeClr val="bg1"/>
                </a:solidFill>
              </a:rPr>
              <a:t> </a:t>
            </a:r>
            <a:endParaRPr lang="en-US" sz="4000" dirty="0">
              <a:solidFill>
                <a:schemeClr val="bg1"/>
              </a:solidFill>
            </a:endParaRPr>
          </a:p>
          <a:p>
            <a:pPr marL="0" indent="0" algn="ctr">
              <a:buNone/>
            </a:pPr>
            <a:r>
              <a:rPr lang="en-US" sz="4000" b="1" dirty="0">
                <a:solidFill>
                  <a:schemeClr val="bg1"/>
                </a:solidFill>
              </a:rPr>
              <a:t>Blessed – 3107 </a:t>
            </a:r>
            <a:r>
              <a:rPr lang="el-GR" sz="4000" b="1" dirty="0">
                <a:solidFill>
                  <a:schemeClr val="bg1"/>
                </a:solidFill>
              </a:rPr>
              <a:t>μακάριος </a:t>
            </a:r>
            <a:r>
              <a:rPr lang="en-US" sz="4000" dirty="0" err="1">
                <a:solidFill>
                  <a:schemeClr val="bg1"/>
                </a:solidFill>
              </a:rPr>
              <a:t>makarios</a:t>
            </a:r>
            <a:r>
              <a:rPr lang="en-US" sz="4000" dirty="0">
                <a:solidFill>
                  <a:schemeClr val="bg1"/>
                </a:solidFill>
              </a:rPr>
              <a:t> {</a:t>
            </a:r>
            <a:r>
              <a:rPr lang="en-US" sz="4000" dirty="0" err="1">
                <a:solidFill>
                  <a:schemeClr val="bg1"/>
                </a:solidFill>
              </a:rPr>
              <a:t>mak-ar</a:t>
            </a:r>
            <a:r>
              <a:rPr lang="en-US" sz="4000" dirty="0">
                <a:solidFill>
                  <a:schemeClr val="bg1"/>
                </a:solidFill>
              </a:rPr>
              <a:t>'-</a:t>
            </a:r>
            <a:r>
              <a:rPr lang="en-US" sz="4000" dirty="0" err="1">
                <a:solidFill>
                  <a:schemeClr val="bg1"/>
                </a:solidFill>
              </a:rPr>
              <a:t>ee-os</a:t>
            </a:r>
            <a:r>
              <a:rPr lang="en-US" sz="4000" dirty="0">
                <a:solidFill>
                  <a:schemeClr val="bg1"/>
                </a:solidFill>
              </a:rPr>
              <a:t>} </a:t>
            </a:r>
            <a:r>
              <a:rPr lang="en-US" sz="4000" b="1" dirty="0" smtClean="0">
                <a:solidFill>
                  <a:schemeClr val="bg1"/>
                </a:solidFill>
              </a:rPr>
              <a:t>Meaning</a:t>
            </a:r>
            <a:r>
              <a:rPr lang="en-US" sz="4000" b="1" dirty="0">
                <a:solidFill>
                  <a:schemeClr val="bg1"/>
                </a:solidFill>
              </a:rPr>
              <a:t>:  </a:t>
            </a:r>
            <a:r>
              <a:rPr lang="en-US" sz="4000" dirty="0">
                <a:solidFill>
                  <a:schemeClr val="bg1"/>
                </a:solidFill>
              </a:rPr>
              <a:t>1) blessed, happy </a:t>
            </a:r>
          </a:p>
          <a:p>
            <a:pPr marL="0" indent="0" algn="ctr">
              <a:buNone/>
            </a:pPr>
            <a:r>
              <a:rPr lang="en-US" sz="4000" b="1" dirty="0">
                <a:solidFill>
                  <a:schemeClr val="bg1"/>
                </a:solidFill>
              </a:rPr>
              <a:t>Origin:  </a:t>
            </a:r>
            <a:r>
              <a:rPr lang="en-US" sz="4000" dirty="0">
                <a:solidFill>
                  <a:schemeClr val="bg1"/>
                </a:solidFill>
              </a:rPr>
              <a:t>a prolonged form of the poetical </a:t>
            </a:r>
            <a:r>
              <a:rPr lang="en-US" sz="4000" dirty="0" err="1">
                <a:solidFill>
                  <a:schemeClr val="bg1"/>
                </a:solidFill>
              </a:rPr>
              <a:t>makar</a:t>
            </a:r>
            <a:r>
              <a:rPr lang="en-US" sz="4000" dirty="0">
                <a:solidFill>
                  <a:schemeClr val="bg1"/>
                </a:solidFill>
              </a:rPr>
              <a:t> (meaning the same); TDNT - 4:362,548; </a:t>
            </a:r>
            <a:r>
              <a:rPr lang="en-US" sz="4000" dirty="0" err="1">
                <a:solidFill>
                  <a:schemeClr val="bg1"/>
                </a:solidFill>
              </a:rPr>
              <a:t>adj</a:t>
            </a:r>
            <a:endParaRPr lang="en-US" sz="4000" dirty="0">
              <a:solidFill>
                <a:schemeClr val="bg1"/>
              </a:solidFill>
            </a:endParaRPr>
          </a:p>
          <a:p>
            <a:pPr marL="0" indent="0" algn="ctr">
              <a:buNone/>
            </a:pPr>
            <a:r>
              <a:rPr lang="en-US" sz="4000" b="1" dirty="0">
                <a:solidFill>
                  <a:schemeClr val="bg1"/>
                </a:solidFill>
              </a:rPr>
              <a:t>Usage:  </a:t>
            </a:r>
            <a:r>
              <a:rPr lang="en-US" sz="4000" dirty="0">
                <a:solidFill>
                  <a:schemeClr val="bg1"/>
                </a:solidFill>
              </a:rPr>
              <a:t>AV - blessed 44, happy 5, happier 1; </a:t>
            </a:r>
            <a:r>
              <a:rPr lang="en-US" sz="4000" dirty="0" smtClean="0">
                <a:solidFill>
                  <a:schemeClr val="bg1"/>
                </a:solidFill>
              </a:rPr>
              <a:t>50</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751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5:4</a:t>
            </a:r>
            <a:r>
              <a:rPr lang="en-US" sz="4000" dirty="0">
                <a:solidFill>
                  <a:schemeClr val="bg1"/>
                </a:solidFill>
              </a:rPr>
              <a:t> Blessed </a:t>
            </a:r>
            <a:r>
              <a:rPr lang="en-US" sz="4000" i="1" dirty="0">
                <a:solidFill>
                  <a:schemeClr val="bg1"/>
                </a:solidFill>
              </a:rPr>
              <a:t>are </a:t>
            </a:r>
            <a:r>
              <a:rPr lang="en-US" sz="4000" dirty="0">
                <a:solidFill>
                  <a:schemeClr val="bg1"/>
                </a:solidFill>
              </a:rPr>
              <a:t>they that mourn: for they shall be comforted. </a:t>
            </a:r>
          </a:p>
          <a:p>
            <a:pPr marL="0" indent="0" algn="ctr">
              <a:buNone/>
            </a:pPr>
            <a:r>
              <a:rPr lang="en-US" sz="4000" dirty="0">
                <a:solidFill>
                  <a:schemeClr val="bg1"/>
                </a:solidFill>
              </a:rPr>
              <a:t> </a:t>
            </a:r>
          </a:p>
          <a:p>
            <a:pPr marL="0" indent="0" algn="ctr">
              <a:buNone/>
            </a:pPr>
            <a:r>
              <a:rPr lang="en-US" sz="4000" b="1" dirty="0">
                <a:solidFill>
                  <a:schemeClr val="bg1"/>
                </a:solidFill>
              </a:rPr>
              <a:t>The Prophet Isaiah</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01816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Isa 61:1</a:t>
            </a:r>
            <a:r>
              <a:rPr lang="en-US" sz="4000" dirty="0">
                <a:solidFill>
                  <a:schemeClr val="bg1"/>
                </a:solidFill>
              </a:rPr>
              <a:t> The Spirit of the Lord GOD </a:t>
            </a:r>
            <a:r>
              <a:rPr lang="en-US" sz="4000" i="1" dirty="0">
                <a:solidFill>
                  <a:schemeClr val="bg1"/>
                </a:solidFill>
              </a:rPr>
              <a:t>is </a:t>
            </a:r>
            <a:r>
              <a:rPr lang="en-US" sz="4000" dirty="0">
                <a:solidFill>
                  <a:schemeClr val="bg1"/>
                </a:solidFill>
              </a:rPr>
              <a:t>upon me; because the LORD hath anointed me to preach good tidings unto the </a:t>
            </a:r>
            <a:r>
              <a:rPr lang="en-US" sz="4000" b="1" u="sng" dirty="0">
                <a:solidFill>
                  <a:schemeClr val="bg1"/>
                </a:solidFill>
              </a:rPr>
              <a:t>meek</a:t>
            </a:r>
            <a:r>
              <a:rPr lang="en-US" sz="4000" dirty="0">
                <a:solidFill>
                  <a:schemeClr val="bg1"/>
                </a:solidFill>
              </a:rPr>
              <a:t>; he hath sent me to bind up the brokenhearted, to proclaim liberty to the captives, and the opening of the prison to </a:t>
            </a:r>
            <a:r>
              <a:rPr lang="en-US" sz="4000" i="1" dirty="0">
                <a:solidFill>
                  <a:schemeClr val="bg1"/>
                </a:solidFill>
              </a:rPr>
              <a:t>them that are </a:t>
            </a:r>
            <a:r>
              <a:rPr lang="en-US" sz="4000" dirty="0">
                <a:solidFill>
                  <a:schemeClr val="bg1"/>
                </a:solidFill>
              </a:rPr>
              <a:t>bound; </a:t>
            </a:r>
            <a:r>
              <a:rPr lang="en-US" sz="4000" baseline="30000" dirty="0" smtClean="0">
                <a:solidFill>
                  <a:schemeClr val="bg1"/>
                </a:solidFill>
              </a:rPr>
              <a:t>Isa 61:2</a:t>
            </a:r>
            <a:r>
              <a:rPr lang="en-US" sz="4000" dirty="0" smtClean="0">
                <a:solidFill>
                  <a:schemeClr val="bg1"/>
                </a:solidFill>
              </a:rPr>
              <a:t> To proclaim the acceptable year of the LORD, and the day of vengeance of our God; to comfort all that mourn;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94647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Isa 61:3</a:t>
            </a:r>
            <a:r>
              <a:rPr lang="en-US" sz="4000" dirty="0">
                <a:solidFill>
                  <a:schemeClr val="bg1"/>
                </a:solidFill>
              </a:rPr>
              <a:t> To appoint unto them that mourn in Zion, to give unto them beauty for ashes, the oil of joy for mourning, the garment of praise for the spirit of heaviness; that they might be called trees of righteousness, the planting of the LORD, that he might be glorified</a:t>
            </a: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41830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5:5</a:t>
            </a:r>
            <a:r>
              <a:rPr lang="en-US" sz="4000" dirty="0">
                <a:solidFill>
                  <a:schemeClr val="bg1"/>
                </a:solidFill>
              </a:rPr>
              <a:t> Blessed </a:t>
            </a:r>
            <a:r>
              <a:rPr lang="en-US" sz="4000" i="1" dirty="0">
                <a:solidFill>
                  <a:schemeClr val="bg1"/>
                </a:solidFill>
              </a:rPr>
              <a:t>are </a:t>
            </a:r>
            <a:r>
              <a:rPr lang="en-US" sz="4000" dirty="0">
                <a:solidFill>
                  <a:schemeClr val="bg1"/>
                </a:solidFill>
              </a:rPr>
              <a:t>the meek: for they shall inherit the earth. </a:t>
            </a:r>
          </a:p>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The Psalms</a:t>
            </a:r>
            <a:r>
              <a:rPr lang="en-US" sz="4000" b="1" dirty="0">
                <a:solidFill>
                  <a:schemeClr val="bg1"/>
                </a:solidFill>
              </a:rPr>
              <a:t> </a:t>
            </a:r>
          </a:p>
          <a:p>
            <a:pPr marL="0" indent="0" algn="ctr">
              <a:buNone/>
            </a:pPr>
            <a:r>
              <a:rPr lang="en-US" sz="4000" baseline="30000" dirty="0">
                <a:solidFill>
                  <a:schemeClr val="bg1"/>
                </a:solidFill>
              </a:rPr>
              <a:t>Ps 37:11</a:t>
            </a:r>
            <a:r>
              <a:rPr lang="en-US" sz="4000" dirty="0">
                <a:solidFill>
                  <a:schemeClr val="bg1"/>
                </a:solidFill>
              </a:rPr>
              <a:t> But the meek shall inherit the earth; and shall delight themselves in the abundance of peace.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97935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Ps 22:26</a:t>
            </a:r>
            <a:r>
              <a:rPr lang="en-US" sz="4000" dirty="0">
                <a:solidFill>
                  <a:schemeClr val="bg1"/>
                </a:solidFill>
              </a:rPr>
              <a:t> The meek shall eat and be satisfied: they shall praise the LORD that seek him: your heart shall live for ever. </a:t>
            </a:r>
          </a:p>
          <a:p>
            <a:pPr marL="0" indent="0" algn="ctr">
              <a:buNone/>
            </a:pPr>
            <a:r>
              <a:rPr lang="en-US" sz="4000" baseline="30000" dirty="0">
                <a:solidFill>
                  <a:schemeClr val="bg1"/>
                </a:solidFill>
              </a:rPr>
              <a:t>Ps 25:9</a:t>
            </a:r>
            <a:r>
              <a:rPr lang="en-US" sz="4000" dirty="0">
                <a:solidFill>
                  <a:schemeClr val="bg1"/>
                </a:solidFill>
              </a:rPr>
              <a:t> The meek will he guide in judgment: and the meek will he teach his way.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94958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Mt 5:6</a:t>
            </a:r>
            <a:r>
              <a:rPr lang="en-US" sz="4000" dirty="0">
                <a:solidFill>
                  <a:schemeClr val="bg1"/>
                </a:solidFill>
              </a:rPr>
              <a:t> Blessed </a:t>
            </a:r>
            <a:r>
              <a:rPr lang="en-US" sz="4000" i="1" dirty="0">
                <a:solidFill>
                  <a:schemeClr val="bg1"/>
                </a:solidFill>
              </a:rPr>
              <a:t>are </a:t>
            </a:r>
            <a:r>
              <a:rPr lang="en-US" sz="4000" dirty="0">
                <a:solidFill>
                  <a:schemeClr val="bg1"/>
                </a:solidFill>
              </a:rPr>
              <a:t>they which do hunger and thirst after righteousness: for they shall be filled. </a:t>
            </a:r>
            <a:endParaRPr lang="en-US" sz="4000" dirty="0" smtClean="0">
              <a:solidFill>
                <a:schemeClr val="bg1"/>
              </a:solidFill>
            </a:endParaRPr>
          </a:p>
          <a:p>
            <a:pPr marL="0" indent="0" algn="ctr">
              <a:buNone/>
            </a:pPr>
            <a:endParaRPr lang="en-US" sz="4000" dirty="0">
              <a:solidFill>
                <a:schemeClr val="bg1"/>
              </a:solidFill>
            </a:endParaRPr>
          </a:p>
          <a:p>
            <a:pPr marL="0" indent="0" algn="ctr">
              <a:buNone/>
            </a:pPr>
            <a:r>
              <a:rPr lang="en-US" sz="4000" b="1" dirty="0">
                <a:solidFill>
                  <a:schemeClr val="bg1"/>
                </a:solidFill>
              </a:rPr>
              <a:t>The Prophet </a:t>
            </a:r>
            <a:r>
              <a:rPr lang="en-US" sz="4000" b="1" dirty="0" smtClean="0">
                <a:solidFill>
                  <a:schemeClr val="bg1"/>
                </a:solidFill>
              </a:rPr>
              <a:t>Isaiah</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67368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Isa 55:1</a:t>
            </a:r>
            <a:r>
              <a:rPr lang="en-US" sz="4000" dirty="0">
                <a:solidFill>
                  <a:schemeClr val="bg1"/>
                </a:solidFill>
              </a:rPr>
              <a:t> Ho, every one that </a:t>
            </a:r>
            <a:r>
              <a:rPr lang="en-US" sz="4000" dirty="0" err="1">
                <a:solidFill>
                  <a:schemeClr val="bg1"/>
                </a:solidFill>
              </a:rPr>
              <a:t>thirsteth</a:t>
            </a:r>
            <a:r>
              <a:rPr lang="en-US" sz="4000" dirty="0">
                <a:solidFill>
                  <a:schemeClr val="bg1"/>
                </a:solidFill>
              </a:rPr>
              <a:t>, come ye to the waters, and he that hath no money; come ye, buy, and eat; yea, come, buy wine and milk without money and without price. </a:t>
            </a:r>
          </a:p>
          <a:p>
            <a:pPr marL="0" indent="0" algn="ctr">
              <a:buNone/>
            </a:pPr>
            <a:r>
              <a:rPr lang="en-US" sz="4000" baseline="30000" dirty="0">
                <a:solidFill>
                  <a:schemeClr val="bg1"/>
                </a:solidFill>
              </a:rPr>
              <a:t>Isa 55:2</a:t>
            </a:r>
            <a:r>
              <a:rPr lang="en-US" sz="4000" dirty="0">
                <a:solidFill>
                  <a:schemeClr val="bg1"/>
                </a:solidFill>
              </a:rPr>
              <a:t> Wherefore do ye spend money for </a:t>
            </a:r>
            <a:r>
              <a:rPr lang="en-US" sz="4000" i="1" dirty="0">
                <a:solidFill>
                  <a:schemeClr val="bg1"/>
                </a:solidFill>
              </a:rPr>
              <a:t>that which is </a:t>
            </a:r>
            <a:r>
              <a:rPr lang="en-US" sz="4000" dirty="0">
                <a:solidFill>
                  <a:schemeClr val="bg1"/>
                </a:solidFill>
              </a:rPr>
              <a:t>not bread? and your </a:t>
            </a:r>
            <a:r>
              <a:rPr lang="en-US" sz="4000" dirty="0" err="1">
                <a:solidFill>
                  <a:schemeClr val="bg1"/>
                </a:solidFill>
              </a:rPr>
              <a:t>labour</a:t>
            </a:r>
            <a:r>
              <a:rPr lang="en-US" sz="4000" dirty="0">
                <a:solidFill>
                  <a:schemeClr val="bg1"/>
                </a:solidFill>
              </a:rPr>
              <a:t> for </a:t>
            </a:r>
            <a:r>
              <a:rPr lang="en-US" sz="4000" i="1" dirty="0">
                <a:solidFill>
                  <a:schemeClr val="bg1"/>
                </a:solidFill>
              </a:rPr>
              <a:t>that which </a:t>
            </a:r>
            <a:r>
              <a:rPr lang="en-US" sz="4000" dirty="0" err="1">
                <a:solidFill>
                  <a:schemeClr val="bg1"/>
                </a:solidFill>
              </a:rPr>
              <a:t>satisfieth</a:t>
            </a:r>
            <a:r>
              <a:rPr lang="en-US" sz="4000" dirty="0">
                <a:solidFill>
                  <a:schemeClr val="bg1"/>
                </a:solidFill>
              </a:rPr>
              <a:t> not? hearken diligently unto me, and eat ye </a:t>
            </a:r>
            <a:r>
              <a:rPr lang="en-US" sz="4000" i="1" dirty="0">
                <a:solidFill>
                  <a:schemeClr val="bg1"/>
                </a:solidFill>
              </a:rPr>
              <a:t>that which is </a:t>
            </a:r>
            <a:r>
              <a:rPr lang="en-US" sz="4000" dirty="0">
                <a:solidFill>
                  <a:schemeClr val="bg1"/>
                </a:solidFill>
              </a:rPr>
              <a:t>good, and let your soul delight itself in fatness.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93141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Matthew </a:t>
            </a:r>
            <a:r>
              <a:rPr lang="en-US" sz="4400" dirty="0" smtClean="0">
                <a:solidFill>
                  <a:schemeClr val="bg1"/>
                </a:solidFill>
              </a:rPr>
              <a:t>5:1 – 12</a:t>
            </a:r>
          </a:p>
          <a:p>
            <a:pPr marL="0" indent="0" algn="ctr">
              <a:buNone/>
            </a:pPr>
            <a:r>
              <a:rPr lang="en-US" sz="4400" b="1" dirty="0" err="1">
                <a:solidFill>
                  <a:schemeClr val="bg1"/>
                </a:solidFill>
              </a:rPr>
              <a:t>Yeshua’s</a:t>
            </a:r>
            <a:r>
              <a:rPr lang="en-US" sz="4400" b="1" dirty="0">
                <a:solidFill>
                  <a:schemeClr val="bg1"/>
                </a:solidFill>
              </a:rPr>
              <a:t> First Public Teaching</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Isa 55:3</a:t>
            </a:r>
            <a:r>
              <a:rPr lang="en-US" sz="4000" dirty="0">
                <a:solidFill>
                  <a:schemeClr val="bg1"/>
                </a:solidFill>
              </a:rPr>
              <a:t> Incline your ear, and come unto me: hear, and your soul shall live; and I will make an everlasting covenant with you, </a:t>
            </a:r>
            <a:r>
              <a:rPr lang="en-US" sz="4000" i="1" dirty="0">
                <a:solidFill>
                  <a:schemeClr val="bg1"/>
                </a:solidFill>
              </a:rPr>
              <a:t>even </a:t>
            </a:r>
            <a:r>
              <a:rPr lang="en-US" sz="4000" dirty="0">
                <a:solidFill>
                  <a:schemeClr val="bg1"/>
                </a:solidFill>
              </a:rPr>
              <a:t>the sure mercies of David.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03593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5:7</a:t>
            </a:r>
            <a:r>
              <a:rPr lang="en-US" sz="4000" dirty="0">
                <a:solidFill>
                  <a:schemeClr val="bg1"/>
                </a:solidFill>
              </a:rPr>
              <a:t> Blessed </a:t>
            </a:r>
            <a:r>
              <a:rPr lang="en-US" sz="4000" i="1" dirty="0">
                <a:solidFill>
                  <a:schemeClr val="bg1"/>
                </a:solidFill>
              </a:rPr>
              <a:t>are </a:t>
            </a:r>
            <a:r>
              <a:rPr lang="en-US" sz="4000" dirty="0">
                <a:solidFill>
                  <a:schemeClr val="bg1"/>
                </a:solidFill>
              </a:rPr>
              <a:t>the merciful: for they shall obtain mercy. </a:t>
            </a:r>
          </a:p>
          <a:p>
            <a:pPr marL="0" indent="0" algn="ctr">
              <a:buNone/>
            </a:pPr>
            <a:r>
              <a:rPr lang="en-US" sz="4000" dirty="0">
                <a:solidFill>
                  <a:schemeClr val="bg1"/>
                </a:solidFill>
              </a:rPr>
              <a:t> </a:t>
            </a:r>
          </a:p>
          <a:p>
            <a:pPr marL="0" indent="0" algn="ctr">
              <a:buNone/>
            </a:pPr>
            <a:r>
              <a:rPr lang="en-US" sz="4000" dirty="0">
                <a:solidFill>
                  <a:schemeClr val="bg1"/>
                </a:solidFill>
              </a:rPr>
              <a:t>The prophet Samuel wrote: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57413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2Sa 22:26</a:t>
            </a:r>
            <a:r>
              <a:rPr lang="en-US" sz="4000" dirty="0">
                <a:solidFill>
                  <a:schemeClr val="bg1"/>
                </a:solidFill>
              </a:rPr>
              <a:t> With the merciful thou wilt show thyself merciful, </a:t>
            </a:r>
            <a:r>
              <a:rPr lang="en-US" sz="4000" i="1" dirty="0">
                <a:solidFill>
                  <a:schemeClr val="bg1"/>
                </a:solidFill>
              </a:rPr>
              <a:t>and </a:t>
            </a:r>
            <a:r>
              <a:rPr lang="en-US" sz="4000" dirty="0">
                <a:solidFill>
                  <a:schemeClr val="bg1"/>
                </a:solidFill>
              </a:rPr>
              <a:t>with the upright man thou wilt show thyself upright.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73126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5:8</a:t>
            </a:r>
            <a:r>
              <a:rPr lang="en-US" sz="4000" dirty="0">
                <a:solidFill>
                  <a:schemeClr val="bg1"/>
                </a:solidFill>
              </a:rPr>
              <a:t> Blessed </a:t>
            </a:r>
            <a:r>
              <a:rPr lang="en-US" sz="4000" i="1" dirty="0">
                <a:solidFill>
                  <a:schemeClr val="bg1"/>
                </a:solidFill>
              </a:rPr>
              <a:t>are </a:t>
            </a:r>
            <a:r>
              <a:rPr lang="en-US" sz="4000" dirty="0">
                <a:solidFill>
                  <a:schemeClr val="bg1"/>
                </a:solidFill>
              </a:rPr>
              <a:t>the pure in heart: for they shall see God. </a:t>
            </a:r>
          </a:p>
          <a:p>
            <a:pPr marL="0" indent="0" algn="ctr">
              <a:buNone/>
            </a:pPr>
            <a:r>
              <a:rPr lang="en-US" sz="4000" dirty="0">
                <a:solidFill>
                  <a:schemeClr val="bg1"/>
                </a:solidFill>
              </a:rPr>
              <a:t> </a:t>
            </a:r>
          </a:p>
          <a:p>
            <a:pPr marL="0" indent="0" algn="ctr">
              <a:buNone/>
            </a:pPr>
            <a:r>
              <a:rPr lang="en-US" sz="4000" b="1" dirty="0">
                <a:solidFill>
                  <a:schemeClr val="bg1"/>
                </a:solidFill>
              </a:rPr>
              <a:t>The </a:t>
            </a:r>
            <a:r>
              <a:rPr lang="en-US" sz="4000" b="1" dirty="0" smtClean="0">
                <a:solidFill>
                  <a:schemeClr val="bg1"/>
                </a:solidFill>
              </a:rPr>
              <a:t>Psalms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47312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smtClean="0">
                <a:solidFill>
                  <a:schemeClr val="bg1"/>
                </a:solidFill>
              </a:rPr>
              <a:t>Ps </a:t>
            </a:r>
            <a:r>
              <a:rPr lang="en-US" sz="4000" baseline="30000" dirty="0">
                <a:solidFill>
                  <a:schemeClr val="bg1"/>
                </a:solidFill>
              </a:rPr>
              <a:t>24:3</a:t>
            </a:r>
            <a:r>
              <a:rPr lang="en-US" sz="4000" dirty="0">
                <a:solidFill>
                  <a:schemeClr val="bg1"/>
                </a:solidFill>
              </a:rPr>
              <a:t> Who shall ascend into the hill of the LORD? or who shall stand in his holy place? </a:t>
            </a:r>
          </a:p>
          <a:p>
            <a:pPr marL="0" indent="0" algn="ctr">
              <a:buNone/>
            </a:pPr>
            <a:r>
              <a:rPr lang="en-US" sz="4000" baseline="30000" dirty="0">
                <a:solidFill>
                  <a:schemeClr val="bg1"/>
                </a:solidFill>
              </a:rPr>
              <a:t>Ps 24:4</a:t>
            </a:r>
            <a:r>
              <a:rPr lang="en-US" sz="4000" dirty="0">
                <a:solidFill>
                  <a:schemeClr val="bg1"/>
                </a:solidFill>
              </a:rPr>
              <a:t> He that hath clean hands, and a pure heart; who hath not lifted up his soul unto vanity, nor sworn deceitfully.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54888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Ps 24:5</a:t>
            </a:r>
            <a:r>
              <a:rPr lang="en-US" sz="4000" dirty="0">
                <a:solidFill>
                  <a:schemeClr val="bg1"/>
                </a:solidFill>
              </a:rPr>
              <a:t> He shall receive the blessing from the LORD, and righteousness from the God of his salvation. </a:t>
            </a:r>
          </a:p>
          <a:p>
            <a:pPr marL="0" indent="0" algn="ctr">
              <a:buNone/>
            </a:pPr>
            <a:r>
              <a:rPr lang="en-US" sz="4000" baseline="30000" dirty="0">
                <a:solidFill>
                  <a:schemeClr val="bg1"/>
                </a:solidFill>
              </a:rPr>
              <a:t>Ps 24:6</a:t>
            </a:r>
            <a:r>
              <a:rPr lang="en-US" sz="4000" dirty="0">
                <a:solidFill>
                  <a:schemeClr val="bg1"/>
                </a:solidFill>
              </a:rPr>
              <a:t> This </a:t>
            </a:r>
            <a:r>
              <a:rPr lang="en-US" sz="4000" i="1" dirty="0">
                <a:solidFill>
                  <a:schemeClr val="bg1"/>
                </a:solidFill>
              </a:rPr>
              <a:t>is </a:t>
            </a:r>
            <a:r>
              <a:rPr lang="en-US" sz="4000" dirty="0">
                <a:solidFill>
                  <a:schemeClr val="bg1"/>
                </a:solidFill>
              </a:rPr>
              <a:t>the generation of them that seek him, that seek thy face, O Jacob. Selah. </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0709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5:9</a:t>
            </a:r>
            <a:r>
              <a:rPr lang="en-US" sz="4000" dirty="0">
                <a:solidFill>
                  <a:schemeClr val="bg1"/>
                </a:solidFill>
              </a:rPr>
              <a:t> Blessed </a:t>
            </a:r>
            <a:r>
              <a:rPr lang="en-US" sz="4000" i="1" dirty="0">
                <a:solidFill>
                  <a:schemeClr val="bg1"/>
                </a:solidFill>
              </a:rPr>
              <a:t>are </a:t>
            </a:r>
            <a:r>
              <a:rPr lang="en-US" sz="4000" dirty="0">
                <a:solidFill>
                  <a:schemeClr val="bg1"/>
                </a:solidFill>
              </a:rPr>
              <a:t>the peacemakers: for they shall be called the children of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72547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Ex 4:22</a:t>
            </a:r>
            <a:r>
              <a:rPr lang="en-US" sz="4000" dirty="0">
                <a:solidFill>
                  <a:schemeClr val="bg1"/>
                </a:solidFill>
              </a:rPr>
              <a:t> Then say to Pharaoh, ‘This is what the LORD says: Israel is my firstborn son, </a:t>
            </a:r>
          </a:p>
          <a:p>
            <a:pPr marL="0" indent="0" algn="ctr">
              <a:buNone/>
            </a:pPr>
            <a:r>
              <a:rPr lang="en-US" sz="4000" baseline="30000" dirty="0">
                <a:solidFill>
                  <a:schemeClr val="bg1"/>
                </a:solidFill>
              </a:rPr>
              <a:t>Ex 4:23</a:t>
            </a:r>
            <a:r>
              <a:rPr lang="en-US" sz="4000" dirty="0">
                <a:solidFill>
                  <a:schemeClr val="bg1"/>
                </a:solidFill>
              </a:rPr>
              <a:t> and I told you, “Let my son go, so he may worship me.” But you refused to let him go; so I will kill your firstborn son.’ ”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73633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5:10</a:t>
            </a:r>
            <a:r>
              <a:rPr lang="en-US" sz="4000" dirty="0">
                <a:solidFill>
                  <a:schemeClr val="bg1"/>
                </a:solidFill>
              </a:rPr>
              <a:t> Blessed </a:t>
            </a:r>
            <a:r>
              <a:rPr lang="en-US" sz="4000" i="1" dirty="0">
                <a:solidFill>
                  <a:schemeClr val="bg1"/>
                </a:solidFill>
              </a:rPr>
              <a:t>are </a:t>
            </a:r>
            <a:r>
              <a:rPr lang="en-US" sz="4000" dirty="0">
                <a:solidFill>
                  <a:schemeClr val="bg1"/>
                </a:solidFill>
              </a:rPr>
              <a:t>they which are persecuted for righteousness' sake: for theirs is the kingdom of heaven.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45621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smtClean="0">
                <a:solidFill>
                  <a:schemeClr val="bg1"/>
                </a:solidFill>
              </a:rPr>
              <a:t>Isa </a:t>
            </a:r>
            <a:r>
              <a:rPr lang="en-US" sz="4000" baseline="30000" dirty="0">
                <a:solidFill>
                  <a:schemeClr val="bg1"/>
                </a:solidFill>
              </a:rPr>
              <a:t>51:7</a:t>
            </a:r>
            <a:r>
              <a:rPr lang="en-US" sz="4000" dirty="0">
                <a:solidFill>
                  <a:schemeClr val="bg1"/>
                </a:solidFill>
              </a:rPr>
              <a:t> Hearken unto me, ye that know righteousness, the people in whose heart </a:t>
            </a:r>
            <a:r>
              <a:rPr lang="en-US" sz="4000" i="1" dirty="0">
                <a:solidFill>
                  <a:schemeClr val="bg1"/>
                </a:solidFill>
              </a:rPr>
              <a:t>is </a:t>
            </a:r>
            <a:r>
              <a:rPr lang="en-US" sz="4000" dirty="0">
                <a:solidFill>
                  <a:schemeClr val="bg1"/>
                </a:solidFill>
              </a:rPr>
              <a:t>my law; fear ye not the reproach of men, neither be ye afraid of their </a:t>
            </a:r>
            <a:r>
              <a:rPr lang="en-US" sz="4000" dirty="0" err="1">
                <a:solidFill>
                  <a:schemeClr val="bg1"/>
                </a:solidFill>
              </a:rPr>
              <a:t>revilings</a:t>
            </a:r>
            <a:r>
              <a:rPr lang="en-US" sz="4000" dirty="0">
                <a:solidFill>
                  <a:schemeClr val="bg1"/>
                </a:solidFill>
              </a:rPr>
              <a:t>. </a:t>
            </a:r>
          </a:p>
          <a:p>
            <a:pPr marL="0" indent="0" algn="ctr">
              <a:buNone/>
            </a:pPr>
            <a:r>
              <a:rPr lang="en-US" sz="4000" baseline="30000" dirty="0">
                <a:solidFill>
                  <a:schemeClr val="bg1"/>
                </a:solidFill>
              </a:rPr>
              <a:t>Isa 51:8</a:t>
            </a:r>
            <a:r>
              <a:rPr lang="en-US" sz="4000" dirty="0">
                <a:solidFill>
                  <a:schemeClr val="bg1"/>
                </a:solidFill>
              </a:rPr>
              <a:t> For the moth shall eat them up like a garment, and the worm shall eat them like wool: but my righteousness shall be for ever, and my salvation from generation to generation.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639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5:11</a:t>
            </a:r>
            <a:r>
              <a:rPr lang="en-US" sz="4000" dirty="0">
                <a:solidFill>
                  <a:schemeClr val="bg1"/>
                </a:solidFill>
              </a:rPr>
              <a:t> Blessed are ye, when </a:t>
            </a:r>
            <a:r>
              <a:rPr lang="en-US" sz="4000" i="1" dirty="0">
                <a:solidFill>
                  <a:schemeClr val="bg1"/>
                </a:solidFill>
              </a:rPr>
              <a:t>men </a:t>
            </a:r>
            <a:r>
              <a:rPr lang="en-US" sz="4000" dirty="0">
                <a:solidFill>
                  <a:schemeClr val="bg1"/>
                </a:solidFill>
              </a:rPr>
              <a:t>shall revile you, and persecute </a:t>
            </a:r>
            <a:r>
              <a:rPr lang="en-US" sz="4000" i="1" dirty="0">
                <a:solidFill>
                  <a:schemeClr val="bg1"/>
                </a:solidFill>
              </a:rPr>
              <a:t>you, </a:t>
            </a:r>
            <a:r>
              <a:rPr lang="en-US" sz="4000" dirty="0">
                <a:solidFill>
                  <a:schemeClr val="bg1"/>
                </a:solidFill>
              </a:rPr>
              <a:t>and shall say all manner of evil against you falsely, for my sake. </a:t>
            </a:r>
          </a:p>
          <a:p>
            <a:pPr marL="0" indent="0" algn="ctr">
              <a:buNone/>
            </a:pPr>
            <a:r>
              <a:rPr lang="en-US" sz="4000" baseline="30000" dirty="0" smtClean="0">
                <a:solidFill>
                  <a:schemeClr val="bg1"/>
                </a:solidFill>
              </a:rPr>
              <a:t>Mt 5:12</a:t>
            </a:r>
            <a:r>
              <a:rPr lang="en-US" sz="4000" dirty="0" smtClean="0">
                <a:solidFill>
                  <a:schemeClr val="bg1"/>
                </a:solidFill>
              </a:rPr>
              <a:t> Rejoice, and be exceeding glad: for great </a:t>
            </a:r>
            <a:r>
              <a:rPr lang="en-US" sz="4000" i="1" dirty="0" smtClean="0">
                <a:solidFill>
                  <a:schemeClr val="bg1"/>
                </a:solidFill>
              </a:rPr>
              <a:t>is </a:t>
            </a:r>
            <a:r>
              <a:rPr lang="en-US" sz="4000" dirty="0" smtClean="0">
                <a:solidFill>
                  <a:schemeClr val="bg1"/>
                </a:solidFill>
              </a:rPr>
              <a:t>your reward in heaven: for so persecuted they the prophets which were before you.</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71051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prophet</a:t>
            </a:r>
          </a:p>
          <a:p>
            <a:pPr marL="0" indent="0" algn="ctr">
              <a:buNone/>
            </a:pPr>
            <a:r>
              <a:rPr lang="en-US" sz="4000" dirty="0">
                <a:solidFill>
                  <a:schemeClr val="bg1"/>
                </a:solidFill>
              </a:rPr>
              <a:t> </a:t>
            </a:r>
          </a:p>
          <a:p>
            <a:pPr marL="0" indent="0" algn="ctr">
              <a:buNone/>
            </a:pPr>
            <a:r>
              <a:rPr lang="en-US" sz="4000" baseline="30000" dirty="0">
                <a:solidFill>
                  <a:schemeClr val="bg1"/>
                </a:solidFill>
              </a:rPr>
              <a:t>2Ch 36:16</a:t>
            </a:r>
            <a:r>
              <a:rPr lang="en-US" sz="4000" dirty="0">
                <a:solidFill>
                  <a:schemeClr val="bg1"/>
                </a:solidFill>
              </a:rPr>
              <a:t> But they mocked the messengers of God, and despised his words, and misused his prophets, until the wrath of the LORD arose against his people, till </a:t>
            </a:r>
            <a:r>
              <a:rPr lang="en-US" sz="4000" i="1" dirty="0">
                <a:solidFill>
                  <a:schemeClr val="bg1"/>
                </a:solidFill>
              </a:rPr>
              <a:t>there was </a:t>
            </a:r>
            <a:r>
              <a:rPr lang="en-US" sz="4000" dirty="0">
                <a:solidFill>
                  <a:schemeClr val="bg1"/>
                </a:solidFill>
              </a:rPr>
              <a:t>no remedy.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36430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2Ch 36:17</a:t>
            </a:r>
            <a:r>
              <a:rPr lang="en-US" sz="4000" dirty="0">
                <a:solidFill>
                  <a:schemeClr val="bg1"/>
                </a:solidFill>
              </a:rPr>
              <a:t> Therefore he brought upon them the king of the </a:t>
            </a:r>
            <a:r>
              <a:rPr lang="en-US" sz="4000" dirty="0" err="1">
                <a:solidFill>
                  <a:schemeClr val="bg1"/>
                </a:solidFill>
              </a:rPr>
              <a:t>Chaldees</a:t>
            </a:r>
            <a:r>
              <a:rPr lang="en-US" sz="4000" dirty="0">
                <a:solidFill>
                  <a:schemeClr val="bg1"/>
                </a:solidFill>
              </a:rPr>
              <a:t>, who slew their young men with the sword in the house of their sanctuary, and had no compassion upon young man or maiden, old man, or him that stooped for age: he gave </a:t>
            </a:r>
            <a:r>
              <a:rPr lang="en-US" sz="4000" i="1" dirty="0">
                <a:solidFill>
                  <a:schemeClr val="bg1"/>
                </a:solidFill>
              </a:rPr>
              <a:t>them </a:t>
            </a:r>
            <a:r>
              <a:rPr lang="en-US" sz="4000" dirty="0">
                <a:solidFill>
                  <a:schemeClr val="bg1"/>
                </a:solidFill>
              </a:rPr>
              <a:t>all into his hand.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47004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2Ch 36:18</a:t>
            </a:r>
            <a:r>
              <a:rPr lang="en-US" sz="4000" dirty="0">
                <a:solidFill>
                  <a:schemeClr val="bg1"/>
                </a:solidFill>
              </a:rPr>
              <a:t> And all the vessels of the house of God, great and small, and the treasures of the house of the LORD, and the treasures of the king, and of his princes; all </a:t>
            </a:r>
            <a:r>
              <a:rPr lang="en-US" sz="4000" i="1" dirty="0">
                <a:solidFill>
                  <a:schemeClr val="bg1"/>
                </a:solidFill>
              </a:rPr>
              <a:t>these </a:t>
            </a:r>
            <a:r>
              <a:rPr lang="en-US" sz="4000" dirty="0">
                <a:solidFill>
                  <a:schemeClr val="bg1"/>
                </a:solidFill>
              </a:rPr>
              <a:t>he brought to Babylon.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32580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2Ch 36:19</a:t>
            </a:r>
            <a:r>
              <a:rPr lang="en-US" sz="4000" dirty="0">
                <a:solidFill>
                  <a:schemeClr val="bg1"/>
                </a:solidFill>
              </a:rPr>
              <a:t> And they burnt the house of God, and brake down the wall of Jerusalem, and burnt all the palaces thereof with fire, and destroyed all the goodly vessels thereof. </a:t>
            </a:r>
          </a:p>
          <a:p>
            <a:pPr marL="0" indent="0" algn="ctr">
              <a:buNone/>
            </a:pPr>
            <a:r>
              <a:rPr lang="en-US" sz="4000" baseline="30000" dirty="0">
                <a:solidFill>
                  <a:schemeClr val="bg1"/>
                </a:solidFill>
              </a:rPr>
              <a:t>2Ch 36:20</a:t>
            </a:r>
            <a:r>
              <a:rPr lang="en-US" sz="4000" dirty="0">
                <a:solidFill>
                  <a:schemeClr val="bg1"/>
                </a:solidFill>
              </a:rPr>
              <a:t> And them that had escaped from the sword carried he away to Babylon; where they were servants to him and his sons until the reign of the kingdom of Persia</a:t>
            </a:r>
            <a:r>
              <a:rPr lang="en-US" sz="4000" dirty="0" smtClean="0">
                <a:solidFill>
                  <a:schemeClr val="bg1"/>
                </a:solidFill>
              </a:rPr>
              <a:t>:</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35334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8006" y="1239657"/>
            <a:ext cx="6637829" cy="2575278"/>
          </a:xfrm>
        </p:spPr>
      </p:pic>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38548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r>
              <a:rPr lang="en-US" sz="4000" dirty="0">
                <a:solidFill>
                  <a:schemeClr val="bg1"/>
                </a:solidFill>
                <a:latin typeface="Helvetica" pitchFamily="34" charset="0"/>
                <a:cs typeface="Helvetica" pitchFamily="34" charset="0"/>
              </a:rPr>
              <a:t>Our Preferred Method</a:t>
            </a:r>
          </a:p>
          <a:p>
            <a:pPr algn="ctr">
              <a:buNone/>
            </a:pPr>
            <a:r>
              <a:rPr lang="en-US" sz="4000" dirty="0" err="1">
                <a:solidFill>
                  <a:schemeClr val="bg1"/>
                </a:solidFill>
                <a:latin typeface="Helvetica" pitchFamily="34" charset="0"/>
                <a:cs typeface="Helvetica" pitchFamily="34" charset="0"/>
              </a:rPr>
              <a:t>CashAPP</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4495" y="1189612"/>
            <a:ext cx="6335009" cy="2457793"/>
          </a:xfrm>
        </p:spPr>
      </p:pic>
    </p:spTree>
    <p:extLst>
      <p:ext uri="{BB962C8B-B14F-4D97-AF65-F5344CB8AC3E}">
        <p14:creationId xmlns:p14="http://schemas.microsoft.com/office/powerpoint/2010/main" val="3729869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Canadian</a:t>
            </a:r>
          </a:p>
          <a:p>
            <a:pPr algn="ctr">
              <a:buNone/>
            </a:pPr>
            <a:r>
              <a:rPr lang="en-US" sz="4000" dirty="0" smtClean="0">
                <a:solidFill>
                  <a:schemeClr val="bg1"/>
                </a:solidFill>
                <a:latin typeface="Helvetica" pitchFamily="34" charset="0"/>
                <a:cs typeface="Helvetica" pitchFamily="34" charset="0"/>
              </a:rPr>
              <a:t>Donation Opportunity</a:t>
            </a:r>
          </a:p>
          <a:p>
            <a:pPr algn="ctr">
              <a:buNone/>
            </a:pPr>
            <a:r>
              <a:rPr lang="en-US" sz="4000" dirty="0" smtClean="0">
                <a:solidFill>
                  <a:schemeClr val="bg1"/>
                </a:solidFill>
                <a:latin typeface="Helvetica" pitchFamily="34" charset="0"/>
                <a:cs typeface="Helvetica" pitchFamily="34" charset="0"/>
              </a:rPr>
              <a:t>Arthur Bailey Ministries is a </a:t>
            </a:r>
          </a:p>
          <a:p>
            <a:pPr algn="ctr">
              <a:buNone/>
            </a:pPr>
            <a:r>
              <a:rPr lang="en-US" sz="4000" dirty="0" smtClean="0">
                <a:solidFill>
                  <a:schemeClr val="bg1"/>
                </a:solidFill>
                <a:latin typeface="Helvetica" pitchFamily="34" charset="0"/>
                <a:cs typeface="Helvetica" pitchFamily="34" charset="0"/>
              </a:rPr>
              <a:t>Registered Charity in Canada </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96422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60001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792646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85613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14782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47978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1464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6181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87446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82204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143882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701899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5426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22181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1229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218380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43451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0693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120267</TotalTime>
  <Words>1615</Words>
  <Application>Microsoft Office PowerPoint</Application>
  <PresentationFormat>On-screen Show (16:9)</PresentationFormat>
  <Paragraphs>329</Paragraphs>
  <Slides>70</Slides>
  <Notes>70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2803</cp:revision>
  <dcterms:created xsi:type="dcterms:W3CDTF">2015-08-01T01:54:59Z</dcterms:created>
  <dcterms:modified xsi:type="dcterms:W3CDTF">2020-12-20T04:25:26Z</dcterms:modified>
</cp:coreProperties>
</file>