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8"/>
  </p:notesMasterIdLst>
  <p:sldIdLst>
    <p:sldId id="256" r:id="rId2"/>
    <p:sldId id="257" r:id="rId3"/>
    <p:sldId id="3920" r:id="rId4"/>
    <p:sldId id="5224" r:id="rId5"/>
    <p:sldId id="6528" r:id="rId6"/>
    <p:sldId id="1981" r:id="rId7"/>
    <p:sldId id="4362" r:id="rId8"/>
    <p:sldId id="4366" r:id="rId9"/>
    <p:sldId id="4823" r:id="rId10"/>
    <p:sldId id="5223" r:id="rId11"/>
    <p:sldId id="6915" r:id="rId12"/>
    <p:sldId id="5905" r:id="rId13"/>
    <p:sldId id="6942" r:id="rId14"/>
    <p:sldId id="6943" r:id="rId15"/>
    <p:sldId id="6944" r:id="rId16"/>
    <p:sldId id="6945" r:id="rId17"/>
    <p:sldId id="6946" r:id="rId18"/>
    <p:sldId id="6947" r:id="rId19"/>
    <p:sldId id="6948" r:id="rId20"/>
    <p:sldId id="6949" r:id="rId21"/>
    <p:sldId id="6950" r:id="rId22"/>
    <p:sldId id="6951" r:id="rId23"/>
    <p:sldId id="6952" r:id="rId24"/>
    <p:sldId id="6953" r:id="rId25"/>
    <p:sldId id="6954" r:id="rId26"/>
    <p:sldId id="6955" r:id="rId27"/>
    <p:sldId id="6956" r:id="rId28"/>
    <p:sldId id="6957" r:id="rId29"/>
    <p:sldId id="6981" r:id="rId30"/>
    <p:sldId id="6982" r:id="rId31"/>
    <p:sldId id="6983" r:id="rId32"/>
    <p:sldId id="6984" r:id="rId33"/>
    <p:sldId id="6985" r:id="rId34"/>
    <p:sldId id="6986" r:id="rId35"/>
    <p:sldId id="6987" r:id="rId36"/>
    <p:sldId id="6988" r:id="rId37"/>
    <p:sldId id="6989" r:id="rId38"/>
    <p:sldId id="6990" r:id="rId39"/>
    <p:sldId id="6991" r:id="rId40"/>
    <p:sldId id="6992" r:id="rId41"/>
    <p:sldId id="6993" r:id="rId42"/>
    <p:sldId id="6994" r:id="rId43"/>
    <p:sldId id="6995" r:id="rId44"/>
    <p:sldId id="6999" r:id="rId45"/>
    <p:sldId id="7000" r:id="rId46"/>
    <p:sldId id="7001" r:id="rId47"/>
    <p:sldId id="7002" r:id="rId48"/>
    <p:sldId id="7003" r:id="rId49"/>
    <p:sldId id="7004" r:id="rId50"/>
    <p:sldId id="7005" r:id="rId51"/>
    <p:sldId id="7006" r:id="rId52"/>
    <p:sldId id="7007" r:id="rId53"/>
    <p:sldId id="7008" r:id="rId54"/>
    <p:sldId id="7009" r:id="rId55"/>
    <p:sldId id="7011" r:id="rId56"/>
    <p:sldId id="7012" r:id="rId57"/>
    <p:sldId id="7010" r:id="rId58"/>
    <p:sldId id="7013" r:id="rId59"/>
    <p:sldId id="7014" r:id="rId60"/>
    <p:sldId id="7015" r:id="rId61"/>
    <p:sldId id="7016" r:id="rId62"/>
    <p:sldId id="7017" r:id="rId63"/>
    <p:sldId id="7018" r:id="rId64"/>
    <p:sldId id="7020" r:id="rId65"/>
    <p:sldId id="7019" r:id="rId66"/>
    <p:sldId id="7021" r:id="rId67"/>
    <p:sldId id="7022" r:id="rId68"/>
    <p:sldId id="6786" r:id="rId69"/>
    <p:sldId id="5527" r:id="rId70"/>
    <p:sldId id="6258" r:id="rId71"/>
    <p:sldId id="5765" r:id="rId72"/>
    <p:sldId id="5193" r:id="rId73"/>
    <p:sldId id="5496" r:id="rId74"/>
    <p:sldId id="5196" r:id="rId75"/>
    <p:sldId id="5195" r:id="rId76"/>
    <p:sldId id="6785" r:id="rId77"/>
    <p:sldId id="7023" r:id="rId78"/>
    <p:sldId id="7024" r:id="rId79"/>
    <p:sldId id="7025" r:id="rId80"/>
    <p:sldId id="7026" r:id="rId81"/>
    <p:sldId id="7027" r:id="rId82"/>
    <p:sldId id="7028" r:id="rId83"/>
    <p:sldId id="7029" r:id="rId84"/>
    <p:sldId id="7030" r:id="rId85"/>
    <p:sldId id="7031" r:id="rId86"/>
    <p:sldId id="7032" r:id="rId87"/>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2" autoAdjust="0"/>
    <p:restoredTop sz="94434" autoAdjust="0"/>
  </p:normalViewPr>
  <p:slideViewPr>
    <p:cSldViewPr snapToGrid="0" snapToObjects="1">
      <p:cViewPr varScale="1">
        <p:scale>
          <a:sx n="155" d="100"/>
          <a:sy n="155" d="100"/>
        </p:scale>
        <p:origin x="126" y="2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12/26/2020</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10</a:t>
            </a:fld>
            <a:endParaRPr lang="en-US"/>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a:p>
        </p:txBody>
      </p:sp>
    </p:spTree>
    <p:extLst>
      <p:ext uri="{BB962C8B-B14F-4D97-AF65-F5344CB8AC3E}">
        <p14:creationId xmlns:p14="http://schemas.microsoft.com/office/powerpoint/2010/main" val="16983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a:p>
        </p:txBody>
      </p:sp>
    </p:spTree>
    <p:extLst>
      <p:ext uri="{BB962C8B-B14F-4D97-AF65-F5344CB8AC3E}">
        <p14:creationId xmlns:p14="http://schemas.microsoft.com/office/powerpoint/2010/main" val="326066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a:p>
        </p:txBody>
      </p:sp>
    </p:spTree>
    <p:extLst>
      <p:ext uri="{BB962C8B-B14F-4D97-AF65-F5344CB8AC3E}">
        <p14:creationId xmlns:p14="http://schemas.microsoft.com/office/powerpoint/2010/main" val="1401235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a:p>
        </p:txBody>
      </p:sp>
    </p:spTree>
    <p:extLst>
      <p:ext uri="{BB962C8B-B14F-4D97-AF65-F5344CB8AC3E}">
        <p14:creationId xmlns:p14="http://schemas.microsoft.com/office/powerpoint/2010/main" val="3674821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a:p>
        </p:txBody>
      </p:sp>
    </p:spTree>
    <p:extLst>
      <p:ext uri="{BB962C8B-B14F-4D97-AF65-F5344CB8AC3E}">
        <p14:creationId xmlns:p14="http://schemas.microsoft.com/office/powerpoint/2010/main" val="135138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a:p>
        </p:txBody>
      </p:sp>
    </p:spTree>
    <p:extLst>
      <p:ext uri="{BB962C8B-B14F-4D97-AF65-F5344CB8AC3E}">
        <p14:creationId xmlns:p14="http://schemas.microsoft.com/office/powerpoint/2010/main" val="41536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a:p>
        </p:txBody>
      </p:sp>
    </p:spTree>
    <p:extLst>
      <p:ext uri="{BB962C8B-B14F-4D97-AF65-F5344CB8AC3E}">
        <p14:creationId xmlns:p14="http://schemas.microsoft.com/office/powerpoint/2010/main" val="4104058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a:p>
        </p:txBody>
      </p:sp>
    </p:spTree>
    <p:extLst>
      <p:ext uri="{BB962C8B-B14F-4D97-AF65-F5344CB8AC3E}">
        <p14:creationId xmlns:p14="http://schemas.microsoft.com/office/powerpoint/2010/main" val="85252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a:p>
        </p:txBody>
      </p:sp>
    </p:spTree>
    <p:extLst>
      <p:ext uri="{BB962C8B-B14F-4D97-AF65-F5344CB8AC3E}">
        <p14:creationId xmlns:p14="http://schemas.microsoft.com/office/powerpoint/2010/main" val="393277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a:p>
        </p:txBody>
      </p:sp>
    </p:spTree>
    <p:extLst>
      <p:ext uri="{BB962C8B-B14F-4D97-AF65-F5344CB8AC3E}">
        <p14:creationId xmlns:p14="http://schemas.microsoft.com/office/powerpoint/2010/main" val="244860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a:p>
        </p:txBody>
      </p:sp>
    </p:spTree>
    <p:extLst>
      <p:ext uri="{BB962C8B-B14F-4D97-AF65-F5344CB8AC3E}">
        <p14:creationId xmlns:p14="http://schemas.microsoft.com/office/powerpoint/2010/main" val="2493944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a:p>
        </p:txBody>
      </p:sp>
    </p:spTree>
    <p:extLst>
      <p:ext uri="{BB962C8B-B14F-4D97-AF65-F5344CB8AC3E}">
        <p14:creationId xmlns:p14="http://schemas.microsoft.com/office/powerpoint/2010/main" val="2359481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a:p>
        </p:txBody>
      </p:sp>
    </p:spTree>
    <p:extLst>
      <p:ext uri="{BB962C8B-B14F-4D97-AF65-F5344CB8AC3E}">
        <p14:creationId xmlns:p14="http://schemas.microsoft.com/office/powerpoint/2010/main" val="749331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a:p>
        </p:txBody>
      </p:sp>
    </p:spTree>
    <p:extLst>
      <p:ext uri="{BB962C8B-B14F-4D97-AF65-F5344CB8AC3E}">
        <p14:creationId xmlns:p14="http://schemas.microsoft.com/office/powerpoint/2010/main" val="2647081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a:p>
        </p:txBody>
      </p:sp>
    </p:spTree>
    <p:extLst>
      <p:ext uri="{BB962C8B-B14F-4D97-AF65-F5344CB8AC3E}">
        <p14:creationId xmlns:p14="http://schemas.microsoft.com/office/powerpoint/2010/main" val="486346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a:p>
        </p:txBody>
      </p:sp>
    </p:spTree>
    <p:extLst>
      <p:ext uri="{BB962C8B-B14F-4D97-AF65-F5344CB8AC3E}">
        <p14:creationId xmlns:p14="http://schemas.microsoft.com/office/powerpoint/2010/main" val="3653104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a:p>
        </p:txBody>
      </p:sp>
    </p:spTree>
    <p:extLst>
      <p:ext uri="{BB962C8B-B14F-4D97-AF65-F5344CB8AC3E}">
        <p14:creationId xmlns:p14="http://schemas.microsoft.com/office/powerpoint/2010/main" val="905045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a:p>
        </p:txBody>
      </p:sp>
    </p:spTree>
    <p:extLst>
      <p:ext uri="{BB962C8B-B14F-4D97-AF65-F5344CB8AC3E}">
        <p14:creationId xmlns:p14="http://schemas.microsoft.com/office/powerpoint/2010/main" val="2931477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a:p>
        </p:txBody>
      </p:sp>
    </p:spTree>
    <p:extLst>
      <p:ext uri="{BB962C8B-B14F-4D97-AF65-F5344CB8AC3E}">
        <p14:creationId xmlns:p14="http://schemas.microsoft.com/office/powerpoint/2010/main" val="125251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a:p>
        </p:txBody>
      </p:sp>
    </p:spTree>
    <p:extLst>
      <p:ext uri="{BB962C8B-B14F-4D97-AF65-F5344CB8AC3E}">
        <p14:creationId xmlns:p14="http://schemas.microsoft.com/office/powerpoint/2010/main" val="257988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a:p>
        </p:txBody>
      </p:sp>
    </p:spTree>
    <p:extLst>
      <p:ext uri="{BB962C8B-B14F-4D97-AF65-F5344CB8AC3E}">
        <p14:creationId xmlns:p14="http://schemas.microsoft.com/office/powerpoint/2010/main" val="1854629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a:p>
        </p:txBody>
      </p:sp>
    </p:spTree>
    <p:extLst>
      <p:ext uri="{BB962C8B-B14F-4D97-AF65-F5344CB8AC3E}">
        <p14:creationId xmlns:p14="http://schemas.microsoft.com/office/powerpoint/2010/main" val="3112726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a:p>
        </p:txBody>
      </p:sp>
    </p:spTree>
    <p:extLst>
      <p:ext uri="{BB962C8B-B14F-4D97-AF65-F5344CB8AC3E}">
        <p14:creationId xmlns:p14="http://schemas.microsoft.com/office/powerpoint/2010/main" val="57941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a:p>
        </p:txBody>
      </p:sp>
    </p:spTree>
    <p:extLst>
      <p:ext uri="{BB962C8B-B14F-4D97-AF65-F5344CB8AC3E}">
        <p14:creationId xmlns:p14="http://schemas.microsoft.com/office/powerpoint/2010/main" val="1809648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a:p>
        </p:txBody>
      </p:sp>
    </p:spTree>
    <p:extLst>
      <p:ext uri="{BB962C8B-B14F-4D97-AF65-F5344CB8AC3E}">
        <p14:creationId xmlns:p14="http://schemas.microsoft.com/office/powerpoint/2010/main" val="490061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a:p>
        </p:txBody>
      </p:sp>
    </p:spTree>
    <p:extLst>
      <p:ext uri="{BB962C8B-B14F-4D97-AF65-F5344CB8AC3E}">
        <p14:creationId xmlns:p14="http://schemas.microsoft.com/office/powerpoint/2010/main" val="3600443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a:p>
        </p:txBody>
      </p:sp>
    </p:spTree>
    <p:extLst>
      <p:ext uri="{BB962C8B-B14F-4D97-AF65-F5344CB8AC3E}">
        <p14:creationId xmlns:p14="http://schemas.microsoft.com/office/powerpoint/2010/main" val="3348434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a:p>
        </p:txBody>
      </p:sp>
    </p:spTree>
    <p:extLst>
      <p:ext uri="{BB962C8B-B14F-4D97-AF65-F5344CB8AC3E}">
        <p14:creationId xmlns:p14="http://schemas.microsoft.com/office/powerpoint/2010/main" val="32444447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a:p>
        </p:txBody>
      </p:sp>
    </p:spTree>
    <p:extLst>
      <p:ext uri="{BB962C8B-B14F-4D97-AF65-F5344CB8AC3E}">
        <p14:creationId xmlns:p14="http://schemas.microsoft.com/office/powerpoint/2010/main" val="331056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a:p>
        </p:txBody>
      </p:sp>
    </p:spTree>
    <p:extLst>
      <p:ext uri="{BB962C8B-B14F-4D97-AF65-F5344CB8AC3E}">
        <p14:creationId xmlns:p14="http://schemas.microsoft.com/office/powerpoint/2010/main" val="285135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a:p>
        </p:txBody>
      </p:sp>
    </p:spTree>
    <p:extLst>
      <p:ext uri="{BB962C8B-B14F-4D97-AF65-F5344CB8AC3E}">
        <p14:creationId xmlns:p14="http://schemas.microsoft.com/office/powerpoint/2010/main" val="1133546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a:p>
        </p:txBody>
      </p:sp>
    </p:spTree>
    <p:extLst>
      <p:ext uri="{BB962C8B-B14F-4D97-AF65-F5344CB8AC3E}">
        <p14:creationId xmlns:p14="http://schemas.microsoft.com/office/powerpoint/2010/main" val="629867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a:p>
        </p:txBody>
      </p:sp>
    </p:spTree>
    <p:extLst>
      <p:ext uri="{BB962C8B-B14F-4D97-AF65-F5344CB8AC3E}">
        <p14:creationId xmlns:p14="http://schemas.microsoft.com/office/powerpoint/2010/main" val="3164769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a:p>
        </p:txBody>
      </p:sp>
    </p:spTree>
    <p:extLst>
      <p:ext uri="{BB962C8B-B14F-4D97-AF65-F5344CB8AC3E}">
        <p14:creationId xmlns:p14="http://schemas.microsoft.com/office/powerpoint/2010/main" val="119659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a:p>
        </p:txBody>
      </p:sp>
    </p:spTree>
    <p:extLst>
      <p:ext uri="{BB962C8B-B14F-4D97-AF65-F5344CB8AC3E}">
        <p14:creationId xmlns:p14="http://schemas.microsoft.com/office/powerpoint/2010/main" val="4198239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a:p>
        </p:txBody>
      </p:sp>
    </p:spTree>
    <p:extLst>
      <p:ext uri="{BB962C8B-B14F-4D97-AF65-F5344CB8AC3E}">
        <p14:creationId xmlns:p14="http://schemas.microsoft.com/office/powerpoint/2010/main" val="13591313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a:p>
        </p:txBody>
      </p:sp>
    </p:spTree>
    <p:extLst>
      <p:ext uri="{BB962C8B-B14F-4D97-AF65-F5344CB8AC3E}">
        <p14:creationId xmlns:p14="http://schemas.microsoft.com/office/powerpoint/2010/main" val="4115204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a:p>
        </p:txBody>
      </p:sp>
    </p:spTree>
    <p:extLst>
      <p:ext uri="{BB962C8B-B14F-4D97-AF65-F5344CB8AC3E}">
        <p14:creationId xmlns:p14="http://schemas.microsoft.com/office/powerpoint/2010/main" val="3601993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a:p>
        </p:txBody>
      </p:sp>
    </p:spTree>
    <p:extLst>
      <p:ext uri="{BB962C8B-B14F-4D97-AF65-F5344CB8AC3E}">
        <p14:creationId xmlns:p14="http://schemas.microsoft.com/office/powerpoint/2010/main" val="953554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a:p>
        </p:txBody>
      </p:sp>
    </p:spTree>
    <p:extLst>
      <p:ext uri="{BB962C8B-B14F-4D97-AF65-F5344CB8AC3E}">
        <p14:creationId xmlns:p14="http://schemas.microsoft.com/office/powerpoint/2010/main" val="380219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a:t>
            </a:fld>
            <a:endParaRPr lang="en-US"/>
          </a:p>
        </p:txBody>
      </p:sp>
    </p:spTree>
    <p:extLst>
      <p:ext uri="{BB962C8B-B14F-4D97-AF65-F5344CB8AC3E}">
        <p14:creationId xmlns:p14="http://schemas.microsoft.com/office/powerpoint/2010/main" val="205792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a:p>
        </p:txBody>
      </p:sp>
    </p:spTree>
    <p:extLst>
      <p:ext uri="{BB962C8B-B14F-4D97-AF65-F5344CB8AC3E}">
        <p14:creationId xmlns:p14="http://schemas.microsoft.com/office/powerpoint/2010/main" val="164669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a:p>
        </p:txBody>
      </p:sp>
    </p:spTree>
    <p:extLst>
      <p:ext uri="{BB962C8B-B14F-4D97-AF65-F5344CB8AC3E}">
        <p14:creationId xmlns:p14="http://schemas.microsoft.com/office/powerpoint/2010/main" val="3601580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a:p>
        </p:txBody>
      </p:sp>
    </p:spTree>
    <p:extLst>
      <p:ext uri="{BB962C8B-B14F-4D97-AF65-F5344CB8AC3E}">
        <p14:creationId xmlns:p14="http://schemas.microsoft.com/office/powerpoint/2010/main" val="4073873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a:p>
        </p:txBody>
      </p:sp>
    </p:spTree>
    <p:extLst>
      <p:ext uri="{BB962C8B-B14F-4D97-AF65-F5344CB8AC3E}">
        <p14:creationId xmlns:p14="http://schemas.microsoft.com/office/powerpoint/2010/main" val="3732649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a:p>
        </p:txBody>
      </p:sp>
    </p:spTree>
    <p:extLst>
      <p:ext uri="{BB962C8B-B14F-4D97-AF65-F5344CB8AC3E}">
        <p14:creationId xmlns:p14="http://schemas.microsoft.com/office/powerpoint/2010/main" val="125929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a:p>
        </p:txBody>
      </p:sp>
    </p:spTree>
    <p:extLst>
      <p:ext uri="{BB962C8B-B14F-4D97-AF65-F5344CB8AC3E}">
        <p14:creationId xmlns:p14="http://schemas.microsoft.com/office/powerpoint/2010/main" val="3159610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a:p>
        </p:txBody>
      </p:sp>
    </p:spTree>
    <p:extLst>
      <p:ext uri="{BB962C8B-B14F-4D97-AF65-F5344CB8AC3E}">
        <p14:creationId xmlns:p14="http://schemas.microsoft.com/office/powerpoint/2010/main" val="22629925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a:p>
        </p:txBody>
      </p:sp>
    </p:spTree>
    <p:extLst>
      <p:ext uri="{BB962C8B-B14F-4D97-AF65-F5344CB8AC3E}">
        <p14:creationId xmlns:p14="http://schemas.microsoft.com/office/powerpoint/2010/main" val="1371465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a:p>
        </p:txBody>
      </p:sp>
    </p:spTree>
    <p:extLst>
      <p:ext uri="{BB962C8B-B14F-4D97-AF65-F5344CB8AC3E}">
        <p14:creationId xmlns:p14="http://schemas.microsoft.com/office/powerpoint/2010/main" val="2965848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a:p>
        </p:txBody>
      </p:sp>
    </p:spTree>
    <p:extLst>
      <p:ext uri="{BB962C8B-B14F-4D97-AF65-F5344CB8AC3E}">
        <p14:creationId xmlns:p14="http://schemas.microsoft.com/office/powerpoint/2010/main" val="319008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a:t>
            </a:fld>
            <a:endParaRPr lang="en-US"/>
          </a:p>
        </p:txBody>
      </p:sp>
    </p:spTree>
    <p:extLst>
      <p:ext uri="{BB962C8B-B14F-4D97-AF65-F5344CB8AC3E}">
        <p14:creationId xmlns:p14="http://schemas.microsoft.com/office/powerpoint/2010/main" val="11825828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a:p>
        </p:txBody>
      </p:sp>
    </p:spTree>
    <p:extLst>
      <p:ext uri="{BB962C8B-B14F-4D97-AF65-F5344CB8AC3E}">
        <p14:creationId xmlns:p14="http://schemas.microsoft.com/office/powerpoint/2010/main" val="1320345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a:p>
        </p:txBody>
      </p:sp>
    </p:spTree>
    <p:extLst>
      <p:ext uri="{BB962C8B-B14F-4D97-AF65-F5344CB8AC3E}">
        <p14:creationId xmlns:p14="http://schemas.microsoft.com/office/powerpoint/2010/main" val="29320267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a:p>
        </p:txBody>
      </p:sp>
    </p:spTree>
    <p:extLst>
      <p:ext uri="{BB962C8B-B14F-4D97-AF65-F5344CB8AC3E}">
        <p14:creationId xmlns:p14="http://schemas.microsoft.com/office/powerpoint/2010/main" val="2043180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a:p>
        </p:txBody>
      </p:sp>
    </p:spTree>
    <p:extLst>
      <p:ext uri="{BB962C8B-B14F-4D97-AF65-F5344CB8AC3E}">
        <p14:creationId xmlns:p14="http://schemas.microsoft.com/office/powerpoint/2010/main" val="12720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a:p>
        </p:txBody>
      </p:sp>
    </p:spTree>
    <p:extLst>
      <p:ext uri="{BB962C8B-B14F-4D97-AF65-F5344CB8AC3E}">
        <p14:creationId xmlns:p14="http://schemas.microsoft.com/office/powerpoint/2010/main" val="1942105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a:p>
        </p:txBody>
      </p:sp>
    </p:spTree>
    <p:extLst>
      <p:ext uri="{BB962C8B-B14F-4D97-AF65-F5344CB8AC3E}">
        <p14:creationId xmlns:p14="http://schemas.microsoft.com/office/powerpoint/2010/main" val="1725974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a:p>
        </p:txBody>
      </p:sp>
    </p:spTree>
    <p:extLst>
      <p:ext uri="{BB962C8B-B14F-4D97-AF65-F5344CB8AC3E}">
        <p14:creationId xmlns:p14="http://schemas.microsoft.com/office/powerpoint/2010/main" val="30956623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a:p>
        </p:txBody>
      </p:sp>
    </p:spTree>
    <p:extLst>
      <p:ext uri="{BB962C8B-B14F-4D97-AF65-F5344CB8AC3E}">
        <p14:creationId xmlns:p14="http://schemas.microsoft.com/office/powerpoint/2010/main" val="34119723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a:p>
        </p:txBody>
      </p:sp>
    </p:spTree>
    <p:extLst>
      <p:ext uri="{BB962C8B-B14F-4D97-AF65-F5344CB8AC3E}">
        <p14:creationId xmlns:p14="http://schemas.microsoft.com/office/powerpoint/2010/main" val="9192218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a:p>
        </p:txBody>
      </p:sp>
    </p:spTree>
    <p:extLst>
      <p:ext uri="{BB962C8B-B14F-4D97-AF65-F5344CB8AC3E}">
        <p14:creationId xmlns:p14="http://schemas.microsoft.com/office/powerpoint/2010/main" val="2390938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a:t>
            </a:fld>
            <a:endParaRPr lang="en-US"/>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a:p>
        </p:txBody>
      </p:sp>
    </p:spTree>
    <p:extLst>
      <p:ext uri="{BB962C8B-B14F-4D97-AF65-F5344CB8AC3E}">
        <p14:creationId xmlns:p14="http://schemas.microsoft.com/office/powerpoint/2010/main" val="13343281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a:p>
        </p:txBody>
      </p:sp>
    </p:spTree>
    <p:extLst>
      <p:ext uri="{BB962C8B-B14F-4D97-AF65-F5344CB8AC3E}">
        <p14:creationId xmlns:p14="http://schemas.microsoft.com/office/powerpoint/2010/main" val="9457098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a:p>
        </p:txBody>
      </p:sp>
    </p:spTree>
    <p:extLst>
      <p:ext uri="{BB962C8B-B14F-4D97-AF65-F5344CB8AC3E}">
        <p14:creationId xmlns:p14="http://schemas.microsoft.com/office/powerpoint/2010/main" val="2758824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a:p>
        </p:txBody>
      </p:sp>
    </p:spTree>
    <p:extLst>
      <p:ext uri="{BB962C8B-B14F-4D97-AF65-F5344CB8AC3E}">
        <p14:creationId xmlns:p14="http://schemas.microsoft.com/office/powerpoint/2010/main" val="42733948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a:p>
        </p:txBody>
      </p:sp>
    </p:spTree>
    <p:extLst>
      <p:ext uri="{BB962C8B-B14F-4D97-AF65-F5344CB8AC3E}">
        <p14:creationId xmlns:p14="http://schemas.microsoft.com/office/powerpoint/2010/main" val="16899636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a:p>
        </p:txBody>
      </p:sp>
    </p:spTree>
    <p:extLst>
      <p:ext uri="{BB962C8B-B14F-4D97-AF65-F5344CB8AC3E}">
        <p14:creationId xmlns:p14="http://schemas.microsoft.com/office/powerpoint/2010/main" val="8241877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a:p>
        </p:txBody>
      </p:sp>
    </p:spTree>
    <p:extLst>
      <p:ext uri="{BB962C8B-B14F-4D97-AF65-F5344CB8AC3E}">
        <p14:creationId xmlns:p14="http://schemas.microsoft.com/office/powerpoint/2010/main" val="13998633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a:p>
        </p:txBody>
      </p:sp>
    </p:spTree>
    <p:extLst>
      <p:ext uri="{BB962C8B-B14F-4D97-AF65-F5344CB8AC3E}">
        <p14:creationId xmlns:p14="http://schemas.microsoft.com/office/powerpoint/2010/main" val="29811827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a:p>
        </p:txBody>
      </p:sp>
    </p:spTree>
    <p:extLst>
      <p:ext uri="{BB962C8B-B14F-4D97-AF65-F5344CB8AC3E}">
        <p14:creationId xmlns:p14="http://schemas.microsoft.com/office/powerpoint/2010/main" val="3392587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a:p>
        </p:txBody>
      </p:sp>
    </p:spTree>
    <p:extLst>
      <p:ext uri="{BB962C8B-B14F-4D97-AF65-F5344CB8AC3E}">
        <p14:creationId xmlns:p14="http://schemas.microsoft.com/office/powerpoint/2010/main" val="365755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a:t>
            </a:fld>
            <a:endParaRPr lang="en-US"/>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a:p>
        </p:txBody>
      </p:sp>
    </p:spTree>
    <p:extLst>
      <p:ext uri="{BB962C8B-B14F-4D97-AF65-F5344CB8AC3E}">
        <p14:creationId xmlns:p14="http://schemas.microsoft.com/office/powerpoint/2010/main" val="24691033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a:p>
        </p:txBody>
      </p:sp>
    </p:spTree>
    <p:extLst>
      <p:ext uri="{BB962C8B-B14F-4D97-AF65-F5344CB8AC3E}">
        <p14:creationId xmlns:p14="http://schemas.microsoft.com/office/powerpoint/2010/main" val="8523661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a:p>
        </p:txBody>
      </p:sp>
    </p:spTree>
    <p:extLst>
      <p:ext uri="{BB962C8B-B14F-4D97-AF65-F5344CB8AC3E}">
        <p14:creationId xmlns:p14="http://schemas.microsoft.com/office/powerpoint/2010/main" val="31119101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a:p>
        </p:txBody>
      </p:sp>
    </p:spTree>
    <p:extLst>
      <p:ext uri="{BB962C8B-B14F-4D97-AF65-F5344CB8AC3E}">
        <p14:creationId xmlns:p14="http://schemas.microsoft.com/office/powerpoint/2010/main" val="41757492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a:p>
        </p:txBody>
      </p:sp>
    </p:spTree>
    <p:extLst>
      <p:ext uri="{BB962C8B-B14F-4D97-AF65-F5344CB8AC3E}">
        <p14:creationId xmlns:p14="http://schemas.microsoft.com/office/powerpoint/2010/main" val="38169367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a:p>
        </p:txBody>
      </p:sp>
    </p:spTree>
    <p:extLst>
      <p:ext uri="{BB962C8B-B14F-4D97-AF65-F5344CB8AC3E}">
        <p14:creationId xmlns:p14="http://schemas.microsoft.com/office/powerpoint/2010/main" val="5334096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a:p>
        </p:txBody>
      </p:sp>
    </p:spTree>
    <p:extLst>
      <p:ext uri="{BB962C8B-B14F-4D97-AF65-F5344CB8AC3E}">
        <p14:creationId xmlns:p14="http://schemas.microsoft.com/office/powerpoint/2010/main" val="428513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E03013-8287-D549-A06B-B0A86AFD7633}" type="slidenum">
              <a:rPr lang="en-US" smtClean="0"/>
              <a:pPr/>
              <a:t>9</a:t>
            </a:fld>
            <a:endParaRPr lang="en-US"/>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D0546E-A75C-4C26-87FD-2EA5D6FEBA20}" type="datetime1">
              <a:rPr lang="en-US" smtClean="0"/>
              <a:pPr/>
              <a:t>12/26/2020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CB1B0-0524-431A-AD96-8337355DD8D3}" type="datetime1">
              <a:rPr lang="en-US" smtClean="0"/>
              <a:pPr/>
              <a:t>12/26/2020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98121-74DE-4FBF-A57D-128D603E4826}" type="datetime1">
              <a:rPr lang="en-US" smtClean="0"/>
              <a:pPr/>
              <a:t>12/26/2020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544E1A-884A-487A-A010-850F83076D7E}" type="datetime1">
              <a:rPr lang="en-US" smtClean="0"/>
              <a:pPr/>
              <a:t>12/26/2020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12/26/2020</a:t>
            </a:fld>
            <a:endParaRPr lang="en-US"/>
          </a:p>
        </p:txBody>
      </p:sp>
      <p:sp>
        <p:nvSpPr>
          <p:cNvPr id="5" name="Footer Placeholder 4"/>
          <p:cNvSpPr>
            <a:spLocks noGrp="1"/>
          </p:cNvSpPr>
          <p:nvPr>
            <p:ph type="ftr" sz="quarter" idx="11"/>
          </p:nvPr>
        </p:nvSpPr>
        <p:spPr/>
        <p:txBody>
          <a:bodyPr/>
          <a:lstStyle/>
          <a:p>
            <a:r>
              <a:rPr lang="en-US" smtClean="0"/>
              <a:t>ArthurBaileyMinistries.com</a:t>
            </a:r>
            <a:endParaRPr lang="en-US"/>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E77BC4-6E9E-46F4-8232-0B68B6A03327}" type="datetime1">
              <a:rPr lang="en-US" smtClean="0"/>
              <a:pPr/>
              <a:t>12/26/2020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DCF79-0BEE-4553-A736-F3924A5194EE}" type="datetime1">
              <a:rPr lang="en-US" smtClean="0"/>
              <a:pPr/>
              <a:t>12/26/2020</a:t>
            </a:fld>
            <a:endParaRPr lang="en-US"/>
          </a:p>
        </p:txBody>
      </p:sp>
      <p:sp>
        <p:nvSpPr>
          <p:cNvPr id="8" name="Footer Placeholder 7"/>
          <p:cNvSpPr>
            <a:spLocks noGrp="1"/>
          </p:cNvSpPr>
          <p:nvPr>
            <p:ph type="ftr" sz="quarter" idx="11"/>
          </p:nvPr>
        </p:nvSpPr>
        <p:spPr/>
        <p:txBody>
          <a:bodyPr/>
          <a:lstStyle/>
          <a:p>
            <a:r>
              <a:rPr lang="en-US" smtClean="0"/>
              <a:t>ArthurBaileyMinistries.com</a:t>
            </a:r>
            <a:endParaRPr lang="en-US"/>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EFA917-FB7A-46F0-83B1-168855B59B96}" type="datetime1">
              <a:rPr lang="en-US" smtClean="0"/>
              <a:pPr/>
              <a:t>12/26/2020</a:t>
            </a:fld>
            <a:endParaRPr lang="en-US"/>
          </a:p>
        </p:txBody>
      </p:sp>
      <p:sp>
        <p:nvSpPr>
          <p:cNvPr id="4" name="Footer Placeholder 3"/>
          <p:cNvSpPr>
            <a:spLocks noGrp="1"/>
          </p:cNvSpPr>
          <p:nvPr>
            <p:ph type="ftr" sz="quarter" idx="11"/>
          </p:nvPr>
        </p:nvSpPr>
        <p:spPr/>
        <p:txBody>
          <a:bodyPr/>
          <a:lstStyle/>
          <a:p>
            <a:r>
              <a:rPr lang="en-US" smtClean="0"/>
              <a:t>ArthurBaileyMinistries.com</a:t>
            </a:r>
            <a:endParaRPr lang="en-US"/>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12/26/2020</a:t>
            </a:fld>
            <a:endParaRPr lang="en-US"/>
          </a:p>
        </p:txBody>
      </p:sp>
      <p:sp>
        <p:nvSpPr>
          <p:cNvPr id="3" name="Footer Placeholder 2"/>
          <p:cNvSpPr>
            <a:spLocks noGrp="1"/>
          </p:cNvSpPr>
          <p:nvPr>
            <p:ph type="ftr" sz="quarter" idx="11"/>
          </p:nvPr>
        </p:nvSpPr>
        <p:spPr/>
        <p:txBody>
          <a:bodyPr/>
          <a:lstStyle/>
          <a:p>
            <a:r>
              <a:rPr lang="en-US" smtClean="0"/>
              <a:t>ArthurBaileyMinistries.com</a:t>
            </a:r>
            <a:endParaRPr lang="en-US"/>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12/26/2020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12/26/2020</a:t>
            </a:fld>
            <a:endParaRPr lang="en-US"/>
          </a:p>
        </p:txBody>
      </p:sp>
      <p:sp>
        <p:nvSpPr>
          <p:cNvPr id="6" name="Footer Placeholder 5"/>
          <p:cNvSpPr>
            <a:spLocks noGrp="1"/>
          </p:cNvSpPr>
          <p:nvPr>
            <p:ph type="ftr" sz="quarter" idx="11"/>
          </p:nvPr>
        </p:nvSpPr>
        <p:spPr/>
        <p:txBody>
          <a:bodyPr/>
          <a:lstStyle/>
          <a:p>
            <a:r>
              <a:rPr lang="en-US" smtClean="0"/>
              <a:t>ArthurBaileyMinistries.com</a:t>
            </a:r>
            <a:endParaRPr lang="en-US"/>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12/26/2020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ArthurBaileyMinistries.com</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a:p>
        </p:txBody>
      </p:sp>
    </p:spTree>
    <p:extLst>
      <p:ext uri="{BB962C8B-B14F-4D97-AF65-F5344CB8AC3E}">
        <p14:creationId xmlns:p14="http://schemas.microsoft.com/office/powerpoint/2010/main" val="238887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Prayer</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smtClean="0">
                <a:solidFill>
                  <a:schemeClr val="bg1"/>
                </a:solidFill>
                <a:latin typeface="Helvetica" pitchFamily="34" charset="0"/>
                <a:cs typeface="Helvetica" pitchFamily="34" charset="0"/>
              </a:rPr>
              <a:t>Ministry of The Word</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10719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fontScale="92500" lnSpcReduction="10000"/>
          </a:bodyPr>
          <a:lstStyle/>
          <a:p>
            <a:endParaRPr lang="en-US" dirty="0" smtClean="0">
              <a:latin typeface="Helvetica" panose="020B0604020202020204" pitchFamily="34" charset="0"/>
              <a:cs typeface="Helvetica" panose="020B0604020202020204" pitchFamily="34" charset="0"/>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a:p>
            <a:pPr algn="ctr">
              <a:buNone/>
            </a:pPr>
            <a:r>
              <a:rPr lang="en-US" sz="5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5400" dirty="0" smtClean="0">
                <a:solidFill>
                  <a:schemeClr val="bg1"/>
                </a:solidFill>
              </a:rPr>
              <a:t>Matthew </a:t>
            </a:r>
            <a:r>
              <a:rPr lang="en-US" sz="5400" dirty="0">
                <a:solidFill>
                  <a:schemeClr val="bg1"/>
                </a:solidFill>
              </a:rPr>
              <a:t>5:13 – 20  </a:t>
            </a:r>
          </a:p>
          <a:p>
            <a:pPr marL="0" indent="0" algn="ctr">
              <a:buNone/>
            </a:pPr>
            <a:r>
              <a:rPr lang="en-US" sz="5400" dirty="0">
                <a:solidFill>
                  <a:schemeClr val="bg1"/>
                </a:solidFill>
              </a:rPr>
              <a:t>Salt, Light, and The Law</a:t>
            </a:r>
            <a:endParaRPr lang="en-US" sz="5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12</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4265975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this portion of Matthew, the Messiah continues His first public teaching. It is commonly known as the Beatitudes (blessings) from the Sermon on the Mount.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60001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err="1">
                <a:solidFill>
                  <a:schemeClr val="bg1"/>
                </a:solidFill>
              </a:rPr>
              <a:t>Yeshua’s</a:t>
            </a:r>
            <a:r>
              <a:rPr lang="en-US" sz="4000" dirty="0">
                <a:solidFill>
                  <a:schemeClr val="bg1"/>
                </a:solidFill>
              </a:rPr>
              <a:t> teaching transitions from the blessings of those who are called to be: poor in spirit: that mourn: </a:t>
            </a:r>
            <a:r>
              <a:rPr lang="en-US" sz="4000" i="1" dirty="0">
                <a:solidFill>
                  <a:schemeClr val="bg1"/>
                </a:solidFill>
              </a:rPr>
              <a:t>are </a:t>
            </a:r>
            <a:r>
              <a:rPr lang="en-US" sz="4000" dirty="0">
                <a:solidFill>
                  <a:schemeClr val="bg1"/>
                </a:solidFill>
              </a:rPr>
              <a:t>the meek: which do hunger and thirst after righteousness: are merciful: pure in heart: peacemakers: who are persecuted for righteousness' sake: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79264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We are to rejoice, and be exceeding glad: for great </a:t>
            </a:r>
            <a:r>
              <a:rPr lang="en-US" sz="4000" i="1" dirty="0">
                <a:solidFill>
                  <a:schemeClr val="bg1"/>
                </a:solidFill>
              </a:rPr>
              <a:t>is </a:t>
            </a:r>
            <a:r>
              <a:rPr lang="en-US" sz="4000" dirty="0">
                <a:solidFill>
                  <a:schemeClr val="bg1"/>
                </a:solidFill>
              </a:rPr>
              <a:t>your reward in heaven: for so persecuted they the prophets which were before you</a:t>
            </a:r>
            <a:r>
              <a:rPr lang="en-US" sz="4000" dirty="0" smtClean="0">
                <a:solidFill>
                  <a:schemeClr val="bg1"/>
                </a:solidFill>
              </a:rPr>
              <a:t>.</a:t>
            </a:r>
            <a:endParaRPr lang="en-US" sz="4000" dirty="0">
              <a:solidFill>
                <a:schemeClr val="bg1"/>
              </a:solidFill>
            </a:endParaRPr>
          </a:p>
          <a:p>
            <a:pPr marL="0" indent="0" algn="ctr">
              <a:buNone/>
            </a:pPr>
            <a:r>
              <a:rPr lang="en-US" sz="4000" dirty="0" err="1">
                <a:solidFill>
                  <a:schemeClr val="bg1"/>
                </a:solidFill>
              </a:rPr>
              <a:t>Yeshua’s</a:t>
            </a:r>
            <a:r>
              <a:rPr lang="en-US" sz="4000" dirty="0">
                <a:solidFill>
                  <a:schemeClr val="bg1"/>
                </a:solidFill>
              </a:rPr>
              <a:t> first public teaching transitions to the ethical, moral codes, and values his followers are expected to operate by and conduct themselves in the world.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8561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raises the standard and expectations of the life of the believer and articulates the similarity between the lives of the believers in comparison to His life as Savior of the world.</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714782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5:13</a:t>
            </a:r>
            <a:r>
              <a:rPr lang="en-US" sz="4000" dirty="0">
                <a:solidFill>
                  <a:schemeClr val="bg1"/>
                </a:solidFill>
              </a:rPr>
              <a:t> Ye are the </a:t>
            </a:r>
            <a:r>
              <a:rPr lang="en-US" sz="4000" u="sng" dirty="0">
                <a:solidFill>
                  <a:schemeClr val="bg1"/>
                </a:solidFill>
              </a:rPr>
              <a:t>salt of the earth</a:t>
            </a:r>
            <a:r>
              <a:rPr lang="en-US" sz="4000" dirty="0">
                <a:solidFill>
                  <a:schemeClr val="bg1"/>
                </a:solidFill>
              </a:rPr>
              <a:t>: but if the salt have lost his </a:t>
            </a:r>
            <a:r>
              <a:rPr lang="en-US" sz="4000" dirty="0" err="1">
                <a:solidFill>
                  <a:schemeClr val="bg1"/>
                </a:solidFill>
              </a:rPr>
              <a:t>savour</a:t>
            </a:r>
            <a:r>
              <a:rPr lang="en-US" sz="4000" dirty="0">
                <a:solidFill>
                  <a:schemeClr val="bg1"/>
                </a:solidFill>
              </a:rPr>
              <a:t>, wherewith shall it be salted? it is thenceforth good for nothing, but to be cast out, and to be trodden under foot of men.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94797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Salt – </a:t>
            </a:r>
            <a:r>
              <a:rPr lang="en-US" sz="4000" b="1" dirty="0">
                <a:solidFill>
                  <a:schemeClr val="bg1"/>
                </a:solidFill>
              </a:rPr>
              <a:t>217 </a:t>
            </a:r>
            <a:r>
              <a:rPr lang="el-GR" sz="4000" b="1" dirty="0">
                <a:solidFill>
                  <a:schemeClr val="bg1"/>
                </a:solidFill>
              </a:rPr>
              <a:t>ἅλας </a:t>
            </a:r>
            <a:r>
              <a:rPr lang="en-US" sz="4000" dirty="0" err="1">
                <a:solidFill>
                  <a:schemeClr val="bg1"/>
                </a:solidFill>
              </a:rPr>
              <a:t>halas</a:t>
            </a:r>
            <a:r>
              <a:rPr lang="en-US" sz="4000" dirty="0">
                <a:solidFill>
                  <a:schemeClr val="bg1"/>
                </a:solidFill>
              </a:rPr>
              <a:t> {</a:t>
            </a:r>
            <a:r>
              <a:rPr lang="en-US" sz="4000" dirty="0" err="1">
                <a:solidFill>
                  <a:schemeClr val="bg1"/>
                </a:solidFill>
              </a:rPr>
              <a:t>hal</a:t>
            </a:r>
            <a:r>
              <a:rPr lang="en-US" sz="4000" dirty="0">
                <a:solidFill>
                  <a:schemeClr val="bg1"/>
                </a:solidFill>
              </a:rPr>
              <a:t>'-as} </a:t>
            </a:r>
          </a:p>
          <a:p>
            <a:pPr marL="0" indent="0" algn="ctr">
              <a:buNone/>
            </a:pPr>
            <a:r>
              <a:rPr lang="en-US" sz="4000" b="1" dirty="0">
                <a:solidFill>
                  <a:schemeClr val="bg1"/>
                </a:solidFill>
              </a:rPr>
              <a:t>Meaning:  </a:t>
            </a:r>
            <a:r>
              <a:rPr lang="en-US" sz="4000" dirty="0">
                <a:solidFill>
                  <a:schemeClr val="bg1"/>
                </a:solidFill>
              </a:rPr>
              <a:t>1) salt with which food is seasoned and sacrifices are sprinkled 2) those kinds of saline matter used to </a:t>
            </a:r>
            <a:r>
              <a:rPr lang="en-US" sz="4000" dirty="0" err="1">
                <a:solidFill>
                  <a:schemeClr val="bg1"/>
                </a:solidFill>
              </a:rPr>
              <a:t>fertilise</a:t>
            </a:r>
            <a:r>
              <a:rPr lang="en-US" sz="4000" dirty="0">
                <a:solidFill>
                  <a:schemeClr val="bg1"/>
                </a:solidFill>
              </a:rPr>
              <a:t> arable land 3) </a:t>
            </a:r>
            <a:r>
              <a:rPr lang="en-US" sz="4000" u="sng" dirty="0">
                <a:solidFill>
                  <a:schemeClr val="bg1"/>
                </a:solidFill>
              </a:rPr>
              <a:t>wisdom and grace exhibited in speech</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salt 8; 8</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14646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49" y="564596"/>
            <a:ext cx="7394767" cy="4056499"/>
          </a:xfrm>
        </p:spPr>
        <p:txBody>
          <a:bodyPr>
            <a:normAutofit fontScale="77500" lnSpcReduction="20000"/>
          </a:bodyPr>
          <a:lstStyle/>
          <a:p>
            <a:pPr marL="0" indent="0" algn="ctr">
              <a:buNone/>
            </a:pPr>
            <a:r>
              <a:rPr lang="en-US" sz="4000" dirty="0">
                <a:solidFill>
                  <a:schemeClr val="bg1"/>
                </a:solidFill>
              </a:rPr>
              <a:t>Anyone who had knowledge of the Torah knew of the importance of salt in the sacrifices.</a:t>
            </a:r>
          </a:p>
          <a:p>
            <a:pPr marL="0" indent="0" algn="ctr">
              <a:buNone/>
            </a:pPr>
            <a:r>
              <a:rPr lang="en-US" sz="4000" dirty="0">
                <a:solidFill>
                  <a:schemeClr val="bg1"/>
                </a:solidFill>
              </a:rPr>
              <a:t> </a:t>
            </a:r>
          </a:p>
          <a:p>
            <a:pPr marL="0" indent="0" algn="ctr">
              <a:buNone/>
            </a:pPr>
            <a:r>
              <a:rPr lang="en-US" sz="4000" baseline="30000" dirty="0">
                <a:solidFill>
                  <a:schemeClr val="bg1"/>
                </a:solidFill>
              </a:rPr>
              <a:t>Lev 2:13</a:t>
            </a:r>
            <a:r>
              <a:rPr lang="en-US" sz="4000" dirty="0">
                <a:solidFill>
                  <a:schemeClr val="bg1"/>
                </a:solidFill>
              </a:rPr>
              <a:t> And every oblation of thy meat offering shalt thou season with salt; neither shalt thou suffer the salt of the covenant of thy God to be lacking from thy meat offering: with all </a:t>
            </a:r>
            <a:r>
              <a:rPr lang="en-US" sz="4000" dirty="0" err="1">
                <a:solidFill>
                  <a:schemeClr val="bg1"/>
                </a:solidFill>
              </a:rPr>
              <a:t>thine</a:t>
            </a:r>
            <a:r>
              <a:rPr lang="en-US" sz="4000" dirty="0">
                <a:solidFill>
                  <a:schemeClr val="bg1"/>
                </a:solidFill>
              </a:rPr>
              <a:t> offerings thou shalt offer salt</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6181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a:p>
        </p:txBody>
      </p:sp>
    </p:spTree>
    <p:extLst>
      <p:ext uri="{BB962C8B-B14F-4D97-AF65-F5344CB8AC3E}">
        <p14:creationId xmlns:p14="http://schemas.microsoft.com/office/powerpoint/2010/main" val="1139525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Salt was an ingredient in the incense that was placed on the altar of incense and before the Ark of the Covenant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8744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30:35</a:t>
            </a:r>
            <a:r>
              <a:rPr lang="en-US" sz="4000" dirty="0">
                <a:solidFill>
                  <a:schemeClr val="bg1"/>
                </a:solidFill>
              </a:rPr>
              <a:t> And thou shalt make it a perfume, a confection after the art of the apothecary, tempered together, pure </a:t>
            </a:r>
            <a:r>
              <a:rPr lang="en-US" sz="4000" i="1" dirty="0">
                <a:solidFill>
                  <a:schemeClr val="bg1"/>
                </a:solidFill>
              </a:rPr>
              <a:t>and </a:t>
            </a:r>
            <a:r>
              <a:rPr lang="en-US" sz="4000" dirty="0">
                <a:solidFill>
                  <a:schemeClr val="bg1"/>
                </a:solidFill>
              </a:rPr>
              <a:t>holy: KJV</a:t>
            </a:r>
          </a:p>
          <a:p>
            <a:pPr marL="0" indent="0" algn="ctr">
              <a:buNone/>
            </a:pPr>
            <a:r>
              <a:rPr lang="en-US" sz="4000" dirty="0">
                <a:solidFill>
                  <a:schemeClr val="bg1"/>
                </a:solidFill>
              </a:rPr>
              <a:t> </a:t>
            </a:r>
          </a:p>
          <a:p>
            <a:pPr marL="0" indent="0" algn="ctr">
              <a:buNone/>
            </a:pPr>
            <a:r>
              <a:rPr lang="en-US" sz="4000" baseline="30000" dirty="0">
                <a:solidFill>
                  <a:schemeClr val="bg1"/>
                </a:solidFill>
              </a:rPr>
              <a:t>EX 30:35</a:t>
            </a:r>
            <a:r>
              <a:rPr lang="en-US" sz="4000" dirty="0">
                <a:solidFill>
                  <a:schemeClr val="bg1"/>
                </a:solidFill>
              </a:rPr>
              <a:t> “With it you shall make incense, a perfume, the work of a perfumer, salted, pure, </a:t>
            </a:r>
            <a:r>
              <a:rPr lang="en-US" sz="4000" i="1" dirty="0">
                <a:solidFill>
                  <a:schemeClr val="bg1"/>
                </a:solidFill>
              </a:rPr>
              <a:t>and </a:t>
            </a:r>
            <a:r>
              <a:rPr lang="en-US" sz="4000" dirty="0">
                <a:solidFill>
                  <a:schemeClr val="bg1"/>
                </a:solidFill>
              </a:rPr>
              <a:t>holy. NASV</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82204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Salt was an ingredient in the incense placed before the before the Ark of the Covenant</a:t>
            </a:r>
          </a:p>
          <a:p>
            <a:pPr marL="0" indent="0" algn="ctr">
              <a:buNone/>
            </a:pPr>
            <a:r>
              <a:rPr lang="en-US" sz="4000" dirty="0">
                <a:solidFill>
                  <a:schemeClr val="bg1"/>
                </a:solidFill>
              </a:rPr>
              <a:t>On Yom Kippur /Day of Atonement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1438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16:12</a:t>
            </a:r>
            <a:r>
              <a:rPr lang="en-US" sz="4000" dirty="0">
                <a:solidFill>
                  <a:schemeClr val="bg1"/>
                </a:solidFill>
              </a:rPr>
              <a:t> And he shall take a censer full of burning coals of fire from off the altar before the LORD, and his hands full of sweet incense beaten small, and bring </a:t>
            </a:r>
            <a:r>
              <a:rPr lang="en-US" sz="4000" i="1" dirty="0">
                <a:solidFill>
                  <a:schemeClr val="bg1"/>
                </a:solidFill>
              </a:rPr>
              <a:t>it </a:t>
            </a:r>
            <a:r>
              <a:rPr lang="en-US" sz="4000" dirty="0">
                <a:solidFill>
                  <a:schemeClr val="bg1"/>
                </a:solidFill>
              </a:rPr>
              <a:t>within the veil: </a:t>
            </a:r>
          </a:p>
          <a:p>
            <a:pPr marL="0" indent="0" algn="ctr">
              <a:buNone/>
            </a:pPr>
            <a:r>
              <a:rPr lang="en-US" sz="4000" baseline="30000" dirty="0">
                <a:solidFill>
                  <a:schemeClr val="bg1"/>
                </a:solidFill>
              </a:rPr>
              <a:t>Lev 16:13</a:t>
            </a:r>
            <a:r>
              <a:rPr lang="en-US" sz="4000" dirty="0">
                <a:solidFill>
                  <a:schemeClr val="bg1"/>
                </a:solidFill>
              </a:rPr>
              <a:t> And he shall put the incense upon the fire before the LORD, that the cloud of the incense may cover the mercy seat that </a:t>
            </a:r>
            <a:r>
              <a:rPr lang="en-US" sz="4000" i="1" dirty="0">
                <a:solidFill>
                  <a:schemeClr val="bg1"/>
                </a:solidFill>
              </a:rPr>
              <a:t>is </a:t>
            </a:r>
            <a:r>
              <a:rPr lang="en-US" sz="4000" dirty="0">
                <a:solidFill>
                  <a:schemeClr val="bg1"/>
                </a:solidFill>
              </a:rPr>
              <a:t>upon the testimony, that he die not: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70189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err="1">
                <a:solidFill>
                  <a:schemeClr val="bg1"/>
                </a:solidFill>
              </a:rPr>
              <a:t>Yeshua</a:t>
            </a:r>
            <a:r>
              <a:rPr lang="en-US" sz="4000" dirty="0">
                <a:solidFill>
                  <a:schemeClr val="bg1"/>
                </a:solidFill>
              </a:rPr>
              <a:t> took the importance of salt ascribed by </a:t>
            </a:r>
            <a:r>
              <a:rPr lang="en-US" sz="4000" dirty="0" err="1">
                <a:solidFill>
                  <a:schemeClr val="bg1"/>
                </a:solidFill>
              </a:rPr>
              <a:t>YeHoVah</a:t>
            </a:r>
            <a:r>
              <a:rPr lang="en-US" sz="4000" dirty="0">
                <a:solidFill>
                  <a:schemeClr val="bg1"/>
                </a:solidFill>
              </a:rPr>
              <a:t> offered in the sacrifices which was sacred and holy and ascribed it to the believer whom Paul described as living sacrifices.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542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239" y="478678"/>
            <a:ext cx="7824564" cy="4117869"/>
          </a:xfrm>
        </p:spPr>
        <p:txBody>
          <a:bodyPr>
            <a:normAutofit fontScale="77500" lnSpcReduction="20000"/>
          </a:bodyPr>
          <a:lstStyle/>
          <a:p>
            <a:pPr marL="0" indent="0" algn="ctr">
              <a:buNone/>
            </a:pPr>
            <a:r>
              <a:rPr lang="en-US" sz="4000" baseline="30000" dirty="0">
                <a:solidFill>
                  <a:schemeClr val="bg1"/>
                </a:solidFill>
              </a:rPr>
              <a:t>Ro 12:1</a:t>
            </a:r>
            <a:r>
              <a:rPr lang="en-US" sz="4000" dirty="0">
                <a:solidFill>
                  <a:schemeClr val="bg1"/>
                </a:solidFill>
              </a:rPr>
              <a:t> I beseech you therefore, brethren, by the mercies of God, that ye present your bodies a living sacrifice, holy, acceptable unto God, </a:t>
            </a:r>
            <a:r>
              <a:rPr lang="en-US" sz="4000" i="1" dirty="0">
                <a:solidFill>
                  <a:schemeClr val="bg1"/>
                </a:solidFill>
              </a:rPr>
              <a:t>which is </a:t>
            </a:r>
            <a:r>
              <a:rPr lang="en-US" sz="4000" dirty="0">
                <a:solidFill>
                  <a:schemeClr val="bg1"/>
                </a:solidFill>
              </a:rPr>
              <a:t>your reasonable service.</a:t>
            </a:r>
          </a:p>
          <a:p>
            <a:pPr marL="0" indent="0" algn="ctr">
              <a:buNone/>
            </a:pPr>
            <a:r>
              <a:rPr lang="en-US" sz="4000" dirty="0">
                <a:solidFill>
                  <a:schemeClr val="bg1"/>
                </a:solidFill>
              </a:rPr>
              <a:t> </a:t>
            </a:r>
          </a:p>
          <a:p>
            <a:pPr marL="0" indent="0" algn="ctr">
              <a:buNone/>
            </a:pPr>
            <a:r>
              <a:rPr lang="en-US" sz="4000" dirty="0">
                <a:solidFill>
                  <a:schemeClr val="bg1"/>
                </a:solidFill>
              </a:rPr>
              <a:t>As believers who have been given the Word of God we are to proclaim His Word to preserve the earth. The earth was made by the Word. The earth is to be preserved by the Word. We are the salt of the earth.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2218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Mt 5:13</a:t>
            </a:r>
            <a:r>
              <a:rPr lang="en-US" sz="4000" dirty="0">
                <a:solidFill>
                  <a:schemeClr val="bg1"/>
                </a:solidFill>
              </a:rPr>
              <a:t> Ye are the salt of the earth: but </a:t>
            </a:r>
            <a:r>
              <a:rPr lang="en-US" sz="4000" u="sng" dirty="0">
                <a:solidFill>
                  <a:schemeClr val="bg1"/>
                </a:solidFill>
              </a:rPr>
              <a:t>if the salt have lost his </a:t>
            </a:r>
            <a:r>
              <a:rPr lang="en-US" sz="4000" b="1" u="sng" dirty="0" err="1">
                <a:solidFill>
                  <a:schemeClr val="bg1"/>
                </a:solidFill>
              </a:rPr>
              <a:t>savour</a:t>
            </a:r>
            <a:r>
              <a:rPr lang="en-US" sz="4000" dirty="0">
                <a:solidFill>
                  <a:schemeClr val="bg1"/>
                </a:solidFill>
              </a:rPr>
              <a:t>, wherewith shall it be salted? it is thenceforth good for nothing, but to be cast out, and to be trodden under foot of men.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1229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err="1">
                <a:solidFill>
                  <a:schemeClr val="bg1"/>
                </a:solidFill>
              </a:rPr>
              <a:t>Yeshua</a:t>
            </a:r>
            <a:r>
              <a:rPr lang="en-US" sz="4000" dirty="0">
                <a:solidFill>
                  <a:schemeClr val="bg1"/>
                </a:solidFill>
              </a:rPr>
              <a:t> uses salt as a metaphor for wisdom that comes from the Word. </a:t>
            </a:r>
          </a:p>
          <a:p>
            <a:pPr marL="0" indent="0" algn="ctr">
              <a:buNone/>
            </a:pPr>
            <a:r>
              <a:rPr lang="en-US" sz="4000" dirty="0">
                <a:solidFill>
                  <a:schemeClr val="bg1"/>
                </a:solidFill>
              </a:rPr>
              <a:t> </a:t>
            </a:r>
          </a:p>
          <a:p>
            <a:pPr marL="0" indent="0" algn="ctr">
              <a:buNone/>
            </a:pPr>
            <a:r>
              <a:rPr lang="en-US" sz="4000" dirty="0">
                <a:solidFill>
                  <a:schemeClr val="bg1"/>
                </a:solidFill>
              </a:rPr>
              <a:t>The believers are to operate in the spirit of wisdom. </a:t>
            </a:r>
            <a:r>
              <a:rPr lang="en-US" sz="4000" dirty="0" err="1">
                <a:solidFill>
                  <a:schemeClr val="bg1"/>
                </a:solidFill>
              </a:rPr>
              <a:t>YeHoVaH</a:t>
            </a:r>
            <a:r>
              <a:rPr lang="en-US" sz="4000" dirty="0">
                <a:solidFill>
                  <a:schemeClr val="bg1"/>
                </a:solidFill>
              </a:rPr>
              <a:t> imparts that wisdom in them who receives His </a:t>
            </a:r>
            <a:r>
              <a:rPr lang="en-US" sz="4000" dirty="0" smtClean="0">
                <a:solidFill>
                  <a:schemeClr val="bg1"/>
                </a:solidFill>
              </a:rPr>
              <a:t>Words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1218380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28:3</a:t>
            </a:r>
            <a:r>
              <a:rPr lang="en-US" sz="4000" dirty="0">
                <a:solidFill>
                  <a:schemeClr val="bg1"/>
                </a:solidFill>
              </a:rPr>
              <a:t> And thou shalt speak unto all </a:t>
            </a:r>
            <a:r>
              <a:rPr lang="en-US" sz="4000" i="1" dirty="0">
                <a:solidFill>
                  <a:schemeClr val="bg1"/>
                </a:solidFill>
              </a:rPr>
              <a:t>that are </a:t>
            </a:r>
            <a:r>
              <a:rPr lang="en-US" sz="4000" dirty="0" err="1">
                <a:solidFill>
                  <a:schemeClr val="bg1"/>
                </a:solidFill>
              </a:rPr>
              <a:t>wisehearted</a:t>
            </a:r>
            <a:r>
              <a:rPr lang="en-US" sz="4000" dirty="0">
                <a:solidFill>
                  <a:schemeClr val="bg1"/>
                </a:solidFill>
              </a:rPr>
              <a:t>, whom </a:t>
            </a:r>
            <a:r>
              <a:rPr lang="en-US" sz="4000" b="1" dirty="0">
                <a:solidFill>
                  <a:schemeClr val="bg1"/>
                </a:solidFill>
              </a:rPr>
              <a:t>I have filled</a:t>
            </a:r>
            <a:r>
              <a:rPr lang="en-US" sz="4000" dirty="0">
                <a:solidFill>
                  <a:schemeClr val="bg1"/>
                </a:solidFill>
              </a:rPr>
              <a:t> with the </a:t>
            </a:r>
            <a:r>
              <a:rPr lang="en-US" sz="4000" u="sng" dirty="0">
                <a:solidFill>
                  <a:schemeClr val="bg1"/>
                </a:solidFill>
              </a:rPr>
              <a:t>spirit of wisdom</a:t>
            </a:r>
            <a:r>
              <a:rPr lang="en-US" sz="4000" dirty="0">
                <a:solidFill>
                  <a:schemeClr val="bg1"/>
                </a:solidFill>
              </a:rPr>
              <a:t>, that they may make Aaron's garments to consecrate him, that he may minister unto me in the priest's office.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43451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Moses imparted the </a:t>
            </a:r>
            <a:r>
              <a:rPr lang="en-US" sz="4000" u="sng" dirty="0">
                <a:solidFill>
                  <a:schemeClr val="bg1"/>
                </a:solidFill>
              </a:rPr>
              <a:t>spirit of wisdom</a:t>
            </a:r>
            <a:r>
              <a:rPr lang="en-US" sz="4000" dirty="0">
                <a:solidFill>
                  <a:schemeClr val="bg1"/>
                </a:solidFill>
              </a:rPr>
              <a:t> to Joshua by laying his hands on him</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Dt</a:t>
            </a:r>
            <a:r>
              <a:rPr lang="en-US" sz="4000" baseline="30000" dirty="0">
                <a:solidFill>
                  <a:schemeClr val="bg1"/>
                </a:solidFill>
              </a:rPr>
              <a:t> 34:9</a:t>
            </a:r>
            <a:r>
              <a:rPr lang="en-US" sz="4000" dirty="0">
                <a:solidFill>
                  <a:schemeClr val="bg1"/>
                </a:solidFill>
              </a:rPr>
              <a:t> And Joshua the son of Nun was full of the </a:t>
            </a:r>
            <a:r>
              <a:rPr lang="en-US" sz="4000" u="sng" dirty="0">
                <a:solidFill>
                  <a:schemeClr val="bg1"/>
                </a:solidFill>
              </a:rPr>
              <a:t>spirit of wisdom</a:t>
            </a:r>
            <a:r>
              <a:rPr lang="en-US" sz="4000" dirty="0">
                <a:solidFill>
                  <a:schemeClr val="bg1"/>
                </a:solidFill>
              </a:rPr>
              <a:t>; for </a:t>
            </a:r>
            <a:r>
              <a:rPr lang="en-US" sz="4000" u="sng" dirty="0">
                <a:solidFill>
                  <a:schemeClr val="bg1"/>
                </a:solidFill>
              </a:rPr>
              <a:t>Moses had laid his hands upon him</a:t>
            </a:r>
            <a:r>
              <a:rPr lang="en-US" sz="4000" dirty="0">
                <a:solidFill>
                  <a:schemeClr val="bg1"/>
                </a:solidFill>
              </a:rPr>
              <a:t>: and the children of Israel hearkened unto him, and did as the LORD commanded Moses</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06938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smtClean="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Matthew </a:t>
            </a:r>
            <a:r>
              <a:rPr lang="en-US" sz="4400" dirty="0" smtClean="0">
                <a:solidFill>
                  <a:schemeClr val="bg1"/>
                </a:solidFill>
              </a:rPr>
              <a:t>5:13 – </a:t>
            </a:r>
            <a:r>
              <a:rPr lang="en-US" sz="4400" dirty="0">
                <a:solidFill>
                  <a:schemeClr val="bg1"/>
                </a:solidFill>
              </a:rPr>
              <a:t>20  </a:t>
            </a:r>
            <a:endParaRPr lang="en-US" sz="4400" dirty="0" smtClean="0">
              <a:solidFill>
                <a:schemeClr val="bg1"/>
              </a:solidFill>
            </a:endParaRPr>
          </a:p>
          <a:p>
            <a:pPr marL="0" indent="0" algn="ctr">
              <a:buNone/>
            </a:pPr>
            <a:r>
              <a:rPr lang="en-US" sz="4400" dirty="0" smtClean="0">
                <a:solidFill>
                  <a:schemeClr val="bg1"/>
                </a:solidFill>
              </a:rPr>
              <a:t>Salt, Light, </a:t>
            </a:r>
            <a:r>
              <a:rPr lang="en-US" sz="4400" dirty="0">
                <a:solidFill>
                  <a:schemeClr val="bg1"/>
                </a:solidFill>
              </a:rPr>
              <a:t>and The Law</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a:p>
        </p:txBody>
      </p:sp>
      <p:sp>
        <p:nvSpPr>
          <p:cNvPr id="4"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a:solidFill>
                  <a:schemeClr val="bg1"/>
                </a:solidFill>
              </a:rPr>
              <a:t>Isa 11:2</a:t>
            </a:r>
            <a:r>
              <a:rPr lang="en-US" sz="4000" dirty="0">
                <a:solidFill>
                  <a:schemeClr val="bg1"/>
                </a:solidFill>
              </a:rPr>
              <a:t> And the spirit of the LORD shall rest upon him, the </a:t>
            </a:r>
            <a:r>
              <a:rPr lang="en-US" sz="4000" u="sng" dirty="0">
                <a:solidFill>
                  <a:schemeClr val="bg1"/>
                </a:solidFill>
              </a:rPr>
              <a:t>spirit of wisdom </a:t>
            </a:r>
            <a:r>
              <a:rPr lang="en-US" sz="4000" dirty="0">
                <a:solidFill>
                  <a:schemeClr val="bg1"/>
                </a:solidFill>
              </a:rPr>
              <a:t>and understanding, the spirit of counsel and might, the spirit of knowledge and of the fear of 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81989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976144"/>
          </a:xfrm>
        </p:spPr>
        <p:txBody>
          <a:bodyPr>
            <a:normAutofit fontScale="77500" lnSpcReduction="20000"/>
          </a:bodyPr>
          <a:lstStyle/>
          <a:p>
            <a:pPr marL="0" indent="0" algn="ctr">
              <a:buNone/>
            </a:pPr>
            <a:r>
              <a:rPr lang="en-US" sz="4000" dirty="0" err="1">
                <a:solidFill>
                  <a:schemeClr val="bg1"/>
                </a:solidFill>
              </a:rPr>
              <a:t>Yeshua</a:t>
            </a:r>
            <a:r>
              <a:rPr lang="en-US" sz="4000" dirty="0">
                <a:solidFill>
                  <a:schemeClr val="bg1"/>
                </a:solidFill>
              </a:rPr>
              <a:t> gives us the </a:t>
            </a:r>
            <a:r>
              <a:rPr lang="en-US" sz="4000" u="sng" dirty="0">
                <a:solidFill>
                  <a:schemeClr val="bg1"/>
                </a:solidFill>
              </a:rPr>
              <a:t>spirit of wisdom</a:t>
            </a:r>
            <a:endParaRPr lang="en-US" sz="4000" dirty="0">
              <a:solidFill>
                <a:schemeClr val="bg1"/>
              </a:solidFill>
            </a:endParaRPr>
          </a:p>
          <a:p>
            <a:pPr marL="0" indent="0" algn="ctr">
              <a:buNone/>
            </a:pPr>
            <a:r>
              <a:rPr lang="en-US" sz="4000" dirty="0">
                <a:solidFill>
                  <a:schemeClr val="bg1"/>
                </a:solidFill>
              </a:rPr>
              <a:t> </a:t>
            </a:r>
          </a:p>
          <a:p>
            <a:pPr marL="0" indent="0" algn="ctr">
              <a:buNone/>
            </a:pPr>
            <a:r>
              <a:rPr lang="en-US" sz="4000" baseline="30000" dirty="0" err="1">
                <a:solidFill>
                  <a:schemeClr val="bg1"/>
                </a:solidFill>
              </a:rPr>
              <a:t>Eph</a:t>
            </a:r>
            <a:r>
              <a:rPr lang="en-US" sz="4000" baseline="30000" dirty="0">
                <a:solidFill>
                  <a:schemeClr val="bg1"/>
                </a:solidFill>
              </a:rPr>
              <a:t> 1:17</a:t>
            </a:r>
            <a:r>
              <a:rPr lang="en-US" sz="4000" dirty="0">
                <a:solidFill>
                  <a:schemeClr val="bg1"/>
                </a:solidFill>
              </a:rPr>
              <a:t> That the God of our Lord Jesus </a:t>
            </a:r>
            <a:r>
              <a:rPr lang="en-US" sz="4000" dirty="0" smtClean="0">
                <a:solidFill>
                  <a:schemeClr val="bg1"/>
                </a:solidFill>
              </a:rPr>
              <a:t>Messiah, </a:t>
            </a:r>
            <a:r>
              <a:rPr lang="en-US" sz="4000" dirty="0">
                <a:solidFill>
                  <a:schemeClr val="bg1"/>
                </a:solidFill>
              </a:rPr>
              <a:t>the Father of glory, may give unto you the </a:t>
            </a:r>
            <a:r>
              <a:rPr lang="en-US" sz="4000" u="sng" dirty="0">
                <a:solidFill>
                  <a:schemeClr val="bg1"/>
                </a:solidFill>
              </a:rPr>
              <a:t>spirit of wisdom</a:t>
            </a:r>
            <a:r>
              <a:rPr lang="en-US" sz="4000" dirty="0">
                <a:solidFill>
                  <a:schemeClr val="bg1"/>
                </a:solidFill>
              </a:rPr>
              <a:t> and revelation in the knowledge of him:</a:t>
            </a:r>
          </a:p>
          <a:p>
            <a:pPr marL="0" indent="0" algn="ctr">
              <a:buNone/>
            </a:pPr>
            <a:r>
              <a:rPr lang="en-US" sz="4000" dirty="0">
                <a:solidFill>
                  <a:schemeClr val="bg1"/>
                </a:solidFill>
              </a:rPr>
              <a:t> </a:t>
            </a:r>
          </a:p>
          <a:p>
            <a:pPr marL="0" indent="0" algn="ctr">
              <a:buNone/>
            </a:pPr>
            <a:r>
              <a:rPr lang="en-US" sz="4000" dirty="0">
                <a:solidFill>
                  <a:schemeClr val="bg1"/>
                </a:solidFill>
              </a:rPr>
              <a:t>The opposite of wisdom is fool or foolish, to lose one’s savor is to become a fool</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09241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err="1">
                <a:solidFill>
                  <a:schemeClr val="bg1"/>
                </a:solidFill>
              </a:rPr>
              <a:t>Savour</a:t>
            </a:r>
            <a:r>
              <a:rPr lang="en-US" sz="4000" b="1" dirty="0">
                <a:solidFill>
                  <a:schemeClr val="bg1"/>
                </a:solidFill>
              </a:rPr>
              <a:t> – 3471 </a:t>
            </a:r>
            <a:r>
              <a:rPr lang="el-GR" sz="4000" b="1" dirty="0">
                <a:solidFill>
                  <a:schemeClr val="bg1"/>
                </a:solidFill>
              </a:rPr>
              <a:t>μωραίνω </a:t>
            </a:r>
            <a:r>
              <a:rPr lang="en-US" sz="4000" dirty="0" err="1">
                <a:solidFill>
                  <a:schemeClr val="bg1"/>
                </a:solidFill>
              </a:rPr>
              <a:t>moraino</a:t>
            </a:r>
            <a:r>
              <a:rPr lang="en-US" sz="4000" dirty="0">
                <a:solidFill>
                  <a:schemeClr val="bg1"/>
                </a:solidFill>
              </a:rPr>
              <a:t> {</a:t>
            </a:r>
            <a:r>
              <a:rPr lang="en-US" sz="4000" dirty="0" err="1">
                <a:solidFill>
                  <a:schemeClr val="bg1"/>
                </a:solidFill>
              </a:rPr>
              <a:t>mo</a:t>
            </a:r>
            <a:r>
              <a:rPr lang="en-US" sz="4000" dirty="0">
                <a:solidFill>
                  <a:schemeClr val="bg1"/>
                </a:solidFill>
              </a:rPr>
              <a:t>-rah'-</a:t>
            </a:r>
            <a:r>
              <a:rPr lang="en-US" sz="4000" dirty="0" err="1">
                <a:solidFill>
                  <a:schemeClr val="bg1"/>
                </a:solidFill>
              </a:rPr>
              <a:t>ee</a:t>
            </a:r>
            <a:r>
              <a:rPr lang="en-US" sz="4000" dirty="0">
                <a:solidFill>
                  <a:schemeClr val="bg1"/>
                </a:solidFill>
              </a:rPr>
              <a:t>-no}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to be foolish</a:t>
            </a:r>
            <a:r>
              <a:rPr lang="en-US" sz="4000" dirty="0">
                <a:solidFill>
                  <a:schemeClr val="bg1"/>
                </a:solidFill>
              </a:rPr>
              <a:t>, to act foolishly 2a) to make foolish 2a1) to prove a person or a thing foolish 2b) to make flat and tasteless 2b1) </a:t>
            </a:r>
            <a:r>
              <a:rPr lang="en-US" sz="4000" u="sng" dirty="0">
                <a:solidFill>
                  <a:schemeClr val="bg1"/>
                </a:solidFill>
              </a:rPr>
              <a:t>of salt that has lost its strength and </a:t>
            </a:r>
            <a:r>
              <a:rPr lang="en-US" sz="4000" u="sng" dirty="0" err="1">
                <a:solidFill>
                  <a:schemeClr val="bg1"/>
                </a:solidFill>
              </a:rPr>
              <a:t>flavour</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lose </a:t>
            </a:r>
            <a:r>
              <a:rPr lang="en-US" sz="4000" dirty="0" err="1">
                <a:solidFill>
                  <a:schemeClr val="bg1"/>
                </a:solidFill>
              </a:rPr>
              <a:t>savour</a:t>
            </a:r>
            <a:r>
              <a:rPr lang="en-US" sz="4000" dirty="0">
                <a:solidFill>
                  <a:schemeClr val="bg1"/>
                </a:solidFill>
              </a:rPr>
              <a:t> 2, </a:t>
            </a:r>
            <a:r>
              <a:rPr lang="en-US" sz="4000" u="sng" dirty="0">
                <a:solidFill>
                  <a:schemeClr val="bg1"/>
                </a:solidFill>
              </a:rPr>
              <a:t>become a fool</a:t>
            </a:r>
            <a:r>
              <a:rPr lang="en-US" sz="4000" dirty="0">
                <a:solidFill>
                  <a:schemeClr val="bg1"/>
                </a:solidFill>
              </a:rPr>
              <a:t> 1, make foolish 1; 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4532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One who acts unwise acts foolish. That is the state of the world around us who rejects or fail to walk in the Word of Truth.</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26749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Ro 1:21</a:t>
            </a:r>
            <a:r>
              <a:rPr lang="en-US" sz="4000" dirty="0">
                <a:solidFill>
                  <a:schemeClr val="bg1"/>
                </a:solidFill>
              </a:rPr>
              <a:t> Because that, when they knew God, they glorified </a:t>
            </a:r>
            <a:r>
              <a:rPr lang="en-US" sz="4000" i="1" dirty="0">
                <a:solidFill>
                  <a:schemeClr val="bg1"/>
                </a:solidFill>
              </a:rPr>
              <a:t>him </a:t>
            </a:r>
            <a:r>
              <a:rPr lang="en-US" sz="4000" dirty="0">
                <a:solidFill>
                  <a:schemeClr val="bg1"/>
                </a:solidFill>
              </a:rPr>
              <a:t>not as God, neither were thankful; but became vain in their imaginations, and their foolish heart was darkened. </a:t>
            </a:r>
          </a:p>
          <a:p>
            <a:pPr marL="0" indent="0" algn="ctr">
              <a:buNone/>
            </a:pPr>
            <a:r>
              <a:rPr lang="en-US" sz="4000" baseline="30000" dirty="0">
                <a:solidFill>
                  <a:schemeClr val="bg1"/>
                </a:solidFill>
              </a:rPr>
              <a:t>Ro 1:22</a:t>
            </a:r>
            <a:r>
              <a:rPr lang="en-US" sz="4000" dirty="0">
                <a:solidFill>
                  <a:schemeClr val="bg1"/>
                </a:solidFill>
              </a:rPr>
              <a:t> Professing themselves to be wise, they became </a:t>
            </a:r>
            <a:r>
              <a:rPr lang="en-US" sz="4000" b="1" dirty="0">
                <a:solidFill>
                  <a:schemeClr val="bg1"/>
                </a:solidFill>
              </a:rPr>
              <a:t>fools</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1266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1" dirty="0">
                <a:solidFill>
                  <a:schemeClr val="bg1"/>
                </a:solidFill>
              </a:rPr>
              <a:t>Fools – 3471 </a:t>
            </a:r>
            <a:r>
              <a:rPr lang="el-GR" sz="4000" b="1" dirty="0">
                <a:solidFill>
                  <a:schemeClr val="bg1"/>
                </a:solidFill>
              </a:rPr>
              <a:t>μωραίνω </a:t>
            </a:r>
            <a:r>
              <a:rPr lang="en-US" sz="4000" dirty="0" err="1">
                <a:solidFill>
                  <a:schemeClr val="bg1"/>
                </a:solidFill>
              </a:rPr>
              <a:t>moraino</a:t>
            </a:r>
            <a:r>
              <a:rPr lang="en-US" sz="4000" dirty="0">
                <a:solidFill>
                  <a:schemeClr val="bg1"/>
                </a:solidFill>
              </a:rPr>
              <a:t> {</a:t>
            </a:r>
            <a:r>
              <a:rPr lang="en-US" sz="4000" dirty="0" err="1">
                <a:solidFill>
                  <a:schemeClr val="bg1"/>
                </a:solidFill>
              </a:rPr>
              <a:t>mo</a:t>
            </a:r>
            <a:r>
              <a:rPr lang="en-US" sz="4000" dirty="0">
                <a:solidFill>
                  <a:schemeClr val="bg1"/>
                </a:solidFill>
              </a:rPr>
              <a:t>-rah'-</a:t>
            </a:r>
            <a:r>
              <a:rPr lang="en-US" sz="4000" dirty="0" err="1">
                <a:solidFill>
                  <a:schemeClr val="bg1"/>
                </a:solidFill>
              </a:rPr>
              <a:t>ee</a:t>
            </a:r>
            <a:r>
              <a:rPr lang="en-US" sz="4000" dirty="0">
                <a:solidFill>
                  <a:schemeClr val="bg1"/>
                </a:solidFill>
              </a:rPr>
              <a:t>-no}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to be foolish</a:t>
            </a:r>
            <a:r>
              <a:rPr lang="en-US" sz="4000" dirty="0">
                <a:solidFill>
                  <a:schemeClr val="bg1"/>
                </a:solidFill>
              </a:rPr>
              <a:t>, to act foolishly 2a) to make foolish 2a1) to prove a person or a thing foolish 2b) to make flat and tasteless 2b1) </a:t>
            </a:r>
            <a:r>
              <a:rPr lang="en-US" sz="4000" u="sng" dirty="0">
                <a:solidFill>
                  <a:schemeClr val="bg1"/>
                </a:solidFill>
              </a:rPr>
              <a:t>of salt that has lost its strength and </a:t>
            </a:r>
            <a:r>
              <a:rPr lang="en-US" sz="4000" u="sng" dirty="0" err="1">
                <a:solidFill>
                  <a:schemeClr val="bg1"/>
                </a:solidFill>
              </a:rPr>
              <a:t>flavour</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lose </a:t>
            </a:r>
            <a:r>
              <a:rPr lang="en-US" sz="4000" dirty="0" err="1">
                <a:solidFill>
                  <a:schemeClr val="bg1"/>
                </a:solidFill>
              </a:rPr>
              <a:t>savour</a:t>
            </a:r>
            <a:r>
              <a:rPr lang="en-US" sz="4000" dirty="0">
                <a:solidFill>
                  <a:schemeClr val="bg1"/>
                </a:solidFill>
              </a:rPr>
              <a:t> 2, </a:t>
            </a:r>
            <a:r>
              <a:rPr lang="en-US" sz="4000" u="sng" dirty="0">
                <a:solidFill>
                  <a:schemeClr val="bg1"/>
                </a:solidFill>
              </a:rPr>
              <a:t>become a fool</a:t>
            </a:r>
            <a:r>
              <a:rPr lang="en-US" sz="4000" dirty="0">
                <a:solidFill>
                  <a:schemeClr val="bg1"/>
                </a:solidFill>
              </a:rPr>
              <a:t> 1, make foolish 1; 4</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86237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1Co 1:20</a:t>
            </a:r>
            <a:r>
              <a:rPr lang="en-US" sz="4000" dirty="0">
                <a:solidFill>
                  <a:schemeClr val="bg1"/>
                </a:solidFill>
              </a:rPr>
              <a:t> Where </a:t>
            </a:r>
            <a:r>
              <a:rPr lang="en-US" sz="4000" i="1" dirty="0">
                <a:solidFill>
                  <a:schemeClr val="bg1"/>
                </a:solidFill>
              </a:rPr>
              <a:t>is </a:t>
            </a:r>
            <a:r>
              <a:rPr lang="en-US" sz="4000" dirty="0">
                <a:solidFill>
                  <a:schemeClr val="bg1"/>
                </a:solidFill>
              </a:rPr>
              <a:t>the wise? where </a:t>
            </a:r>
            <a:r>
              <a:rPr lang="en-US" sz="4000" i="1" dirty="0">
                <a:solidFill>
                  <a:schemeClr val="bg1"/>
                </a:solidFill>
              </a:rPr>
              <a:t>is </a:t>
            </a:r>
            <a:r>
              <a:rPr lang="en-US" sz="4000" dirty="0">
                <a:solidFill>
                  <a:schemeClr val="bg1"/>
                </a:solidFill>
              </a:rPr>
              <a:t>the scribe? where </a:t>
            </a:r>
            <a:r>
              <a:rPr lang="en-US" sz="4000" i="1" dirty="0">
                <a:solidFill>
                  <a:schemeClr val="bg1"/>
                </a:solidFill>
              </a:rPr>
              <a:t>is </a:t>
            </a:r>
            <a:r>
              <a:rPr lang="en-US" sz="4000" dirty="0">
                <a:solidFill>
                  <a:schemeClr val="bg1"/>
                </a:solidFill>
              </a:rPr>
              <a:t>the disputer of this world? hath not God made foolish the wisdom of this world?</a:t>
            </a:r>
          </a:p>
          <a:p>
            <a:pPr marL="0" indent="0" algn="ctr">
              <a:buNone/>
            </a:pPr>
            <a:r>
              <a:rPr lang="en-US" sz="4000" b="1"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15984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Foolish – 3471 </a:t>
            </a:r>
            <a:r>
              <a:rPr lang="el-GR" sz="4000" b="1" dirty="0">
                <a:solidFill>
                  <a:schemeClr val="bg1"/>
                </a:solidFill>
              </a:rPr>
              <a:t>μωραίνω </a:t>
            </a:r>
            <a:r>
              <a:rPr lang="en-US" sz="4000" dirty="0" err="1">
                <a:solidFill>
                  <a:schemeClr val="bg1"/>
                </a:solidFill>
              </a:rPr>
              <a:t>moraino</a:t>
            </a:r>
            <a:r>
              <a:rPr lang="en-US" sz="4000" dirty="0">
                <a:solidFill>
                  <a:schemeClr val="bg1"/>
                </a:solidFill>
              </a:rPr>
              <a:t> {</a:t>
            </a:r>
            <a:r>
              <a:rPr lang="en-US" sz="4000" dirty="0" err="1">
                <a:solidFill>
                  <a:schemeClr val="bg1"/>
                </a:solidFill>
              </a:rPr>
              <a:t>mo</a:t>
            </a:r>
            <a:r>
              <a:rPr lang="en-US" sz="4000" dirty="0">
                <a:solidFill>
                  <a:schemeClr val="bg1"/>
                </a:solidFill>
              </a:rPr>
              <a:t>-rah'-</a:t>
            </a:r>
            <a:r>
              <a:rPr lang="en-US" sz="4000" dirty="0" err="1">
                <a:solidFill>
                  <a:schemeClr val="bg1"/>
                </a:solidFill>
              </a:rPr>
              <a:t>ee</a:t>
            </a:r>
            <a:r>
              <a:rPr lang="en-US" sz="4000" dirty="0">
                <a:solidFill>
                  <a:schemeClr val="bg1"/>
                </a:solidFill>
              </a:rPr>
              <a:t>-no}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to be foolish</a:t>
            </a:r>
            <a:r>
              <a:rPr lang="en-US" sz="4000" dirty="0">
                <a:solidFill>
                  <a:schemeClr val="bg1"/>
                </a:solidFill>
              </a:rPr>
              <a:t>, to act foolishly 2a) to make foolish 2a1) to prove a person or a thing foolish 2b) to make flat and tasteless 2b1) </a:t>
            </a:r>
            <a:r>
              <a:rPr lang="en-US" sz="4000" u="sng" dirty="0">
                <a:solidFill>
                  <a:schemeClr val="bg1"/>
                </a:solidFill>
              </a:rPr>
              <a:t>of salt that has lost its strength and </a:t>
            </a:r>
            <a:r>
              <a:rPr lang="en-US" sz="4000" u="sng" dirty="0" err="1">
                <a:solidFill>
                  <a:schemeClr val="bg1"/>
                </a:solidFill>
              </a:rPr>
              <a:t>flavour</a:t>
            </a: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18488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Col 4:5</a:t>
            </a:r>
            <a:r>
              <a:rPr lang="en-US" sz="4000" dirty="0">
                <a:solidFill>
                  <a:schemeClr val="bg1"/>
                </a:solidFill>
              </a:rPr>
              <a:t> </a:t>
            </a:r>
            <a:r>
              <a:rPr lang="en-US" sz="4000" u="sng" dirty="0">
                <a:solidFill>
                  <a:schemeClr val="bg1"/>
                </a:solidFill>
              </a:rPr>
              <a:t>Walk in wisdom</a:t>
            </a:r>
            <a:r>
              <a:rPr lang="en-US" sz="4000" dirty="0">
                <a:solidFill>
                  <a:schemeClr val="bg1"/>
                </a:solidFill>
              </a:rPr>
              <a:t> toward them that are without, redeeming the time. </a:t>
            </a:r>
          </a:p>
          <a:p>
            <a:pPr marL="0" indent="0" algn="ctr">
              <a:buNone/>
            </a:pPr>
            <a:r>
              <a:rPr lang="en-US" sz="4000" baseline="30000" dirty="0">
                <a:solidFill>
                  <a:schemeClr val="bg1"/>
                </a:solidFill>
              </a:rPr>
              <a:t>Col 4:6</a:t>
            </a:r>
            <a:r>
              <a:rPr lang="en-US" sz="4000" dirty="0">
                <a:solidFill>
                  <a:schemeClr val="bg1"/>
                </a:solidFill>
              </a:rPr>
              <a:t> Let your </a:t>
            </a:r>
            <a:r>
              <a:rPr lang="en-US" sz="4000" u="sng" dirty="0">
                <a:solidFill>
                  <a:schemeClr val="bg1"/>
                </a:solidFill>
              </a:rPr>
              <a:t>speech</a:t>
            </a:r>
            <a:r>
              <a:rPr lang="en-US" sz="4000" dirty="0">
                <a:solidFill>
                  <a:schemeClr val="bg1"/>
                </a:solidFill>
              </a:rPr>
              <a:t> </a:t>
            </a:r>
            <a:r>
              <a:rPr lang="en-US" sz="4000" i="1" dirty="0">
                <a:solidFill>
                  <a:schemeClr val="bg1"/>
                </a:solidFill>
              </a:rPr>
              <a:t>be </a:t>
            </a:r>
            <a:r>
              <a:rPr lang="en-US" sz="4000" dirty="0">
                <a:solidFill>
                  <a:schemeClr val="bg1"/>
                </a:solidFill>
              </a:rPr>
              <a:t>always with grace, </a:t>
            </a:r>
            <a:r>
              <a:rPr lang="en-US" sz="4000" u="sng" dirty="0">
                <a:solidFill>
                  <a:schemeClr val="bg1"/>
                </a:solidFill>
              </a:rPr>
              <a:t>seasoned with salt</a:t>
            </a:r>
            <a:r>
              <a:rPr lang="en-US" sz="4000" dirty="0">
                <a:solidFill>
                  <a:schemeClr val="bg1"/>
                </a:solidFill>
              </a:rPr>
              <a:t>, that ye may know how ye ought to answer every man.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41575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James wrote: </a:t>
            </a:r>
          </a:p>
          <a:p>
            <a:pPr marL="0" indent="0" algn="ctr">
              <a:buNone/>
            </a:pPr>
            <a:r>
              <a:rPr lang="en-US" sz="4000" baseline="30000" dirty="0">
                <a:solidFill>
                  <a:schemeClr val="bg1"/>
                </a:solidFill>
              </a:rPr>
              <a:t>Jas 3:10</a:t>
            </a:r>
            <a:r>
              <a:rPr lang="en-US" sz="4000" dirty="0">
                <a:solidFill>
                  <a:schemeClr val="bg1"/>
                </a:solidFill>
              </a:rPr>
              <a:t> Out of the same mouth </a:t>
            </a:r>
            <a:r>
              <a:rPr lang="en-US" sz="4000" dirty="0" err="1">
                <a:solidFill>
                  <a:schemeClr val="bg1"/>
                </a:solidFill>
              </a:rPr>
              <a:t>proceedeth</a:t>
            </a:r>
            <a:r>
              <a:rPr lang="en-US" sz="4000" dirty="0">
                <a:solidFill>
                  <a:schemeClr val="bg1"/>
                </a:solidFill>
              </a:rPr>
              <a:t> blessing and cursing. My brethren, these things ought not so to be. </a:t>
            </a:r>
          </a:p>
          <a:p>
            <a:pPr marL="0" indent="0" algn="ctr">
              <a:buNone/>
            </a:pPr>
            <a:r>
              <a:rPr lang="en-US" sz="4000" baseline="30000" dirty="0">
                <a:solidFill>
                  <a:schemeClr val="bg1"/>
                </a:solidFill>
              </a:rPr>
              <a:t>Jas 3:11</a:t>
            </a:r>
            <a:r>
              <a:rPr lang="en-US" sz="4000" dirty="0">
                <a:solidFill>
                  <a:schemeClr val="bg1"/>
                </a:solidFill>
              </a:rPr>
              <a:t> Doth a fountain send forth at the same place sweet </a:t>
            </a:r>
            <a:r>
              <a:rPr lang="en-US" sz="4000" i="1" dirty="0">
                <a:solidFill>
                  <a:schemeClr val="bg1"/>
                </a:solidFill>
              </a:rPr>
              <a:t>water </a:t>
            </a:r>
            <a:r>
              <a:rPr lang="en-US" sz="4000" dirty="0">
                <a:solidFill>
                  <a:schemeClr val="bg1"/>
                </a:solidFill>
              </a:rPr>
              <a:t>and bitter?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607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18551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Jas 3:12</a:t>
            </a:r>
            <a:r>
              <a:rPr lang="en-US" sz="4000" dirty="0">
                <a:solidFill>
                  <a:schemeClr val="bg1"/>
                </a:solidFill>
              </a:rPr>
              <a:t> Can the fig tree, my brethren, bear olive berries? either a vine, figs? </a:t>
            </a:r>
            <a:r>
              <a:rPr lang="en-US" sz="4000" u="sng" dirty="0">
                <a:solidFill>
                  <a:schemeClr val="bg1"/>
                </a:solidFill>
              </a:rPr>
              <a:t>so </a:t>
            </a:r>
            <a:r>
              <a:rPr lang="en-US" sz="4000" i="1" u="sng" dirty="0">
                <a:solidFill>
                  <a:schemeClr val="bg1"/>
                </a:solidFill>
              </a:rPr>
              <a:t>can </a:t>
            </a:r>
            <a:r>
              <a:rPr lang="en-US" sz="4000" u="sng" dirty="0">
                <a:solidFill>
                  <a:schemeClr val="bg1"/>
                </a:solidFill>
              </a:rPr>
              <a:t>no fountain both yield salt water and fresh</a:t>
            </a:r>
            <a:r>
              <a:rPr lang="en-US" sz="4000" dirty="0">
                <a:solidFill>
                  <a:schemeClr val="bg1"/>
                </a:solidFill>
              </a:rPr>
              <a:t>. </a:t>
            </a:r>
          </a:p>
          <a:p>
            <a:pPr marL="0" indent="0" algn="ctr">
              <a:buNone/>
            </a:pPr>
            <a:r>
              <a:rPr lang="en-US" sz="4000" baseline="30000" dirty="0">
                <a:solidFill>
                  <a:schemeClr val="bg1"/>
                </a:solidFill>
              </a:rPr>
              <a:t>Jas 3:13</a:t>
            </a:r>
            <a:r>
              <a:rPr lang="en-US" sz="4000" dirty="0">
                <a:solidFill>
                  <a:schemeClr val="bg1"/>
                </a:solidFill>
              </a:rPr>
              <a:t> Who </a:t>
            </a:r>
            <a:r>
              <a:rPr lang="en-US" sz="4000" i="1" dirty="0">
                <a:solidFill>
                  <a:schemeClr val="bg1"/>
                </a:solidFill>
              </a:rPr>
              <a:t>is </a:t>
            </a:r>
            <a:r>
              <a:rPr lang="en-US" sz="4000" dirty="0">
                <a:solidFill>
                  <a:schemeClr val="bg1"/>
                </a:solidFill>
              </a:rPr>
              <a:t>a wise man and endued with knowledge among you? let him show out of a good conversation his works with meekness of wisdom</a:t>
            </a:r>
            <a:r>
              <a:rPr lang="en-US" sz="4000" dirty="0" smtClean="0">
                <a:solidFill>
                  <a:schemeClr val="bg1"/>
                </a:solidFill>
              </a:rPr>
              <a:t>.</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128466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554" y="423447"/>
            <a:ext cx="7892070" cy="4283565"/>
          </a:xfrm>
        </p:spPr>
        <p:txBody>
          <a:bodyPr>
            <a:normAutofit fontScale="77500" lnSpcReduction="20000"/>
          </a:bodyPr>
          <a:lstStyle/>
          <a:p>
            <a:pPr marL="0" indent="0" algn="ctr">
              <a:buNone/>
            </a:pPr>
            <a:r>
              <a:rPr lang="en-US" sz="4000" dirty="0" smtClean="0">
                <a:solidFill>
                  <a:schemeClr val="bg1"/>
                </a:solidFill>
              </a:rPr>
              <a:t>In this season  it is easy to recognize Those </a:t>
            </a:r>
            <a:r>
              <a:rPr lang="en-US" sz="4000" dirty="0">
                <a:solidFill>
                  <a:schemeClr val="bg1"/>
                </a:solidFill>
              </a:rPr>
              <a:t>who have lost their </a:t>
            </a:r>
            <a:r>
              <a:rPr lang="en-US" sz="4000" dirty="0" err="1" smtClean="0">
                <a:solidFill>
                  <a:schemeClr val="bg1"/>
                </a:solidFill>
              </a:rPr>
              <a:t>savour</a:t>
            </a:r>
            <a:r>
              <a:rPr lang="en-US" sz="4000" dirty="0" smtClean="0">
                <a:solidFill>
                  <a:schemeClr val="bg1"/>
                </a:solidFill>
              </a:rPr>
              <a:t>:</a:t>
            </a:r>
            <a:endParaRPr lang="en-US" sz="4000" dirty="0">
              <a:solidFill>
                <a:schemeClr val="bg1"/>
              </a:solidFill>
            </a:endParaRPr>
          </a:p>
          <a:p>
            <a:r>
              <a:rPr lang="en-US" sz="4000" dirty="0">
                <a:solidFill>
                  <a:schemeClr val="bg1"/>
                </a:solidFill>
              </a:rPr>
              <a:t>Those who go from just joking to being serious</a:t>
            </a:r>
          </a:p>
          <a:p>
            <a:r>
              <a:rPr lang="en-US" sz="4000" dirty="0">
                <a:solidFill>
                  <a:schemeClr val="bg1"/>
                </a:solidFill>
              </a:rPr>
              <a:t>Those who mix the Word with tradition</a:t>
            </a:r>
          </a:p>
          <a:p>
            <a:r>
              <a:rPr lang="en-US" sz="4000" dirty="0" smtClean="0">
                <a:solidFill>
                  <a:schemeClr val="bg1"/>
                </a:solidFill>
              </a:rPr>
              <a:t>Those who teach the Word while dressed in </a:t>
            </a:r>
            <a:r>
              <a:rPr lang="en-US" sz="4000" dirty="0" err="1" smtClean="0">
                <a:solidFill>
                  <a:schemeClr val="bg1"/>
                </a:solidFill>
              </a:rPr>
              <a:t>Messiahmas</a:t>
            </a:r>
            <a:r>
              <a:rPr lang="en-US" sz="4000" dirty="0" smtClean="0">
                <a:solidFill>
                  <a:schemeClr val="bg1"/>
                </a:solidFill>
              </a:rPr>
              <a:t> garb</a:t>
            </a:r>
          </a:p>
          <a:p>
            <a:r>
              <a:rPr lang="en-US" sz="4000" dirty="0">
                <a:solidFill>
                  <a:schemeClr val="bg1"/>
                </a:solidFill>
              </a:rPr>
              <a:t>Those who put </a:t>
            </a:r>
            <a:r>
              <a:rPr lang="en-US" sz="4000" dirty="0" err="1" smtClean="0">
                <a:solidFill>
                  <a:schemeClr val="bg1"/>
                </a:solidFill>
              </a:rPr>
              <a:t>Messiahmas</a:t>
            </a:r>
            <a:r>
              <a:rPr lang="en-US" sz="4000" dirty="0" smtClean="0">
                <a:solidFill>
                  <a:schemeClr val="bg1"/>
                </a:solidFill>
              </a:rPr>
              <a:t> </a:t>
            </a:r>
            <a:r>
              <a:rPr lang="en-US" sz="4000" dirty="0">
                <a:solidFill>
                  <a:schemeClr val="bg1"/>
                </a:solidFill>
              </a:rPr>
              <a:t>decorations in their pulpits and in their homes while telling the story of the baby </a:t>
            </a:r>
            <a:r>
              <a:rPr lang="en-US" sz="4000" dirty="0" smtClean="0">
                <a:solidFill>
                  <a:schemeClr val="bg1"/>
                </a:solidFill>
              </a:rPr>
              <a:t>Jesus.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44719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911" y="355941"/>
            <a:ext cx="8020945" cy="4411322"/>
          </a:xfrm>
        </p:spPr>
        <p:txBody>
          <a:bodyPr>
            <a:normAutofit fontScale="77500" lnSpcReduction="20000"/>
          </a:bodyPr>
          <a:lstStyle/>
          <a:p>
            <a:r>
              <a:rPr lang="en-US" sz="4000" dirty="0" smtClean="0">
                <a:solidFill>
                  <a:schemeClr val="bg1"/>
                </a:solidFill>
              </a:rPr>
              <a:t>Those </a:t>
            </a:r>
            <a:r>
              <a:rPr lang="en-US" sz="4000" dirty="0">
                <a:solidFill>
                  <a:schemeClr val="bg1"/>
                </a:solidFill>
              </a:rPr>
              <a:t>who tell their children Santa Claus is real while also telling their children Jesus saves</a:t>
            </a:r>
          </a:p>
          <a:p>
            <a:r>
              <a:rPr lang="en-US" sz="4000" dirty="0">
                <a:solidFill>
                  <a:schemeClr val="bg1"/>
                </a:solidFill>
              </a:rPr>
              <a:t>Those who tell their children it is a sin to lie while lying</a:t>
            </a:r>
          </a:p>
          <a:p>
            <a:r>
              <a:rPr lang="en-US" sz="4000" dirty="0">
                <a:solidFill>
                  <a:schemeClr val="bg1"/>
                </a:solidFill>
              </a:rPr>
              <a:t>Those who say things like Jesus is the reason for the season</a:t>
            </a:r>
          </a:p>
          <a:p>
            <a:r>
              <a:rPr lang="en-US" sz="4000" dirty="0">
                <a:solidFill>
                  <a:schemeClr val="bg1"/>
                </a:solidFill>
              </a:rPr>
              <a:t>How do you go from jingle bells to silent night?</a:t>
            </a:r>
          </a:p>
          <a:p>
            <a:r>
              <a:rPr lang="en-US" sz="4000" dirty="0">
                <a:solidFill>
                  <a:schemeClr val="bg1"/>
                </a:solidFill>
              </a:rPr>
              <a:t>From Rudolph the red nose reindeer to O come all ye </a:t>
            </a:r>
            <a:r>
              <a:rPr lang="en-US" sz="4000" dirty="0" smtClean="0">
                <a:solidFill>
                  <a:schemeClr val="bg1"/>
                </a:solidFill>
              </a:rPr>
              <a:t>faithful</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996192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5:14</a:t>
            </a:r>
            <a:r>
              <a:rPr lang="en-US" sz="4000" dirty="0">
                <a:solidFill>
                  <a:schemeClr val="bg1"/>
                </a:solidFill>
              </a:rPr>
              <a:t> Ye are the light of the world. A city that is set on an hill cannot be hid.</a:t>
            </a:r>
          </a:p>
          <a:p>
            <a:pPr marL="0" indent="0" algn="ctr">
              <a:buNone/>
            </a:pPr>
            <a:r>
              <a:rPr lang="en-US" sz="4000" dirty="0">
                <a:solidFill>
                  <a:schemeClr val="bg1"/>
                </a:solidFill>
              </a:rPr>
              <a:t> </a:t>
            </a:r>
          </a:p>
          <a:p>
            <a:pPr marL="0" indent="0" algn="ctr">
              <a:buNone/>
            </a:pPr>
            <a:r>
              <a:rPr lang="en-US" sz="4000" baseline="30000" dirty="0">
                <a:solidFill>
                  <a:schemeClr val="bg1"/>
                </a:solidFill>
              </a:rPr>
              <a:t>Ps 119:105</a:t>
            </a:r>
            <a:r>
              <a:rPr lang="en-US" sz="4000" dirty="0">
                <a:solidFill>
                  <a:schemeClr val="bg1"/>
                </a:solidFill>
              </a:rPr>
              <a:t> Thy word </a:t>
            </a:r>
            <a:r>
              <a:rPr lang="en-US" sz="4000" i="1" dirty="0">
                <a:solidFill>
                  <a:schemeClr val="bg1"/>
                </a:solidFill>
              </a:rPr>
              <a:t>is </a:t>
            </a:r>
            <a:r>
              <a:rPr lang="en-US" sz="4000" dirty="0">
                <a:solidFill>
                  <a:schemeClr val="bg1"/>
                </a:solidFill>
              </a:rPr>
              <a:t>a lamp unto my feet, and a light unto my path.</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9:5</a:t>
            </a:r>
            <a:r>
              <a:rPr lang="en-US" sz="4000" dirty="0">
                <a:solidFill>
                  <a:schemeClr val="bg1"/>
                </a:solidFill>
              </a:rPr>
              <a:t> As long as I am in the world, I am the light of the world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509205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err="1">
                <a:solidFill>
                  <a:schemeClr val="bg1"/>
                </a:solidFill>
              </a:rPr>
              <a:t>Yeshua</a:t>
            </a:r>
            <a:r>
              <a:rPr lang="en-US" sz="4000" dirty="0">
                <a:solidFill>
                  <a:schemeClr val="bg1"/>
                </a:solidFill>
              </a:rPr>
              <a:t> in human form was the Word made flesh.</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Jn</a:t>
            </a:r>
            <a:r>
              <a:rPr lang="en-US" sz="4000" baseline="30000" dirty="0">
                <a:solidFill>
                  <a:schemeClr val="bg1"/>
                </a:solidFill>
              </a:rPr>
              <a:t> 1:8</a:t>
            </a:r>
            <a:r>
              <a:rPr lang="en-US" sz="4000" dirty="0">
                <a:solidFill>
                  <a:schemeClr val="bg1"/>
                </a:solidFill>
              </a:rPr>
              <a:t> He was not that Light, but </a:t>
            </a:r>
            <a:r>
              <a:rPr lang="en-US" sz="4000" i="1" dirty="0">
                <a:solidFill>
                  <a:schemeClr val="bg1"/>
                </a:solidFill>
              </a:rPr>
              <a:t>was sent </a:t>
            </a:r>
            <a:r>
              <a:rPr lang="en-US" sz="4000" dirty="0">
                <a:solidFill>
                  <a:schemeClr val="bg1"/>
                </a:solidFill>
              </a:rPr>
              <a:t>to bear witness of that Light. </a:t>
            </a:r>
          </a:p>
          <a:p>
            <a:pPr marL="0" indent="0" algn="ctr">
              <a:buNone/>
            </a:pPr>
            <a:r>
              <a:rPr lang="en-US" sz="4000" i="1" baseline="30000" dirty="0" err="1">
                <a:solidFill>
                  <a:schemeClr val="bg1"/>
                </a:solidFill>
              </a:rPr>
              <a:t>Jn</a:t>
            </a:r>
            <a:r>
              <a:rPr lang="en-US" sz="4000" i="1" baseline="30000" dirty="0">
                <a:solidFill>
                  <a:schemeClr val="bg1"/>
                </a:solidFill>
              </a:rPr>
              <a:t> 1:9</a:t>
            </a:r>
            <a:r>
              <a:rPr lang="en-US" sz="4000" i="1" dirty="0">
                <a:solidFill>
                  <a:schemeClr val="bg1"/>
                </a:solidFill>
              </a:rPr>
              <a:t> That </a:t>
            </a:r>
            <a:r>
              <a:rPr lang="en-US" sz="4000" dirty="0">
                <a:solidFill>
                  <a:schemeClr val="bg1"/>
                </a:solidFill>
              </a:rPr>
              <a:t>was the true Light, which </a:t>
            </a:r>
            <a:r>
              <a:rPr lang="en-US" sz="4000" dirty="0" err="1">
                <a:solidFill>
                  <a:schemeClr val="bg1"/>
                </a:solidFill>
              </a:rPr>
              <a:t>lighteth</a:t>
            </a:r>
            <a:r>
              <a:rPr lang="en-US" sz="4000" dirty="0">
                <a:solidFill>
                  <a:schemeClr val="bg1"/>
                </a:solidFill>
              </a:rPr>
              <a:t> every man that cometh into the world.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10952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1:14</a:t>
            </a:r>
            <a:r>
              <a:rPr lang="en-US" sz="4000" dirty="0">
                <a:solidFill>
                  <a:schemeClr val="bg1"/>
                </a:solidFill>
              </a:rPr>
              <a:t> And the Word was made flesh, and dwelt among us, (and we beheld his glory, the glory as of the only begotten of the Father,) full of grace and truth.</a:t>
            </a:r>
          </a:p>
          <a:p>
            <a:pPr marL="0" indent="0" algn="ctr">
              <a:buNone/>
            </a:pPr>
            <a:r>
              <a:rPr lang="en-US" sz="4000" dirty="0">
                <a:solidFill>
                  <a:schemeClr val="bg1"/>
                </a:solidFill>
              </a:rPr>
              <a:t> </a:t>
            </a:r>
          </a:p>
          <a:p>
            <a:pPr marL="0" indent="0" algn="ctr">
              <a:buNone/>
            </a:pPr>
            <a:r>
              <a:rPr lang="en-US" sz="4000" dirty="0" err="1">
                <a:solidFill>
                  <a:schemeClr val="bg1"/>
                </a:solidFill>
              </a:rPr>
              <a:t>Yeshua’s</a:t>
            </a:r>
            <a:r>
              <a:rPr lang="en-US" sz="4000" dirty="0">
                <a:solidFill>
                  <a:schemeClr val="bg1"/>
                </a:solidFill>
              </a:rPr>
              <a:t> hidden heavenly Name: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325593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513" y="515501"/>
            <a:ext cx="7677278" cy="4081047"/>
          </a:xfrm>
        </p:spPr>
        <p:txBody>
          <a:bodyPr>
            <a:normAutofit fontScale="77500" lnSpcReduction="20000"/>
          </a:bodyPr>
          <a:lstStyle/>
          <a:p>
            <a:pPr marL="0" indent="0" algn="ctr">
              <a:buNone/>
            </a:pPr>
            <a:r>
              <a:rPr lang="en-US" sz="4000" baseline="30000" dirty="0">
                <a:solidFill>
                  <a:schemeClr val="bg1"/>
                </a:solidFill>
              </a:rPr>
              <a:t>Rev 19:11</a:t>
            </a:r>
            <a:r>
              <a:rPr lang="en-US" sz="4000" dirty="0">
                <a:solidFill>
                  <a:schemeClr val="bg1"/>
                </a:solidFill>
              </a:rPr>
              <a:t> And I saw heaven opened, and behold a white horse; and he that sat upon him </a:t>
            </a:r>
            <a:r>
              <a:rPr lang="en-US" sz="4000" i="1" dirty="0">
                <a:solidFill>
                  <a:schemeClr val="bg1"/>
                </a:solidFill>
              </a:rPr>
              <a:t>was </a:t>
            </a:r>
            <a:r>
              <a:rPr lang="en-US" sz="4000" dirty="0">
                <a:solidFill>
                  <a:schemeClr val="bg1"/>
                </a:solidFill>
              </a:rPr>
              <a:t>called Faithful and True, and in righteousness he doth judge and make war. </a:t>
            </a:r>
            <a:r>
              <a:rPr lang="en-US" sz="4000" baseline="30000" dirty="0" smtClean="0">
                <a:solidFill>
                  <a:schemeClr val="bg1"/>
                </a:solidFill>
              </a:rPr>
              <a:t>Rev </a:t>
            </a:r>
            <a:r>
              <a:rPr lang="en-US" sz="4000" baseline="30000" dirty="0">
                <a:solidFill>
                  <a:schemeClr val="bg1"/>
                </a:solidFill>
              </a:rPr>
              <a:t>19:12</a:t>
            </a:r>
            <a:r>
              <a:rPr lang="en-US" sz="4000" dirty="0">
                <a:solidFill>
                  <a:schemeClr val="bg1"/>
                </a:solidFill>
              </a:rPr>
              <a:t> His eyes </a:t>
            </a:r>
            <a:r>
              <a:rPr lang="en-US" sz="4000" i="1" dirty="0">
                <a:solidFill>
                  <a:schemeClr val="bg1"/>
                </a:solidFill>
              </a:rPr>
              <a:t>were </a:t>
            </a:r>
            <a:r>
              <a:rPr lang="en-US" sz="4000" dirty="0">
                <a:solidFill>
                  <a:schemeClr val="bg1"/>
                </a:solidFill>
              </a:rPr>
              <a:t>as a flame of fire, and on his head </a:t>
            </a:r>
            <a:r>
              <a:rPr lang="en-US" sz="4000" i="1" dirty="0">
                <a:solidFill>
                  <a:schemeClr val="bg1"/>
                </a:solidFill>
              </a:rPr>
              <a:t>were </a:t>
            </a:r>
            <a:r>
              <a:rPr lang="en-US" sz="4000" dirty="0">
                <a:solidFill>
                  <a:schemeClr val="bg1"/>
                </a:solidFill>
              </a:rPr>
              <a:t>many crowns; and he had a name written, that no man knew, but he himself. </a:t>
            </a:r>
            <a:r>
              <a:rPr lang="en-US" sz="4000" baseline="30000" dirty="0" smtClean="0">
                <a:solidFill>
                  <a:schemeClr val="bg1"/>
                </a:solidFill>
              </a:rPr>
              <a:t>Rev </a:t>
            </a:r>
            <a:r>
              <a:rPr lang="en-US" sz="4000" baseline="30000" dirty="0">
                <a:solidFill>
                  <a:schemeClr val="bg1"/>
                </a:solidFill>
              </a:rPr>
              <a:t>19:13</a:t>
            </a:r>
            <a:r>
              <a:rPr lang="en-US" sz="4000" dirty="0">
                <a:solidFill>
                  <a:schemeClr val="bg1"/>
                </a:solidFill>
              </a:rPr>
              <a:t> And he </a:t>
            </a:r>
            <a:r>
              <a:rPr lang="en-US" sz="4000" i="1" dirty="0">
                <a:solidFill>
                  <a:schemeClr val="bg1"/>
                </a:solidFill>
              </a:rPr>
              <a:t>was </a:t>
            </a:r>
            <a:r>
              <a:rPr lang="en-US" sz="4000" dirty="0">
                <a:solidFill>
                  <a:schemeClr val="bg1"/>
                </a:solidFill>
              </a:rPr>
              <a:t>clothed with a vesture dipped in blood: and his name is called </a:t>
            </a:r>
            <a:r>
              <a:rPr lang="en-US" sz="4000" u="sng" dirty="0">
                <a:solidFill>
                  <a:schemeClr val="bg1"/>
                </a:solidFill>
              </a:rPr>
              <a:t>The Word of God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29521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 </a:t>
            </a:r>
            <a:r>
              <a:rPr lang="en-US" sz="4000" baseline="30000" dirty="0" smtClean="0">
                <a:solidFill>
                  <a:schemeClr val="bg1"/>
                </a:solidFill>
              </a:rPr>
              <a:t>Mt </a:t>
            </a:r>
            <a:r>
              <a:rPr lang="en-US" sz="4000" baseline="30000" dirty="0">
                <a:solidFill>
                  <a:schemeClr val="bg1"/>
                </a:solidFill>
              </a:rPr>
              <a:t>5:15</a:t>
            </a:r>
            <a:r>
              <a:rPr lang="en-US" sz="4000" dirty="0">
                <a:solidFill>
                  <a:schemeClr val="bg1"/>
                </a:solidFill>
              </a:rPr>
              <a:t> Neither do men light a candle, and put it under a bushel, but on a candlestick; and it </a:t>
            </a:r>
            <a:r>
              <a:rPr lang="en-US" sz="4000" dirty="0" err="1">
                <a:solidFill>
                  <a:schemeClr val="bg1"/>
                </a:solidFill>
              </a:rPr>
              <a:t>giveth</a:t>
            </a:r>
            <a:r>
              <a:rPr lang="en-US" sz="4000" dirty="0">
                <a:solidFill>
                  <a:schemeClr val="bg1"/>
                </a:solidFill>
              </a:rPr>
              <a:t> light unto all that are in the house. </a:t>
            </a:r>
          </a:p>
          <a:p>
            <a:pPr marL="0" indent="0" algn="ctr">
              <a:buNone/>
            </a:pPr>
            <a:r>
              <a:rPr lang="en-US" sz="4000" baseline="30000" dirty="0">
                <a:solidFill>
                  <a:schemeClr val="bg1"/>
                </a:solidFill>
              </a:rPr>
              <a:t>Mt 5:16</a:t>
            </a:r>
            <a:r>
              <a:rPr lang="en-US" sz="4000" dirty="0">
                <a:solidFill>
                  <a:schemeClr val="bg1"/>
                </a:solidFill>
              </a:rPr>
              <a:t> Let your light so shine before men, that they may see your good works, and glorify your Father which is in heaven.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877111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Light is being used in comparison to darkness. Works of light are of those who walk in the light that it is clearly seen they are wrought of God John 3:19-21</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60272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281" y="423447"/>
            <a:ext cx="7659719" cy="4091403"/>
          </a:xfrm>
        </p:spPr>
        <p:txBody>
          <a:bodyPr>
            <a:normAutofit fontScale="77500" lnSpcReduction="20000"/>
          </a:bodyPr>
          <a:lstStyle/>
          <a:p>
            <a:pPr marL="0" indent="0" algn="ctr">
              <a:buNone/>
            </a:pPr>
            <a:r>
              <a:rPr lang="en-US" sz="4000" baseline="30000" dirty="0" err="1">
                <a:solidFill>
                  <a:schemeClr val="bg1"/>
                </a:solidFill>
              </a:rPr>
              <a:t>Jn</a:t>
            </a:r>
            <a:r>
              <a:rPr lang="en-US" sz="4000" baseline="30000" dirty="0">
                <a:solidFill>
                  <a:schemeClr val="bg1"/>
                </a:solidFill>
              </a:rPr>
              <a:t> 3:19</a:t>
            </a:r>
            <a:r>
              <a:rPr lang="en-US" sz="4000" dirty="0">
                <a:solidFill>
                  <a:schemeClr val="bg1"/>
                </a:solidFill>
              </a:rPr>
              <a:t> And this is the condemnation, that light is come into the world, and </a:t>
            </a:r>
            <a:r>
              <a:rPr lang="en-US" sz="4000" u="sng" dirty="0">
                <a:solidFill>
                  <a:schemeClr val="bg1"/>
                </a:solidFill>
              </a:rPr>
              <a:t>men loved darkness</a:t>
            </a:r>
            <a:r>
              <a:rPr lang="en-US" sz="4000" dirty="0">
                <a:solidFill>
                  <a:schemeClr val="bg1"/>
                </a:solidFill>
              </a:rPr>
              <a:t> </a:t>
            </a:r>
            <a:r>
              <a:rPr lang="en-US" sz="4000" b="1" dirty="0">
                <a:solidFill>
                  <a:schemeClr val="bg1"/>
                </a:solidFill>
              </a:rPr>
              <a:t>rather than light</a:t>
            </a:r>
            <a:r>
              <a:rPr lang="en-US" sz="4000" dirty="0">
                <a:solidFill>
                  <a:schemeClr val="bg1"/>
                </a:solidFill>
              </a:rPr>
              <a:t>, because </a:t>
            </a:r>
            <a:r>
              <a:rPr lang="en-US" sz="4000" u="sng" dirty="0">
                <a:solidFill>
                  <a:schemeClr val="bg1"/>
                </a:solidFill>
              </a:rPr>
              <a:t>their </a:t>
            </a:r>
            <a:r>
              <a:rPr lang="en-US" sz="4000" b="1" u="sng" dirty="0">
                <a:solidFill>
                  <a:schemeClr val="bg1"/>
                </a:solidFill>
              </a:rPr>
              <a:t>deeds/works</a:t>
            </a:r>
            <a:r>
              <a:rPr lang="en-US" sz="4000" u="sng" dirty="0">
                <a:solidFill>
                  <a:schemeClr val="bg1"/>
                </a:solidFill>
              </a:rPr>
              <a:t> were evil</a:t>
            </a:r>
            <a:r>
              <a:rPr lang="en-US" sz="4000" dirty="0">
                <a:solidFill>
                  <a:schemeClr val="bg1"/>
                </a:solidFill>
              </a:rPr>
              <a:t>.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3:20</a:t>
            </a:r>
            <a:r>
              <a:rPr lang="en-US" sz="4000" dirty="0">
                <a:solidFill>
                  <a:schemeClr val="bg1"/>
                </a:solidFill>
              </a:rPr>
              <a:t> For every one that doeth evil </a:t>
            </a:r>
            <a:r>
              <a:rPr lang="en-US" sz="4000" dirty="0" err="1">
                <a:solidFill>
                  <a:schemeClr val="bg1"/>
                </a:solidFill>
              </a:rPr>
              <a:t>hateth</a:t>
            </a:r>
            <a:r>
              <a:rPr lang="en-US" sz="4000" dirty="0">
                <a:solidFill>
                  <a:schemeClr val="bg1"/>
                </a:solidFill>
              </a:rPr>
              <a:t> the light, neither cometh to the light, lest his deeds should be reproved. </a:t>
            </a:r>
            <a:r>
              <a:rPr lang="en-US" sz="4000" baseline="30000" dirty="0" err="1" smtClean="0">
                <a:solidFill>
                  <a:schemeClr val="bg1"/>
                </a:solidFill>
              </a:rPr>
              <a:t>Jn</a:t>
            </a:r>
            <a:r>
              <a:rPr lang="en-US" sz="4000" baseline="30000" dirty="0" smtClean="0">
                <a:solidFill>
                  <a:schemeClr val="bg1"/>
                </a:solidFill>
              </a:rPr>
              <a:t> </a:t>
            </a:r>
            <a:r>
              <a:rPr lang="en-US" sz="4000" baseline="30000" dirty="0">
                <a:solidFill>
                  <a:schemeClr val="bg1"/>
                </a:solidFill>
              </a:rPr>
              <a:t>3:21</a:t>
            </a:r>
            <a:r>
              <a:rPr lang="en-US" sz="4000" dirty="0">
                <a:solidFill>
                  <a:schemeClr val="bg1"/>
                </a:solidFill>
              </a:rPr>
              <a:t> </a:t>
            </a:r>
            <a:r>
              <a:rPr lang="en-US" sz="4000" u="sng" dirty="0">
                <a:solidFill>
                  <a:schemeClr val="bg1"/>
                </a:solidFill>
              </a:rPr>
              <a:t>But he that doeth truth</a:t>
            </a:r>
            <a:r>
              <a:rPr lang="en-US" sz="4000" dirty="0">
                <a:solidFill>
                  <a:schemeClr val="bg1"/>
                </a:solidFill>
              </a:rPr>
              <a:t> </a:t>
            </a:r>
            <a:r>
              <a:rPr lang="en-US" sz="4000" b="1" dirty="0">
                <a:solidFill>
                  <a:schemeClr val="bg1"/>
                </a:solidFill>
              </a:rPr>
              <a:t>cometh to the light</a:t>
            </a:r>
            <a:r>
              <a:rPr lang="en-US" sz="4000" dirty="0">
                <a:solidFill>
                  <a:schemeClr val="bg1"/>
                </a:solidFill>
              </a:rPr>
              <a:t>, that his </a:t>
            </a:r>
            <a:r>
              <a:rPr lang="en-US" sz="4000" b="1" u="sng" dirty="0">
                <a:solidFill>
                  <a:schemeClr val="bg1"/>
                </a:solidFill>
              </a:rPr>
              <a:t>deeds/works</a:t>
            </a:r>
            <a:r>
              <a:rPr lang="en-US" sz="4000" dirty="0">
                <a:solidFill>
                  <a:schemeClr val="bg1"/>
                </a:solidFill>
              </a:rPr>
              <a:t> may be made manifest, that they are wrought in God</a:t>
            </a:r>
            <a:r>
              <a:rPr lang="en-US" sz="4000" dirty="0" smtClean="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508957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4495" y="1189612"/>
            <a:ext cx="6335009" cy="2457793"/>
          </a:xfrm>
        </p:spPr>
      </p:pic>
    </p:spTree>
    <p:extLst>
      <p:ext uri="{BB962C8B-B14F-4D97-AF65-F5344CB8AC3E}">
        <p14:creationId xmlns:p14="http://schemas.microsoft.com/office/powerpoint/2010/main" val="3729869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Works of darkness are the works of those who walk in darkness</a:t>
            </a:r>
          </a:p>
          <a:p>
            <a:pPr marL="0" indent="0" algn="ctr">
              <a:buNone/>
            </a:pPr>
            <a:r>
              <a:rPr lang="en-US" sz="4000" dirty="0">
                <a:solidFill>
                  <a:schemeClr val="bg1"/>
                </a:solidFill>
              </a:rPr>
              <a:t> </a:t>
            </a:r>
          </a:p>
          <a:p>
            <a:pPr marL="0" indent="0" algn="ctr">
              <a:buNone/>
            </a:pPr>
            <a:r>
              <a:rPr lang="en-US" sz="4000" dirty="0">
                <a:solidFill>
                  <a:schemeClr val="bg1"/>
                </a:solidFill>
              </a:rPr>
              <a:t>God is light and in Him is no darkness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87030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5:17</a:t>
            </a:r>
            <a:r>
              <a:rPr lang="en-US" sz="4000" dirty="0">
                <a:solidFill>
                  <a:schemeClr val="bg1"/>
                </a:solidFill>
              </a:rPr>
              <a:t> Think not that I am come to </a:t>
            </a:r>
            <a:r>
              <a:rPr lang="en-US" sz="4000" u="sng" dirty="0">
                <a:solidFill>
                  <a:schemeClr val="bg1"/>
                </a:solidFill>
              </a:rPr>
              <a:t>destroy</a:t>
            </a:r>
            <a:r>
              <a:rPr lang="en-US" sz="4000" dirty="0">
                <a:solidFill>
                  <a:schemeClr val="bg1"/>
                </a:solidFill>
              </a:rPr>
              <a:t> the law, or the prophets: </a:t>
            </a:r>
            <a:r>
              <a:rPr lang="en-US" sz="4000" b="1" u="sng" dirty="0">
                <a:solidFill>
                  <a:schemeClr val="bg1"/>
                </a:solidFill>
              </a:rPr>
              <a:t>I am not come to destroy/</a:t>
            </a:r>
            <a:r>
              <a:rPr lang="en-US" sz="4000" b="1" u="sng" dirty="0" err="1">
                <a:solidFill>
                  <a:schemeClr val="bg1"/>
                </a:solidFill>
              </a:rPr>
              <a:t>dissove</a:t>
            </a:r>
            <a:r>
              <a:rPr lang="en-US" sz="4000" dirty="0">
                <a:solidFill>
                  <a:schemeClr val="bg1"/>
                </a:solidFill>
              </a:rPr>
              <a:t>, but to fulfil.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7622218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Destroy – </a:t>
            </a:r>
            <a:r>
              <a:rPr lang="en-US" sz="4000" b="1" dirty="0">
                <a:solidFill>
                  <a:schemeClr val="bg1"/>
                </a:solidFill>
              </a:rPr>
              <a:t>Meaning:  </a:t>
            </a:r>
            <a:r>
              <a:rPr lang="en-US" sz="4000" dirty="0">
                <a:solidFill>
                  <a:schemeClr val="bg1"/>
                </a:solidFill>
              </a:rPr>
              <a:t>1) to </a:t>
            </a:r>
            <a:r>
              <a:rPr lang="en-US" sz="4000" b="1" u="sng" dirty="0">
                <a:solidFill>
                  <a:schemeClr val="bg1"/>
                </a:solidFill>
              </a:rPr>
              <a:t>dissolve</a:t>
            </a:r>
            <a:r>
              <a:rPr lang="en-US" sz="4000" dirty="0">
                <a:solidFill>
                  <a:schemeClr val="bg1"/>
                </a:solidFill>
              </a:rPr>
              <a:t>, disunite 1a) (what has been joined together), to destroy, demolish 1b) metaph. to overthrow i.e. render vain, deprive of success, bring to naught 1b1) to subvert, overthrow 1b1a) of institutions, forms of government, laws, etc., to deprive of force, annul, abrogate, discard </a:t>
            </a:r>
            <a:endParaRPr lang="en-US" sz="4000" dirty="0" smtClean="0">
              <a:solidFill>
                <a:schemeClr val="bg1"/>
              </a:solidFill>
            </a:endParaRPr>
          </a:p>
          <a:p>
            <a:pPr marL="0" indent="0" algn="ctr">
              <a:buNone/>
            </a:pPr>
            <a:r>
              <a:rPr lang="en-US" sz="4000" b="1" dirty="0" smtClean="0">
                <a:solidFill>
                  <a:schemeClr val="bg1"/>
                </a:solidFill>
              </a:rPr>
              <a:t>Usage</a:t>
            </a:r>
            <a:r>
              <a:rPr lang="en-US" sz="4000" b="1" dirty="0">
                <a:solidFill>
                  <a:schemeClr val="bg1"/>
                </a:solidFill>
              </a:rPr>
              <a:t>:  </a:t>
            </a:r>
            <a:r>
              <a:rPr lang="en-US" sz="4000" dirty="0">
                <a:solidFill>
                  <a:schemeClr val="bg1"/>
                </a:solidFill>
              </a:rPr>
              <a:t>AV - destroy 9, throw down 3, lodge 1, guest 1, come to </a:t>
            </a:r>
            <a:r>
              <a:rPr lang="en-US" sz="4000" dirty="0" err="1">
                <a:solidFill>
                  <a:schemeClr val="bg1"/>
                </a:solidFill>
              </a:rPr>
              <a:t>nought</a:t>
            </a:r>
            <a:r>
              <a:rPr lang="en-US" sz="4000" dirty="0">
                <a:solidFill>
                  <a:schemeClr val="bg1"/>
                </a:solidFill>
              </a:rPr>
              <a:t> 1, overthrow 1, dissolve 1; 17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53529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62500" lnSpcReduction="20000"/>
          </a:bodyPr>
          <a:lstStyle/>
          <a:p>
            <a:pPr marL="0" indent="0" algn="ctr">
              <a:buNone/>
            </a:pPr>
            <a:r>
              <a:rPr lang="en-US" sz="4000" b="1" dirty="0">
                <a:solidFill>
                  <a:schemeClr val="bg1"/>
                </a:solidFill>
              </a:rPr>
              <a:t>Fulfill – 4137 </a:t>
            </a:r>
            <a:r>
              <a:rPr lang="el-GR" sz="4000" b="1" dirty="0">
                <a:solidFill>
                  <a:schemeClr val="bg1"/>
                </a:solidFill>
              </a:rPr>
              <a:t>πληρόω </a:t>
            </a:r>
            <a:r>
              <a:rPr lang="en-US" sz="4000" dirty="0" err="1">
                <a:solidFill>
                  <a:schemeClr val="bg1"/>
                </a:solidFill>
              </a:rPr>
              <a:t>pleroo</a:t>
            </a:r>
            <a:r>
              <a:rPr lang="en-US" sz="4000" dirty="0">
                <a:solidFill>
                  <a:schemeClr val="bg1"/>
                </a:solidFill>
              </a:rPr>
              <a:t> {play-</a:t>
            </a:r>
            <a:r>
              <a:rPr lang="en-US" sz="4000" dirty="0" err="1">
                <a:solidFill>
                  <a:schemeClr val="bg1"/>
                </a:solidFill>
              </a:rPr>
              <a:t>ro</a:t>
            </a:r>
            <a:r>
              <a:rPr lang="en-US" sz="4000" dirty="0">
                <a:solidFill>
                  <a:schemeClr val="bg1"/>
                </a:solidFill>
              </a:rPr>
              <a:t>'-o} </a:t>
            </a:r>
          </a:p>
          <a:p>
            <a:pPr marL="0" indent="0" algn="ctr">
              <a:buNone/>
            </a:pPr>
            <a:r>
              <a:rPr lang="en-US" sz="4000" b="1" dirty="0">
                <a:solidFill>
                  <a:schemeClr val="bg1"/>
                </a:solidFill>
              </a:rPr>
              <a:t>Meaning:  </a:t>
            </a:r>
            <a:r>
              <a:rPr lang="en-US" sz="4000" dirty="0">
                <a:solidFill>
                  <a:schemeClr val="bg1"/>
                </a:solidFill>
              </a:rPr>
              <a:t>1) to make full, to fill up, i.e. to fill to the full 1a) </a:t>
            </a:r>
            <a:r>
              <a:rPr lang="en-US" sz="4000" b="1" dirty="0">
                <a:solidFill>
                  <a:schemeClr val="bg1"/>
                </a:solidFill>
              </a:rPr>
              <a:t>to cause to abound</a:t>
            </a:r>
            <a:r>
              <a:rPr lang="en-US" sz="4000" dirty="0">
                <a:solidFill>
                  <a:schemeClr val="bg1"/>
                </a:solidFill>
              </a:rPr>
              <a:t>, to furnish or supply liberally </a:t>
            </a:r>
            <a:r>
              <a:rPr lang="en-US" sz="4000" dirty="0" smtClean="0">
                <a:solidFill>
                  <a:schemeClr val="bg1"/>
                </a:solidFill>
              </a:rPr>
              <a:t>2a</a:t>
            </a:r>
            <a:r>
              <a:rPr lang="en-US" sz="4000" dirty="0">
                <a:solidFill>
                  <a:schemeClr val="bg1"/>
                </a:solidFill>
              </a:rPr>
              <a:t>) to fill to the top: so that nothing shall be wanting to full measure, fill to the brim 2b) </a:t>
            </a:r>
            <a:r>
              <a:rPr lang="en-US" sz="4000" b="1" dirty="0">
                <a:solidFill>
                  <a:schemeClr val="bg1"/>
                </a:solidFill>
              </a:rPr>
              <a:t>to consummate</a:t>
            </a:r>
            <a:r>
              <a:rPr lang="en-US" sz="4000" dirty="0">
                <a:solidFill>
                  <a:schemeClr val="bg1"/>
                </a:solidFill>
              </a:rPr>
              <a:t>: a number 2b1) to make complete in every particular, </a:t>
            </a:r>
            <a:r>
              <a:rPr lang="en-US" sz="4000" b="1" dirty="0">
                <a:solidFill>
                  <a:schemeClr val="bg1"/>
                </a:solidFill>
              </a:rPr>
              <a:t>to render perfect</a:t>
            </a:r>
            <a:r>
              <a:rPr lang="en-US" sz="4000" dirty="0">
                <a:solidFill>
                  <a:schemeClr val="bg1"/>
                </a:solidFill>
              </a:rPr>
              <a:t> </a:t>
            </a:r>
            <a:r>
              <a:rPr lang="en-US" sz="4000" dirty="0" smtClean="0">
                <a:solidFill>
                  <a:schemeClr val="bg1"/>
                </a:solidFill>
              </a:rPr>
              <a:t>2c2</a:t>
            </a:r>
            <a:r>
              <a:rPr lang="en-US" sz="4000" dirty="0">
                <a:solidFill>
                  <a:schemeClr val="bg1"/>
                </a:solidFill>
              </a:rPr>
              <a:t>) of sayings, promises, prophecies, </a:t>
            </a:r>
            <a:r>
              <a:rPr lang="en-US" sz="4000" b="1" dirty="0">
                <a:solidFill>
                  <a:schemeClr val="bg1"/>
                </a:solidFill>
              </a:rPr>
              <a:t>to bring to pass</a:t>
            </a:r>
            <a:r>
              <a:rPr lang="en-US" sz="4000" dirty="0">
                <a:solidFill>
                  <a:schemeClr val="bg1"/>
                </a:solidFill>
              </a:rPr>
              <a:t>, </a:t>
            </a:r>
            <a:r>
              <a:rPr lang="en-US" sz="4000" b="1" dirty="0">
                <a:solidFill>
                  <a:schemeClr val="bg1"/>
                </a:solidFill>
              </a:rPr>
              <a:t>ratify</a:t>
            </a:r>
            <a:r>
              <a:rPr lang="en-US" sz="4000" dirty="0">
                <a:solidFill>
                  <a:schemeClr val="bg1"/>
                </a:solidFill>
              </a:rPr>
              <a:t>, accomplish 2c3) to fulfil, i.e. </a:t>
            </a:r>
            <a:r>
              <a:rPr lang="en-US" sz="4000" u="sng" dirty="0">
                <a:solidFill>
                  <a:schemeClr val="bg1"/>
                </a:solidFill>
              </a:rPr>
              <a:t>to cause God's will (as made known in the law) to be obeyed as it should be</a:t>
            </a:r>
            <a:r>
              <a:rPr lang="en-US" sz="4000" dirty="0">
                <a:solidFill>
                  <a:schemeClr val="bg1"/>
                </a:solidFill>
              </a:rPr>
              <a:t>, and </a:t>
            </a:r>
            <a:r>
              <a:rPr lang="en-US" sz="4000" u="sng" dirty="0">
                <a:solidFill>
                  <a:schemeClr val="bg1"/>
                </a:solidFill>
              </a:rPr>
              <a:t>God's promises (given through the prophets) to receive fulfilment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275157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Usage:  </a:t>
            </a:r>
            <a:r>
              <a:rPr lang="en-US" sz="4000" dirty="0">
                <a:solidFill>
                  <a:schemeClr val="bg1"/>
                </a:solidFill>
              </a:rPr>
              <a:t>AV - fulfil 51, fill 19, be full 7, complete 2, end 2, </a:t>
            </a:r>
            <a:r>
              <a:rPr lang="en-US" sz="4000" dirty="0" err="1">
                <a:solidFill>
                  <a:schemeClr val="bg1"/>
                </a:solidFill>
              </a:rPr>
              <a:t>misc</a:t>
            </a:r>
            <a:r>
              <a:rPr lang="en-US" sz="4000" dirty="0">
                <a:solidFill>
                  <a:schemeClr val="bg1"/>
                </a:solidFill>
              </a:rPr>
              <a:t> 9; 90</a:t>
            </a:r>
          </a:p>
          <a:p>
            <a:pPr marL="0" indent="0" algn="ctr">
              <a:buNone/>
            </a:pPr>
            <a:r>
              <a:rPr lang="en-US" sz="4000" dirty="0">
                <a:solidFill>
                  <a:schemeClr val="bg1"/>
                </a:solidFill>
              </a:rPr>
              <a:t> </a:t>
            </a:r>
          </a:p>
          <a:p>
            <a:pPr marL="0" indent="0" algn="ctr">
              <a:buNone/>
            </a:pPr>
            <a:r>
              <a:rPr lang="en-US" sz="4000" dirty="0" err="1">
                <a:solidFill>
                  <a:schemeClr val="bg1"/>
                </a:solidFill>
              </a:rPr>
              <a:t>Yeshua</a:t>
            </a:r>
            <a:r>
              <a:rPr lang="en-US" sz="4000" dirty="0">
                <a:solidFill>
                  <a:schemeClr val="bg1"/>
                </a:solidFill>
              </a:rPr>
              <a:t> did not come to dissolve or do away with the law, He came to fulfill all that the Law, the prophets, and the Psalms said about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14460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err="1">
                <a:solidFill>
                  <a:schemeClr val="bg1"/>
                </a:solidFill>
              </a:rPr>
              <a:t>Lk</a:t>
            </a:r>
            <a:r>
              <a:rPr lang="en-US" sz="4000" baseline="30000" dirty="0">
                <a:solidFill>
                  <a:schemeClr val="bg1"/>
                </a:solidFill>
              </a:rPr>
              <a:t> 24:27</a:t>
            </a:r>
            <a:r>
              <a:rPr lang="en-US" sz="4000" dirty="0">
                <a:solidFill>
                  <a:schemeClr val="bg1"/>
                </a:solidFill>
              </a:rPr>
              <a:t> And beginning at Moses and all the prophets, he expounded unto them in all the scriptures the things </a:t>
            </a:r>
            <a:r>
              <a:rPr lang="en-US" sz="4000" u="sng" dirty="0">
                <a:solidFill>
                  <a:schemeClr val="bg1"/>
                </a:solidFill>
              </a:rPr>
              <a:t>concerning himself</a:t>
            </a:r>
            <a:r>
              <a:rPr lang="en-US" sz="4000" dirty="0">
                <a:solidFill>
                  <a:schemeClr val="bg1"/>
                </a:solidFill>
              </a:rPr>
              <a:t>. </a:t>
            </a:r>
          </a:p>
          <a:p>
            <a:pPr marL="0" indent="0" algn="ctr">
              <a:buNone/>
            </a:pPr>
            <a:r>
              <a:rPr lang="en-US" sz="4000" dirty="0">
                <a:solidFill>
                  <a:schemeClr val="bg1"/>
                </a:solidFill>
              </a:rPr>
              <a:t> </a:t>
            </a:r>
          </a:p>
          <a:p>
            <a:pPr marL="0" indent="0" algn="ctr">
              <a:buNone/>
            </a:pPr>
            <a:r>
              <a:rPr lang="en-US" sz="4000" baseline="30000" dirty="0" err="1">
                <a:solidFill>
                  <a:schemeClr val="bg1"/>
                </a:solidFill>
              </a:rPr>
              <a:t>Lk</a:t>
            </a:r>
            <a:r>
              <a:rPr lang="en-US" sz="4000" baseline="30000" dirty="0">
                <a:solidFill>
                  <a:schemeClr val="bg1"/>
                </a:solidFill>
              </a:rPr>
              <a:t> 24:44</a:t>
            </a:r>
            <a:r>
              <a:rPr lang="en-US" sz="4000" dirty="0">
                <a:solidFill>
                  <a:schemeClr val="bg1"/>
                </a:solidFill>
              </a:rPr>
              <a:t> And he said unto them, These </a:t>
            </a:r>
            <a:r>
              <a:rPr lang="en-US" sz="4000" i="1" dirty="0">
                <a:solidFill>
                  <a:schemeClr val="bg1"/>
                </a:solidFill>
              </a:rPr>
              <a:t>are </a:t>
            </a:r>
            <a:r>
              <a:rPr lang="en-US" sz="4000" dirty="0">
                <a:solidFill>
                  <a:schemeClr val="bg1"/>
                </a:solidFill>
              </a:rPr>
              <a:t>the words which I </a:t>
            </a:r>
            <a:r>
              <a:rPr lang="en-US" sz="4000" dirty="0" err="1">
                <a:solidFill>
                  <a:schemeClr val="bg1"/>
                </a:solidFill>
              </a:rPr>
              <a:t>spake</a:t>
            </a:r>
            <a:r>
              <a:rPr lang="en-US" sz="4000" dirty="0">
                <a:solidFill>
                  <a:schemeClr val="bg1"/>
                </a:solidFill>
              </a:rPr>
              <a:t> unto you, while I was yet with you, that all things must be fulfilled, </a:t>
            </a:r>
            <a:r>
              <a:rPr lang="en-US" sz="4000" u="sng" dirty="0">
                <a:solidFill>
                  <a:schemeClr val="bg1"/>
                </a:solidFill>
              </a:rPr>
              <a:t>which were written in the law of Moses</a:t>
            </a:r>
            <a:r>
              <a:rPr lang="en-US" sz="4000" dirty="0">
                <a:solidFill>
                  <a:schemeClr val="bg1"/>
                </a:solidFill>
              </a:rPr>
              <a:t>, and </a:t>
            </a:r>
            <a:r>
              <a:rPr lang="en-US" sz="4000" i="1" u="sng" dirty="0">
                <a:solidFill>
                  <a:schemeClr val="bg1"/>
                </a:solidFill>
              </a:rPr>
              <a:t>in </a:t>
            </a:r>
            <a:r>
              <a:rPr lang="en-US" sz="4000" u="sng" dirty="0">
                <a:solidFill>
                  <a:schemeClr val="bg1"/>
                </a:solidFill>
              </a:rPr>
              <a:t>the prophets</a:t>
            </a:r>
            <a:r>
              <a:rPr lang="en-US" sz="4000" dirty="0">
                <a:solidFill>
                  <a:schemeClr val="bg1"/>
                </a:solidFill>
              </a:rPr>
              <a:t>, and </a:t>
            </a:r>
            <a:r>
              <a:rPr lang="en-US" sz="4000" i="1" u="sng" dirty="0">
                <a:solidFill>
                  <a:schemeClr val="bg1"/>
                </a:solidFill>
              </a:rPr>
              <a:t>in </a:t>
            </a:r>
            <a:r>
              <a:rPr lang="en-US" sz="4000" u="sng" dirty="0">
                <a:solidFill>
                  <a:schemeClr val="bg1"/>
                </a:solidFill>
              </a:rPr>
              <a:t>the psalms</a:t>
            </a:r>
            <a:r>
              <a:rPr lang="en-US" sz="4000" dirty="0">
                <a:solidFill>
                  <a:schemeClr val="bg1"/>
                </a:solidFill>
              </a:rPr>
              <a:t>, </a:t>
            </a:r>
            <a:r>
              <a:rPr lang="en-US" sz="4000" b="1" u="sng" dirty="0">
                <a:solidFill>
                  <a:schemeClr val="bg1"/>
                </a:solidFill>
              </a:rPr>
              <a:t>concerning me</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4570451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5:18</a:t>
            </a:r>
            <a:r>
              <a:rPr lang="en-US" sz="4000" dirty="0">
                <a:solidFill>
                  <a:schemeClr val="bg1"/>
                </a:solidFill>
              </a:rPr>
              <a:t> For verily I say unto you, Till heaven and earth pass, one jot or one tittle shall in no wise pass from the law, till all be fulfilled.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752372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law was given from the mouth of God whereby </a:t>
            </a:r>
            <a:r>
              <a:rPr lang="en-US" sz="4000" dirty="0" err="1">
                <a:solidFill>
                  <a:schemeClr val="bg1"/>
                </a:solidFill>
              </a:rPr>
              <a:t>YeHoVaH’s</a:t>
            </a:r>
            <a:r>
              <a:rPr lang="en-US" sz="4000" dirty="0">
                <a:solidFill>
                  <a:schemeClr val="bg1"/>
                </a:solidFill>
              </a:rPr>
              <a:t> people were to live by. </a:t>
            </a:r>
          </a:p>
          <a:p>
            <a:pPr marL="0" indent="0" algn="ctr">
              <a:buNone/>
            </a:pPr>
            <a:r>
              <a:rPr lang="en-US" sz="4000" dirty="0">
                <a:solidFill>
                  <a:schemeClr val="bg1"/>
                </a:solidFill>
              </a:rPr>
              <a:t> </a:t>
            </a:r>
          </a:p>
          <a:p>
            <a:pPr marL="0" indent="0" algn="ctr">
              <a:buNone/>
            </a:pPr>
            <a:r>
              <a:rPr lang="en-US" sz="4000" dirty="0">
                <a:solidFill>
                  <a:schemeClr val="bg1"/>
                </a:solidFill>
              </a:rPr>
              <a:t>The prophets were sent by </a:t>
            </a:r>
            <a:r>
              <a:rPr lang="en-US" sz="4000" dirty="0" err="1">
                <a:solidFill>
                  <a:schemeClr val="bg1"/>
                </a:solidFill>
              </a:rPr>
              <a:t>YeHoVaH</a:t>
            </a:r>
            <a:r>
              <a:rPr lang="en-US" sz="4000" dirty="0">
                <a:solidFill>
                  <a:schemeClr val="bg1"/>
                </a:solidFill>
              </a:rPr>
              <a:t> to call His people back to the law of </a:t>
            </a:r>
            <a:r>
              <a:rPr lang="en-US" sz="4000" dirty="0" err="1">
                <a:solidFill>
                  <a:schemeClr val="bg1"/>
                </a:solidFill>
              </a:rPr>
              <a:t>YeHoVaH</a:t>
            </a:r>
            <a:r>
              <a:rPr lang="en-US" sz="4000" dirty="0">
                <a:solidFill>
                  <a:schemeClr val="bg1"/>
                </a:solidFill>
              </a:rPr>
              <a:t>. The law would not pass away until all things spoken of by the law and prophets were fulfilled</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9858654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5:19</a:t>
            </a:r>
            <a:r>
              <a:rPr lang="en-US" sz="4000" dirty="0">
                <a:solidFill>
                  <a:schemeClr val="bg1"/>
                </a:solidFill>
              </a:rPr>
              <a:t> Whosoever therefore shall break one of these </a:t>
            </a:r>
            <a:r>
              <a:rPr lang="en-US" sz="4000" u="sng" dirty="0">
                <a:solidFill>
                  <a:schemeClr val="bg1"/>
                </a:solidFill>
              </a:rPr>
              <a:t>least commandments</a:t>
            </a:r>
            <a:r>
              <a:rPr lang="en-US" sz="4000" dirty="0">
                <a:solidFill>
                  <a:schemeClr val="bg1"/>
                </a:solidFill>
              </a:rPr>
              <a:t>, and shall </a:t>
            </a:r>
            <a:r>
              <a:rPr lang="en-US" sz="4000" u="sng" dirty="0">
                <a:solidFill>
                  <a:schemeClr val="bg1"/>
                </a:solidFill>
              </a:rPr>
              <a:t>teach men so</a:t>
            </a:r>
            <a:r>
              <a:rPr lang="en-US" sz="4000" dirty="0">
                <a:solidFill>
                  <a:schemeClr val="bg1"/>
                </a:solidFill>
              </a:rPr>
              <a:t>, he shall be called the </a:t>
            </a:r>
            <a:r>
              <a:rPr lang="en-US" sz="4000" b="1" dirty="0">
                <a:solidFill>
                  <a:schemeClr val="bg1"/>
                </a:solidFill>
              </a:rPr>
              <a:t>least</a:t>
            </a:r>
            <a:r>
              <a:rPr lang="en-US" sz="4000" dirty="0">
                <a:solidFill>
                  <a:schemeClr val="bg1"/>
                </a:solidFill>
              </a:rPr>
              <a:t> in the kingdom of heaven: but whosoever shall </a:t>
            </a:r>
            <a:r>
              <a:rPr lang="en-US" sz="4000" u="sng" dirty="0">
                <a:solidFill>
                  <a:schemeClr val="bg1"/>
                </a:solidFill>
              </a:rPr>
              <a:t>do and teach </a:t>
            </a:r>
            <a:r>
              <a:rPr lang="en-US" sz="4000" i="1" u="sng" dirty="0">
                <a:solidFill>
                  <a:schemeClr val="bg1"/>
                </a:solidFill>
              </a:rPr>
              <a:t>them</a:t>
            </a:r>
            <a:r>
              <a:rPr lang="en-US" sz="4000" i="1" dirty="0">
                <a:solidFill>
                  <a:schemeClr val="bg1"/>
                </a:solidFill>
              </a:rPr>
              <a:t>, </a:t>
            </a:r>
            <a:r>
              <a:rPr lang="en-US" sz="4000" dirty="0">
                <a:solidFill>
                  <a:schemeClr val="bg1"/>
                </a:solidFill>
              </a:rPr>
              <a:t>the same </a:t>
            </a:r>
            <a:r>
              <a:rPr lang="en-US" sz="4000" b="1" dirty="0">
                <a:solidFill>
                  <a:schemeClr val="bg1"/>
                </a:solidFill>
              </a:rPr>
              <a:t>shall be called great</a:t>
            </a:r>
            <a:r>
              <a:rPr lang="en-US" sz="4000" dirty="0">
                <a:solidFill>
                  <a:schemeClr val="bg1"/>
                </a:solidFill>
              </a:rPr>
              <a:t> in the kingdom of heaven.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312880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1" dirty="0">
                <a:solidFill>
                  <a:schemeClr val="bg1"/>
                </a:solidFill>
              </a:rPr>
              <a:t>Least – 1646 </a:t>
            </a:r>
            <a:r>
              <a:rPr lang="el-GR" sz="4000" b="1" dirty="0">
                <a:solidFill>
                  <a:schemeClr val="bg1"/>
                </a:solidFill>
              </a:rPr>
              <a:t>ἐλάχιστος </a:t>
            </a:r>
            <a:r>
              <a:rPr lang="en-US" sz="4000" dirty="0" err="1">
                <a:solidFill>
                  <a:schemeClr val="bg1"/>
                </a:solidFill>
              </a:rPr>
              <a:t>elachistos</a:t>
            </a:r>
            <a:r>
              <a:rPr lang="en-US" sz="4000" dirty="0">
                <a:solidFill>
                  <a:schemeClr val="bg1"/>
                </a:solidFill>
              </a:rPr>
              <a:t> {el-</a:t>
            </a:r>
            <a:r>
              <a:rPr lang="en-US" sz="4000" dirty="0" err="1">
                <a:solidFill>
                  <a:schemeClr val="bg1"/>
                </a:solidFill>
              </a:rPr>
              <a:t>akh</a:t>
            </a:r>
            <a:r>
              <a:rPr lang="en-US" sz="4000" dirty="0">
                <a:solidFill>
                  <a:schemeClr val="bg1"/>
                </a:solidFill>
              </a:rPr>
              <a:t>'-is-</a:t>
            </a:r>
            <a:r>
              <a:rPr lang="en-US" sz="4000" dirty="0" err="1">
                <a:solidFill>
                  <a:schemeClr val="bg1"/>
                </a:solidFill>
              </a:rPr>
              <a:t>tos</a:t>
            </a:r>
            <a:r>
              <a:rPr lang="en-US" sz="4000" dirty="0">
                <a:solidFill>
                  <a:schemeClr val="bg1"/>
                </a:solidFill>
              </a:rPr>
              <a:t>} </a:t>
            </a:r>
          </a:p>
          <a:p>
            <a:pPr marL="0" indent="0" algn="ctr">
              <a:buNone/>
            </a:pPr>
            <a:r>
              <a:rPr lang="en-US" sz="4000" b="1" dirty="0">
                <a:solidFill>
                  <a:schemeClr val="bg1"/>
                </a:solidFill>
              </a:rPr>
              <a:t>Meaning:  </a:t>
            </a:r>
            <a:r>
              <a:rPr lang="en-US" sz="4000" dirty="0">
                <a:solidFill>
                  <a:schemeClr val="bg1"/>
                </a:solidFill>
              </a:rPr>
              <a:t>1) smallest least 1a) in size 1b) in amount: of management of affairs 1c) in importance: what is the least moment 1d) in authority: of commandments 1e) in the estimation of men: of persons 1f) in rank and excellence: of persons </a:t>
            </a:r>
          </a:p>
          <a:p>
            <a:pPr marL="0" indent="0" algn="ctr">
              <a:buNone/>
            </a:pPr>
            <a:r>
              <a:rPr lang="en-US" sz="4000" b="1" dirty="0">
                <a:solidFill>
                  <a:schemeClr val="bg1"/>
                </a:solidFill>
              </a:rPr>
              <a:t>Usage:  </a:t>
            </a:r>
            <a:r>
              <a:rPr lang="en-US" sz="4000" dirty="0">
                <a:solidFill>
                  <a:schemeClr val="bg1"/>
                </a:solidFill>
              </a:rPr>
              <a:t>AV - least 9, very small 2, smallest 1, very little 1; </a:t>
            </a:r>
            <a:r>
              <a:rPr lang="en-US" sz="4000" dirty="0" smtClean="0">
                <a:solidFill>
                  <a:schemeClr val="bg1"/>
                </a:solidFill>
              </a:rPr>
              <a:t>13</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4496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At the end of today’s teaching you will be able to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1. Ask Questions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2. Receive Prayer and </a:t>
            </a:r>
            <a:br>
              <a:rPr lang="en-US" sz="4000" dirty="0" smtClean="0">
                <a:solidFill>
                  <a:schemeClr val="bg1"/>
                </a:solidFill>
                <a:latin typeface="Helvetica" pitchFamily="34" charset="0"/>
                <a:cs typeface="Helvetica" pitchFamily="34" charset="0"/>
              </a:rPr>
            </a:br>
            <a:r>
              <a:rPr lang="en-US" sz="4000" dirty="0" smtClean="0">
                <a:solidFill>
                  <a:schemeClr val="bg1"/>
                </a:solidFill>
                <a:latin typeface="Helvetica" pitchFamily="34" charset="0"/>
                <a:cs typeface="Helvetica" pitchFamily="34" charset="0"/>
              </a:rPr>
              <a:t>3. Give your Tithes, Offerings</a:t>
            </a: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28570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Great – </a:t>
            </a:r>
            <a:r>
              <a:rPr lang="en-US" sz="4000" b="1" dirty="0">
                <a:solidFill>
                  <a:schemeClr val="bg1"/>
                </a:solidFill>
              </a:rPr>
              <a:t>3173 </a:t>
            </a:r>
            <a:r>
              <a:rPr lang="el-GR" sz="4000" b="1" dirty="0">
                <a:solidFill>
                  <a:schemeClr val="bg1"/>
                </a:solidFill>
              </a:rPr>
              <a:t>μέγας </a:t>
            </a:r>
            <a:r>
              <a:rPr lang="en-US" sz="4000" dirty="0" err="1">
                <a:solidFill>
                  <a:schemeClr val="bg1"/>
                </a:solidFill>
              </a:rPr>
              <a:t>megas</a:t>
            </a:r>
            <a:r>
              <a:rPr lang="en-US" sz="4000" dirty="0">
                <a:solidFill>
                  <a:schemeClr val="bg1"/>
                </a:solidFill>
              </a:rPr>
              <a:t> {meg'-as} </a:t>
            </a:r>
          </a:p>
          <a:p>
            <a:pPr marL="0" indent="0" algn="ctr">
              <a:buNone/>
            </a:pPr>
            <a:r>
              <a:rPr lang="en-US" sz="4000" b="1" dirty="0">
                <a:solidFill>
                  <a:schemeClr val="bg1"/>
                </a:solidFill>
              </a:rPr>
              <a:t>Meaning:  </a:t>
            </a:r>
            <a:r>
              <a:rPr lang="en-US" sz="4000" dirty="0">
                <a:solidFill>
                  <a:schemeClr val="bg1"/>
                </a:solidFill>
              </a:rPr>
              <a:t>1) great 1a) of the external form or sensible appearance of things (or of persons) </a:t>
            </a:r>
          </a:p>
          <a:p>
            <a:pPr marL="0" indent="0" algn="ctr">
              <a:buNone/>
            </a:pPr>
            <a:r>
              <a:rPr lang="en-US" sz="4000" b="1" dirty="0">
                <a:solidFill>
                  <a:schemeClr val="bg1"/>
                </a:solidFill>
              </a:rPr>
              <a:t>Usage:  </a:t>
            </a:r>
            <a:r>
              <a:rPr lang="en-US" sz="4000" dirty="0">
                <a:solidFill>
                  <a:schemeClr val="bg1"/>
                </a:solidFill>
              </a:rPr>
              <a:t>AV - great 150, loud 33, </a:t>
            </a:r>
            <a:r>
              <a:rPr lang="en-US" sz="4000" dirty="0" err="1">
                <a:solidFill>
                  <a:schemeClr val="bg1"/>
                </a:solidFill>
              </a:rPr>
              <a:t>misc</a:t>
            </a:r>
            <a:r>
              <a:rPr lang="en-US" sz="4000" dirty="0">
                <a:solidFill>
                  <a:schemeClr val="bg1"/>
                </a:solidFill>
              </a:rPr>
              <a:t> 12; 195</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797528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Mt 5:20</a:t>
            </a:r>
            <a:r>
              <a:rPr lang="en-US" sz="4000" dirty="0">
                <a:solidFill>
                  <a:schemeClr val="bg1"/>
                </a:solidFill>
              </a:rPr>
              <a:t> For I say unto you, That except your righteousness shall exceed </a:t>
            </a:r>
            <a:r>
              <a:rPr lang="en-US" sz="4000" i="1" dirty="0">
                <a:solidFill>
                  <a:schemeClr val="bg1"/>
                </a:solidFill>
              </a:rPr>
              <a:t>the righteousness </a:t>
            </a:r>
            <a:r>
              <a:rPr lang="en-US" sz="4000" dirty="0">
                <a:solidFill>
                  <a:schemeClr val="bg1"/>
                </a:solidFill>
              </a:rPr>
              <a:t>of the scribes and Pharisees, ye shall in no case </a:t>
            </a:r>
            <a:r>
              <a:rPr lang="en-US" sz="4000" u="sng" dirty="0">
                <a:solidFill>
                  <a:schemeClr val="bg1"/>
                </a:solidFill>
              </a:rPr>
              <a:t>enter into the kingdom of heaven</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872945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To enter the kingdom you must be born again. To be born again one must receive </a:t>
            </a:r>
            <a:r>
              <a:rPr lang="en-US" sz="4000" dirty="0" err="1">
                <a:solidFill>
                  <a:schemeClr val="bg1"/>
                </a:solidFill>
              </a:rPr>
              <a:t>Yeshua</a:t>
            </a:r>
            <a:r>
              <a:rPr lang="en-US" sz="4000" dirty="0">
                <a:solidFill>
                  <a:schemeClr val="bg1"/>
                </a:solidFill>
              </a:rPr>
              <a:t>. The scribes and Pharisees did not keep the Law, rejected </a:t>
            </a:r>
            <a:r>
              <a:rPr lang="en-US" sz="4000" dirty="0" err="1">
                <a:solidFill>
                  <a:schemeClr val="bg1"/>
                </a:solidFill>
              </a:rPr>
              <a:t>Yeshua</a:t>
            </a:r>
            <a:r>
              <a:rPr lang="en-US" sz="4000" dirty="0">
                <a:solidFill>
                  <a:schemeClr val="bg1"/>
                </a:solidFill>
              </a:rPr>
              <a:t> and sought the praises of men</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51034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law was Righteous </a:t>
            </a:r>
          </a:p>
          <a:p>
            <a:pPr marL="0" indent="0" algn="ctr">
              <a:buNone/>
            </a:pPr>
            <a:r>
              <a:rPr lang="en-US" sz="4000" baseline="30000" dirty="0" err="1">
                <a:solidFill>
                  <a:schemeClr val="bg1"/>
                </a:solidFill>
              </a:rPr>
              <a:t>Dt</a:t>
            </a:r>
            <a:r>
              <a:rPr lang="en-US" sz="4000" baseline="30000" dirty="0">
                <a:solidFill>
                  <a:schemeClr val="bg1"/>
                </a:solidFill>
              </a:rPr>
              <a:t> 4:7</a:t>
            </a:r>
            <a:r>
              <a:rPr lang="en-US" sz="4000" dirty="0">
                <a:solidFill>
                  <a:schemeClr val="bg1"/>
                </a:solidFill>
              </a:rPr>
              <a:t> For what nation </a:t>
            </a:r>
            <a:r>
              <a:rPr lang="en-US" sz="4000" i="1" dirty="0">
                <a:solidFill>
                  <a:schemeClr val="bg1"/>
                </a:solidFill>
              </a:rPr>
              <a:t>is there so </a:t>
            </a:r>
            <a:r>
              <a:rPr lang="en-US" sz="4000" dirty="0">
                <a:solidFill>
                  <a:schemeClr val="bg1"/>
                </a:solidFill>
              </a:rPr>
              <a:t>great, who </a:t>
            </a:r>
            <a:r>
              <a:rPr lang="en-US" sz="4000" i="1" dirty="0">
                <a:solidFill>
                  <a:schemeClr val="bg1"/>
                </a:solidFill>
              </a:rPr>
              <a:t>hath </a:t>
            </a:r>
            <a:r>
              <a:rPr lang="en-US" sz="4000" dirty="0">
                <a:solidFill>
                  <a:schemeClr val="bg1"/>
                </a:solidFill>
              </a:rPr>
              <a:t>God </a:t>
            </a:r>
            <a:r>
              <a:rPr lang="en-US" sz="4000" i="1" dirty="0">
                <a:solidFill>
                  <a:schemeClr val="bg1"/>
                </a:solidFill>
              </a:rPr>
              <a:t>so </a:t>
            </a:r>
            <a:r>
              <a:rPr lang="en-US" sz="4000" dirty="0">
                <a:solidFill>
                  <a:schemeClr val="bg1"/>
                </a:solidFill>
              </a:rPr>
              <a:t>nigh unto them, as the LORD our God </a:t>
            </a:r>
            <a:r>
              <a:rPr lang="en-US" sz="4000" i="1" dirty="0">
                <a:solidFill>
                  <a:schemeClr val="bg1"/>
                </a:solidFill>
              </a:rPr>
              <a:t>is </a:t>
            </a:r>
            <a:r>
              <a:rPr lang="en-US" sz="4000" dirty="0">
                <a:solidFill>
                  <a:schemeClr val="bg1"/>
                </a:solidFill>
              </a:rPr>
              <a:t>in all </a:t>
            </a:r>
            <a:r>
              <a:rPr lang="en-US" sz="4000" i="1" dirty="0">
                <a:solidFill>
                  <a:schemeClr val="bg1"/>
                </a:solidFill>
              </a:rPr>
              <a:t>things that </a:t>
            </a:r>
            <a:r>
              <a:rPr lang="en-US" sz="4000" dirty="0">
                <a:solidFill>
                  <a:schemeClr val="bg1"/>
                </a:solidFill>
              </a:rPr>
              <a:t>we call upon him </a:t>
            </a:r>
            <a:r>
              <a:rPr lang="en-US" sz="4000" i="1" dirty="0">
                <a:solidFill>
                  <a:schemeClr val="bg1"/>
                </a:solidFill>
              </a:rPr>
              <a:t>for? </a:t>
            </a:r>
            <a:endParaRPr lang="en-US" sz="4000" dirty="0">
              <a:solidFill>
                <a:schemeClr val="bg1"/>
              </a:solidFill>
            </a:endParaRPr>
          </a:p>
          <a:p>
            <a:pPr marL="0" indent="0" algn="ctr">
              <a:buNone/>
            </a:pPr>
            <a:r>
              <a:rPr lang="en-US" sz="4000" baseline="30000" dirty="0" err="1">
                <a:solidFill>
                  <a:schemeClr val="bg1"/>
                </a:solidFill>
              </a:rPr>
              <a:t>Dt</a:t>
            </a:r>
            <a:r>
              <a:rPr lang="en-US" sz="4000" baseline="30000" dirty="0">
                <a:solidFill>
                  <a:schemeClr val="bg1"/>
                </a:solidFill>
              </a:rPr>
              <a:t> 4:8</a:t>
            </a:r>
            <a:r>
              <a:rPr lang="en-US" sz="4000" dirty="0">
                <a:solidFill>
                  <a:schemeClr val="bg1"/>
                </a:solidFill>
              </a:rPr>
              <a:t> And what nation </a:t>
            </a:r>
            <a:r>
              <a:rPr lang="en-US" sz="4000" i="1" dirty="0">
                <a:solidFill>
                  <a:schemeClr val="bg1"/>
                </a:solidFill>
              </a:rPr>
              <a:t>is there so </a:t>
            </a:r>
            <a:r>
              <a:rPr lang="en-US" sz="4000" dirty="0">
                <a:solidFill>
                  <a:schemeClr val="bg1"/>
                </a:solidFill>
              </a:rPr>
              <a:t>great, that hath statutes and judgments </a:t>
            </a:r>
            <a:r>
              <a:rPr lang="en-US" sz="4000" i="1" u="sng" dirty="0">
                <a:solidFill>
                  <a:schemeClr val="bg1"/>
                </a:solidFill>
              </a:rPr>
              <a:t>so </a:t>
            </a:r>
            <a:r>
              <a:rPr lang="en-US" sz="4000" u="sng" dirty="0">
                <a:solidFill>
                  <a:schemeClr val="bg1"/>
                </a:solidFill>
              </a:rPr>
              <a:t>righteous as all this law</a:t>
            </a:r>
            <a:r>
              <a:rPr lang="en-US" sz="4000" dirty="0">
                <a:solidFill>
                  <a:schemeClr val="bg1"/>
                </a:solidFill>
              </a:rPr>
              <a:t>, which I set before you this day</a:t>
            </a:r>
            <a:r>
              <a:rPr lang="en-US" sz="4000" dirty="0" smtClean="0">
                <a:solidFill>
                  <a:schemeClr val="bg1"/>
                </a:solidFill>
              </a:rPr>
              <a:t>?</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72111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Those who lived according to the flesh could not walk in the righteousness of the Law</a:t>
            </a: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2154308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Paul explains it this way</a:t>
            </a:r>
          </a:p>
          <a:p>
            <a:pPr marL="0" indent="0" algn="ctr">
              <a:buNone/>
            </a:pPr>
            <a:r>
              <a:rPr lang="en-US" sz="4000" dirty="0">
                <a:solidFill>
                  <a:schemeClr val="bg1"/>
                </a:solidFill>
              </a:rPr>
              <a:t> </a:t>
            </a:r>
          </a:p>
          <a:p>
            <a:pPr marL="0" indent="0" algn="ctr">
              <a:buNone/>
            </a:pPr>
            <a:r>
              <a:rPr lang="en-US" sz="4000" baseline="30000" dirty="0">
                <a:solidFill>
                  <a:schemeClr val="bg1"/>
                </a:solidFill>
              </a:rPr>
              <a:t>Ro 8:3</a:t>
            </a:r>
            <a:r>
              <a:rPr lang="en-US" sz="4000" dirty="0">
                <a:solidFill>
                  <a:schemeClr val="bg1"/>
                </a:solidFill>
              </a:rPr>
              <a:t> For what the law could not do, in that it was weak through the flesh, God sending his own Son in the likeness of sinful flesh, and for sin, condemned sin in the flesh: </a:t>
            </a:r>
          </a:p>
          <a:p>
            <a:pPr marL="0" indent="0" algn="ctr">
              <a:buNone/>
            </a:pPr>
            <a:r>
              <a:rPr lang="en-US" sz="4000" baseline="30000" dirty="0">
                <a:solidFill>
                  <a:schemeClr val="bg1"/>
                </a:solidFill>
              </a:rPr>
              <a:t>Ro 8:4</a:t>
            </a:r>
            <a:r>
              <a:rPr lang="en-US" sz="4000" dirty="0">
                <a:solidFill>
                  <a:schemeClr val="bg1"/>
                </a:solidFill>
              </a:rPr>
              <a:t> That the righteousness of the law might be fulfilled in us, who walk not after the flesh, but after the Spirit.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574946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Ro 8:5</a:t>
            </a:r>
            <a:r>
              <a:rPr lang="en-US" sz="4000" dirty="0">
                <a:solidFill>
                  <a:schemeClr val="bg1"/>
                </a:solidFill>
              </a:rPr>
              <a:t> For they that are after the flesh do mind the things of the flesh; but they that are after the Spirit the things of the Spirit. </a:t>
            </a:r>
          </a:p>
          <a:p>
            <a:pPr marL="0" indent="0" algn="ctr">
              <a:buNone/>
            </a:pPr>
            <a:r>
              <a:rPr lang="en-US" sz="4000" baseline="30000" dirty="0">
                <a:solidFill>
                  <a:schemeClr val="bg1"/>
                </a:solidFill>
              </a:rPr>
              <a:t>Ro 8:6</a:t>
            </a:r>
            <a:r>
              <a:rPr lang="en-US" sz="4000" dirty="0">
                <a:solidFill>
                  <a:schemeClr val="bg1"/>
                </a:solidFill>
              </a:rPr>
              <a:t> For to be carnally minded </a:t>
            </a:r>
            <a:r>
              <a:rPr lang="en-US" sz="4000" i="1" dirty="0">
                <a:solidFill>
                  <a:schemeClr val="bg1"/>
                </a:solidFill>
              </a:rPr>
              <a:t>is </a:t>
            </a:r>
            <a:r>
              <a:rPr lang="en-US" sz="4000" dirty="0">
                <a:solidFill>
                  <a:schemeClr val="bg1"/>
                </a:solidFill>
              </a:rPr>
              <a:t>death; but to be spiritually minded </a:t>
            </a:r>
            <a:r>
              <a:rPr lang="en-US" sz="4000" i="1" dirty="0">
                <a:solidFill>
                  <a:schemeClr val="bg1"/>
                </a:solidFill>
              </a:rPr>
              <a:t>is </a:t>
            </a:r>
            <a:r>
              <a:rPr lang="en-US" sz="4000" dirty="0">
                <a:solidFill>
                  <a:schemeClr val="bg1"/>
                </a:solidFill>
              </a:rPr>
              <a:t>life and peace. </a:t>
            </a:r>
          </a:p>
          <a:p>
            <a:pPr marL="0" indent="0" algn="ctr">
              <a:buNone/>
            </a:pPr>
            <a:r>
              <a:rPr lang="en-US" sz="4000" baseline="30000" dirty="0">
                <a:solidFill>
                  <a:schemeClr val="bg1"/>
                </a:solidFill>
              </a:rPr>
              <a:t>Ro 8:7</a:t>
            </a:r>
            <a:r>
              <a:rPr lang="en-US" sz="4000" dirty="0">
                <a:solidFill>
                  <a:schemeClr val="bg1"/>
                </a:solidFill>
              </a:rPr>
              <a:t> Because the carnal mind </a:t>
            </a:r>
            <a:r>
              <a:rPr lang="en-US" sz="4000" i="1" dirty="0">
                <a:solidFill>
                  <a:schemeClr val="bg1"/>
                </a:solidFill>
              </a:rPr>
              <a:t>is </a:t>
            </a:r>
            <a:r>
              <a:rPr lang="en-US" sz="4000" dirty="0">
                <a:solidFill>
                  <a:schemeClr val="bg1"/>
                </a:solidFill>
              </a:rPr>
              <a:t>enmity against God: for it is not subject to the law of God, neither indeed can be.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0947537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Ro 8:8</a:t>
            </a:r>
            <a:r>
              <a:rPr lang="en-US" sz="4000" dirty="0">
                <a:solidFill>
                  <a:schemeClr val="bg1"/>
                </a:solidFill>
              </a:rPr>
              <a:t> So then they that are in the flesh cannot please God. </a:t>
            </a:r>
          </a:p>
          <a:p>
            <a:pPr marL="0" indent="0" algn="ctr">
              <a:buNone/>
            </a:pPr>
            <a:r>
              <a:rPr lang="en-US" sz="4000" baseline="30000" dirty="0">
                <a:solidFill>
                  <a:schemeClr val="bg1"/>
                </a:solidFill>
              </a:rPr>
              <a:t>Ro 8:9</a:t>
            </a:r>
            <a:r>
              <a:rPr lang="en-US" sz="4000" dirty="0">
                <a:solidFill>
                  <a:schemeClr val="bg1"/>
                </a:solidFill>
              </a:rPr>
              <a:t> But ye are not in the flesh, but in the Spirit, if so be that the Spirit of God dwell in you. Now if any man have not the Spirit of </a:t>
            </a:r>
            <a:r>
              <a:rPr lang="en-US" sz="4000" dirty="0" smtClean="0">
                <a:solidFill>
                  <a:schemeClr val="bg1"/>
                </a:solidFill>
              </a:rPr>
              <a:t>Messiah, </a:t>
            </a:r>
            <a:r>
              <a:rPr lang="en-US" sz="4000" dirty="0">
                <a:solidFill>
                  <a:schemeClr val="bg1"/>
                </a:solidFill>
              </a:rPr>
              <a:t>he is none of his.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6269616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8006" y="1239657"/>
            <a:ext cx="6637829" cy="2575278"/>
          </a:xfrm>
        </p:spPr>
      </p:pic>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5385485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621282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r>
              <a:rPr lang="en-US" sz="4000" dirty="0">
                <a:solidFill>
                  <a:schemeClr val="bg1"/>
                </a:solidFill>
                <a:latin typeface="Helvetica" pitchFamily="34" charset="0"/>
                <a:cs typeface="Helvetica" pitchFamily="34" charset="0"/>
              </a:rP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Jn</a:t>
            </a:r>
            <a:r>
              <a:rPr lang="en-US" sz="4000" dirty="0">
                <a:solidFill>
                  <a:schemeClr val="bg1"/>
                </a:solidFill>
                <a:latin typeface="Helvetica" pitchFamily="34" charset="0"/>
                <a:cs typeface="Helvetica" pitchFamily="34" charset="0"/>
              </a:rPr>
              <a:t>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50479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New Donation Opportunities</a:t>
            </a:r>
          </a:p>
          <a:p>
            <a:pPr algn="ctr">
              <a:buNone/>
            </a:pPr>
            <a:r>
              <a:rPr lang="en-US" sz="4000" dirty="0">
                <a:solidFill>
                  <a:schemeClr val="bg1"/>
                </a:solidFill>
                <a:latin typeface="Helvetica" pitchFamily="34" charset="0"/>
                <a:cs typeface="Helvetica" pitchFamily="34" charset="0"/>
              </a:rPr>
              <a:t>Our Preferred Method</a:t>
            </a:r>
          </a:p>
          <a:p>
            <a:pPr algn="ctr">
              <a:buNone/>
            </a:pPr>
            <a:r>
              <a:rPr lang="en-US" sz="4000" dirty="0" err="1">
                <a:solidFill>
                  <a:schemeClr val="bg1"/>
                </a:solidFill>
                <a:latin typeface="Helvetica" pitchFamily="34" charset="0"/>
                <a:cs typeface="Helvetica" pitchFamily="34" charset="0"/>
              </a:rPr>
              <a:t>CashAPP</a:t>
            </a:r>
            <a:endParaRPr lang="en-US" sz="4000" dirty="0">
              <a:solidFill>
                <a:schemeClr val="bg1"/>
              </a:solidFill>
              <a:latin typeface="Helvetica" pitchFamily="34" charset="0"/>
              <a:cs typeface="Helvetica" pitchFamily="34" charset="0"/>
            </a:endParaRP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439012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831" y="825500"/>
            <a:ext cx="7741152" cy="3460750"/>
          </a:xfrm>
        </p:spPr>
      </p:pic>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2313693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smtClean="0">
                <a:solidFill>
                  <a:schemeClr val="bg1"/>
                </a:solidFill>
              </a:rPr>
              <a:t>Mail in your support by check or </a:t>
            </a:r>
            <a:r>
              <a:rPr lang="en-US" sz="4000" smtClean="0">
                <a:solidFill>
                  <a:schemeClr val="bg1"/>
                </a:solidFill>
              </a:rPr>
              <a:t>money order.</a:t>
            </a:r>
          </a:p>
          <a:p>
            <a:pPr marL="0" indent="0" algn="ctr">
              <a:buNone/>
            </a:pPr>
            <a:r>
              <a:rPr lang="en-US" sz="4000" dirty="0" smtClean="0">
                <a:solidFill>
                  <a:schemeClr val="bg1"/>
                </a:solidFill>
              </a:rPr>
              <a:t>Our </a:t>
            </a:r>
            <a:r>
              <a:rPr lang="en-US" sz="4000" dirty="0">
                <a:solidFill>
                  <a:schemeClr val="bg1"/>
                </a:solidFill>
              </a:rPr>
              <a:t>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4359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smtClean="0">
                <a:solidFill>
                  <a:schemeClr val="bg1"/>
                </a:solidFill>
                <a:latin typeface="Helvetica" pitchFamily="34" charset="0"/>
                <a:cs typeface="Helvetica" pitchFamily="34" charset="0"/>
              </a:rPr>
              <a:t>New Canadian</a:t>
            </a:r>
          </a:p>
          <a:p>
            <a:pPr algn="ctr">
              <a:buNone/>
            </a:pPr>
            <a:r>
              <a:rPr lang="en-US" sz="4000" dirty="0" smtClean="0">
                <a:solidFill>
                  <a:schemeClr val="bg1"/>
                </a:solidFill>
                <a:latin typeface="Helvetica" pitchFamily="34" charset="0"/>
                <a:cs typeface="Helvetica" pitchFamily="34" charset="0"/>
              </a:rPr>
              <a:t>Donation Opportunity</a:t>
            </a:r>
          </a:p>
          <a:p>
            <a:pPr algn="ctr">
              <a:buNone/>
            </a:pPr>
            <a:r>
              <a:rPr lang="en-US" sz="4000" dirty="0" smtClean="0">
                <a:solidFill>
                  <a:schemeClr val="bg1"/>
                </a:solidFill>
                <a:latin typeface="Helvetica" pitchFamily="34" charset="0"/>
                <a:cs typeface="Helvetica" pitchFamily="34" charset="0"/>
              </a:rPr>
              <a:t>Arthur Bailey Ministries is a </a:t>
            </a:r>
          </a:p>
          <a:p>
            <a:pPr algn="ctr">
              <a:buNone/>
            </a:pPr>
            <a:r>
              <a:rPr lang="en-US" sz="4000" dirty="0" smtClean="0">
                <a:solidFill>
                  <a:schemeClr val="bg1"/>
                </a:solidFill>
                <a:latin typeface="Helvetica" pitchFamily="34" charset="0"/>
                <a:cs typeface="Helvetica" pitchFamily="34" charset="0"/>
              </a:rPr>
              <a:t>Registered Charity in Canada </a:t>
            </a:r>
          </a:p>
          <a:p>
            <a:pPr algn="ctr">
              <a:buNone/>
            </a:pPr>
            <a:endParaRPr lang="en-US" sz="4000" dirty="0" smtClean="0">
              <a:solidFill>
                <a:schemeClr val="bg1"/>
              </a:solidFill>
              <a:latin typeface="Helvetica" pitchFamily="34" charset="0"/>
              <a:cs typeface="Helvetica" pitchFamily="34" charset="0"/>
            </a:endParaRPr>
          </a:p>
          <a:p>
            <a:pPr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3396239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smtClean="0">
                <a:solidFill>
                  <a:schemeClr val="bg1"/>
                </a:solidFill>
                <a:latin typeface="Helvetica" pitchFamily="34" charset="0"/>
                <a:cs typeface="Helvetica" pitchFamily="34" charset="0"/>
              </a:rPr>
              <a:t>Texting </a:t>
            </a:r>
          </a:p>
          <a:p>
            <a:pPr marL="0" indent="0" algn="ctr">
              <a:buNone/>
            </a:pPr>
            <a:r>
              <a:rPr lang="en-US" sz="4000" dirty="0" smtClean="0">
                <a:solidFill>
                  <a:schemeClr val="bg1"/>
                </a:solidFill>
                <a:latin typeface="Helvetica" pitchFamily="34" charset="0"/>
                <a:cs typeface="Helvetica" pitchFamily="34" charset="0"/>
              </a:rPr>
              <a:t>Donate – Tithe</a:t>
            </a:r>
            <a:r>
              <a:rPr lang="en-US" sz="4000" dirty="0">
                <a:solidFill>
                  <a:schemeClr val="bg1"/>
                </a:solidFill>
                <a:latin typeface="Helvetica" pitchFamily="34" charset="0"/>
                <a:cs typeface="Helvetica" pitchFamily="34" charset="0"/>
              </a:rPr>
              <a:t> </a:t>
            </a:r>
            <a:r>
              <a:rPr lang="en-US" sz="4000" dirty="0" smtClean="0">
                <a:solidFill>
                  <a:schemeClr val="bg1"/>
                </a:solidFill>
                <a:latin typeface="Helvetica" pitchFamily="34" charset="0"/>
                <a:cs typeface="Helvetica" pitchFamily="34" charset="0"/>
              </a:rPr>
              <a:t>- Offering</a:t>
            </a: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6584630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964223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0476428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7976856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218450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t>
            </a:r>
            <a:r>
              <a:rPr lang="en-US" sz="4000" dirty="0" err="1">
                <a:solidFill>
                  <a:schemeClr val="bg1"/>
                </a:solidFill>
                <a:latin typeface="Helvetica" pitchFamily="34" charset="0"/>
                <a:cs typeface="Helvetica" pitchFamily="34" charset="0"/>
              </a:rPr>
              <a:t>Eph</a:t>
            </a:r>
            <a:r>
              <a:rPr lang="en-US" sz="4000" dirty="0">
                <a:solidFill>
                  <a:schemeClr val="bg1"/>
                </a:solidFill>
                <a:latin typeface="Helvetica" pitchFamily="34" charset="0"/>
                <a:cs typeface="Helvetica" pitchFamily="34" charset="0"/>
              </a:rPr>
              <a:t>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err="1">
                <a:solidFill>
                  <a:schemeClr val="bg1"/>
                </a:solidFill>
                <a:latin typeface="Helvetica" pitchFamily="34" charset="0"/>
                <a:cs typeface="Helvetica" pitchFamily="34" charset="0"/>
              </a:rPr>
              <a:t>Yeshua</a:t>
            </a:r>
            <a:r>
              <a:rPr lang="en-US" sz="4000" dirty="0">
                <a:solidFill>
                  <a:schemeClr val="bg1"/>
                </a:solidFill>
                <a:latin typeface="Helvetica" pitchFamily="34" charset="0"/>
                <a:cs typeface="Helvetica" pitchFamily="34" charset="0"/>
              </a:rPr>
              <a:t> The Messiah </a:t>
            </a:r>
          </a:p>
          <a:p>
            <a:pPr algn="ctr">
              <a:buNone/>
            </a:pPr>
            <a:r>
              <a:rPr lang="en-US" sz="4000" dirty="0">
                <a:solidFill>
                  <a:schemeClr val="bg1"/>
                </a:solidFill>
                <a:latin typeface="Helvetica" pitchFamily="34" charset="0"/>
                <a:cs typeface="Helvetica" pitchFamily="34" charset="0"/>
              </a:rPr>
              <a:t>(ACTS 1:8</a:t>
            </a:r>
            <a:r>
              <a:rPr lang="en-US" sz="4000" dirty="0" smtClean="0">
                <a:solidFill>
                  <a:schemeClr val="bg1"/>
                </a:solidFill>
                <a:latin typeface="Helvetica" pitchFamily="34" charset="0"/>
                <a:cs typeface="Helvetica" pitchFamily="34" charset="0"/>
              </a:rPr>
              <a: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5859532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359034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917230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24096710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7249979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35774041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11692502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smtClean="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spTree>
    <p:extLst>
      <p:ext uri="{BB962C8B-B14F-4D97-AF65-F5344CB8AC3E}">
        <p14:creationId xmlns:p14="http://schemas.microsoft.com/office/powerpoint/2010/main" val="407217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9</a:t>
            </a:fld>
            <a:endParaRPr lang="en-US"/>
          </a:p>
        </p:txBody>
      </p:sp>
      <p:sp>
        <p:nvSpPr>
          <p:cNvPr id="5" name="Footer Placeholder 1"/>
          <p:cNvSpPr>
            <a:spLocks noGrp="1"/>
          </p:cNvSpPr>
          <p:nvPr>
            <p:ph type="ftr" sz="quarter" idx="11"/>
          </p:nvPr>
        </p:nvSpPr>
        <p:spPr>
          <a:xfrm>
            <a:off x="3124200" y="4767263"/>
            <a:ext cx="2895600" cy="273844"/>
          </a:xfrm>
        </p:spPr>
        <p:txBody>
          <a:bodyPr/>
          <a:lstStyle/>
          <a:p>
            <a:r>
              <a:rPr lang="en-US" dirty="0" smtClean="0">
                <a:solidFill>
                  <a:schemeClr val="bg1"/>
                </a:solidFill>
              </a:rPr>
              <a:t>www.ArthurBaileyMinistries.com</a:t>
            </a:r>
            <a:endParaRPr lang="en-US"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120817</TotalTime>
  <Words>2730</Words>
  <Application>Microsoft Office PowerPoint</Application>
  <PresentationFormat>On-screen Show (16:9)</PresentationFormat>
  <Paragraphs>440</Paragraphs>
  <Slides>86</Slides>
  <Notes>86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Microsoft account</cp:lastModifiedBy>
  <cp:revision>2808</cp:revision>
  <dcterms:created xsi:type="dcterms:W3CDTF">2015-08-01T01:54:59Z</dcterms:created>
  <dcterms:modified xsi:type="dcterms:W3CDTF">2020-12-26T22:50:10Z</dcterms:modified>
</cp:coreProperties>
</file>