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6" r:id="rId2"/>
    <p:sldId id="257" r:id="rId3"/>
    <p:sldId id="3920" r:id="rId4"/>
    <p:sldId id="5224" r:id="rId5"/>
    <p:sldId id="6528" r:id="rId6"/>
    <p:sldId id="1981" r:id="rId7"/>
    <p:sldId id="4362" r:id="rId8"/>
    <p:sldId id="4366" r:id="rId9"/>
    <p:sldId id="4823" r:id="rId10"/>
    <p:sldId id="5223" r:id="rId11"/>
    <p:sldId id="6915" r:id="rId12"/>
    <p:sldId id="5905" r:id="rId13"/>
    <p:sldId id="7144" r:id="rId14"/>
    <p:sldId id="7145" r:id="rId15"/>
    <p:sldId id="7146" r:id="rId16"/>
    <p:sldId id="7147" r:id="rId17"/>
    <p:sldId id="7148" r:id="rId18"/>
    <p:sldId id="7149" r:id="rId19"/>
    <p:sldId id="7150" r:id="rId20"/>
    <p:sldId id="7151" r:id="rId21"/>
    <p:sldId id="7152" r:id="rId22"/>
    <p:sldId id="7153" r:id="rId23"/>
    <p:sldId id="7154" r:id="rId24"/>
    <p:sldId id="7155" r:id="rId25"/>
    <p:sldId id="7156" r:id="rId26"/>
    <p:sldId id="7157" r:id="rId27"/>
    <p:sldId id="7158" r:id="rId28"/>
    <p:sldId id="7159" r:id="rId29"/>
    <p:sldId id="7160" r:id="rId30"/>
    <p:sldId id="7161" r:id="rId31"/>
    <p:sldId id="7162" r:id="rId32"/>
    <p:sldId id="7163" r:id="rId33"/>
    <p:sldId id="7164" r:id="rId34"/>
    <p:sldId id="7165" r:id="rId35"/>
    <p:sldId id="7166" r:id="rId36"/>
    <p:sldId id="7167" r:id="rId37"/>
    <p:sldId id="7168" r:id="rId38"/>
    <p:sldId id="7169" r:id="rId39"/>
    <p:sldId id="7170" r:id="rId40"/>
    <p:sldId id="7171" r:id="rId41"/>
    <p:sldId id="7172" r:id="rId42"/>
    <p:sldId id="7173" r:id="rId43"/>
    <p:sldId id="7174" r:id="rId44"/>
    <p:sldId id="7175" r:id="rId45"/>
    <p:sldId id="7176" r:id="rId46"/>
    <p:sldId id="7178" r:id="rId47"/>
    <p:sldId id="7179" r:id="rId48"/>
    <p:sldId id="7180" r:id="rId49"/>
    <p:sldId id="7181" r:id="rId50"/>
    <p:sldId id="7182" r:id="rId51"/>
    <p:sldId id="7183" r:id="rId52"/>
    <p:sldId id="7184" r:id="rId53"/>
    <p:sldId id="7185" r:id="rId54"/>
    <p:sldId id="7186" r:id="rId55"/>
    <p:sldId id="7187" r:id="rId56"/>
    <p:sldId id="7188" r:id="rId57"/>
    <p:sldId id="7189" r:id="rId58"/>
    <p:sldId id="7190" r:id="rId59"/>
    <p:sldId id="7191" r:id="rId60"/>
    <p:sldId id="7192" r:id="rId61"/>
    <p:sldId id="7193" r:id="rId62"/>
    <p:sldId id="7194" r:id="rId63"/>
    <p:sldId id="7195" r:id="rId64"/>
    <p:sldId id="7196" r:id="rId65"/>
    <p:sldId id="6786" r:id="rId66"/>
    <p:sldId id="5527" r:id="rId67"/>
    <p:sldId id="6258" r:id="rId68"/>
    <p:sldId id="5765" r:id="rId69"/>
    <p:sldId id="5193" r:id="rId70"/>
    <p:sldId id="5496" r:id="rId71"/>
    <p:sldId id="5196" r:id="rId72"/>
    <p:sldId id="5195" r:id="rId73"/>
    <p:sldId id="6785" r:id="rId74"/>
    <p:sldId id="7197" r:id="rId75"/>
    <p:sldId id="7198" r:id="rId76"/>
    <p:sldId id="7199" r:id="rId77"/>
    <p:sldId id="7200" r:id="rId78"/>
    <p:sldId id="7201" r:id="rId79"/>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2" autoAdjust="0"/>
    <p:restoredTop sz="94434" autoAdjust="0"/>
  </p:normalViewPr>
  <p:slideViewPr>
    <p:cSldViewPr snapToGrid="0" snapToObjects="1">
      <p:cViewPr varScale="1">
        <p:scale>
          <a:sx n="134" d="100"/>
          <a:sy n="134" d="100"/>
        </p:scale>
        <p:origin x="102" y="54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1/16/2021</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02056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1698369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2018143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286316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920914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603743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1776893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1487062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68530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4083544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2003018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3829052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1986084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2514791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2308134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974766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200174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1907783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352058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3610867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57362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2684057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3524317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1092815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1077945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2728112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1354253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4029141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106043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858517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499925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41081000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11017144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1036027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2594112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10330729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25854334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3887472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329757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2057923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19357849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18469575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2089968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31203913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10973833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22434393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16730686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34780651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15451520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1787969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18280167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16693138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34797815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1270803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22433034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9192218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13343281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a:p>
        </p:txBody>
      </p:sp>
    </p:spTree>
    <p:extLst>
      <p:ext uri="{BB962C8B-B14F-4D97-AF65-F5344CB8AC3E}">
        <p14:creationId xmlns:p14="http://schemas.microsoft.com/office/powerpoint/2010/main" val="13998633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a:p>
        </p:txBody>
      </p:sp>
    </p:spTree>
    <p:extLst>
      <p:ext uri="{BB962C8B-B14F-4D97-AF65-F5344CB8AC3E}">
        <p14:creationId xmlns:p14="http://schemas.microsoft.com/office/powerpoint/2010/main" val="20212109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a:p>
        </p:txBody>
      </p:sp>
    </p:spTree>
    <p:extLst>
      <p:ext uri="{BB962C8B-B14F-4D97-AF65-F5344CB8AC3E}">
        <p14:creationId xmlns:p14="http://schemas.microsoft.com/office/powerpoint/2010/main" val="13452977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a:p>
        </p:txBody>
      </p:sp>
    </p:spTree>
    <p:extLst>
      <p:ext uri="{BB962C8B-B14F-4D97-AF65-F5344CB8AC3E}">
        <p14:creationId xmlns:p14="http://schemas.microsoft.com/office/powerpoint/2010/main" val="5295691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a:p>
        </p:txBody>
      </p:sp>
    </p:spTree>
    <p:extLst>
      <p:ext uri="{BB962C8B-B14F-4D97-AF65-F5344CB8AC3E}">
        <p14:creationId xmlns:p14="http://schemas.microsoft.com/office/powerpoint/2010/main" val="4811174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a:p>
        </p:txBody>
      </p:sp>
    </p:spTree>
    <p:extLst>
      <p:ext uri="{BB962C8B-B14F-4D97-AF65-F5344CB8AC3E}">
        <p14:creationId xmlns:p14="http://schemas.microsoft.com/office/powerpoint/2010/main" val="3685289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177804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1/16/2021</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1/16/2021</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1/16/2021</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1/16/2021</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1/16/2021</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1/16/2021</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1/16/2021</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1/16/2021</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1/16/2021</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1/16/2021</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1/16/2021</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1/16/2021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Ministry of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Ministry of The Word</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10719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fontScale="92500" lnSpcReduction="10000"/>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a:p>
            <a:pPr algn="ctr">
              <a:buNone/>
            </a:pPr>
            <a:r>
              <a:rPr lang="en-US" sz="5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5400" dirty="0">
                <a:solidFill>
                  <a:schemeClr val="bg1"/>
                </a:solidFill>
              </a:rPr>
              <a:t>Matthew 5:33 – 48 </a:t>
            </a:r>
          </a:p>
          <a:p>
            <a:pPr marL="0" indent="0" algn="ctr">
              <a:buNone/>
            </a:pPr>
            <a:r>
              <a:rPr lang="en-US" sz="5400" b="1" dirty="0">
                <a:solidFill>
                  <a:schemeClr val="bg1"/>
                </a:solidFill>
              </a:rPr>
              <a:t>Oaths, Attitude, Hate and Love </a:t>
            </a:r>
            <a:endParaRPr lang="en-US" sz="5400" b="1"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12</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In this portion of </a:t>
            </a:r>
            <a:r>
              <a:rPr lang="en-US" sz="4000" dirty="0" err="1">
                <a:solidFill>
                  <a:schemeClr val="bg1"/>
                </a:solidFill>
              </a:rPr>
              <a:t>Yeshua’s</a:t>
            </a:r>
            <a:r>
              <a:rPr lang="en-US" sz="4000" dirty="0">
                <a:solidFill>
                  <a:schemeClr val="bg1"/>
                </a:solidFill>
              </a:rPr>
              <a:t> teachings He masterfully weaves the teachings of the Torah, the prophets and the Writings together. Many of the topics </a:t>
            </a:r>
            <a:r>
              <a:rPr lang="en-US" sz="4000" dirty="0" err="1">
                <a:solidFill>
                  <a:schemeClr val="bg1"/>
                </a:solidFill>
              </a:rPr>
              <a:t>Yeshua</a:t>
            </a:r>
            <a:r>
              <a:rPr lang="en-US" sz="4000" dirty="0">
                <a:solidFill>
                  <a:schemeClr val="bg1"/>
                </a:solidFill>
              </a:rPr>
              <a:t> touches on would have been familiar to those who heard Him but He teaches or expounds on them in such a way the people would not have heard those topics taught in such manner.</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03423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At the heart of </a:t>
            </a:r>
            <a:r>
              <a:rPr lang="en-US" sz="4000" dirty="0" err="1">
                <a:solidFill>
                  <a:schemeClr val="bg1"/>
                </a:solidFill>
              </a:rPr>
              <a:t>Yeshua’s</a:t>
            </a:r>
            <a:r>
              <a:rPr lang="en-US" sz="4000" dirty="0">
                <a:solidFill>
                  <a:schemeClr val="bg1"/>
                </a:solidFill>
              </a:rPr>
              <a:t> teachings are the nature of fallen man and the nature of the redeemed born again man.</a:t>
            </a:r>
          </a:p>
          <a:p>
            <a:pPr marL="0" indent="0" algn="ctr">
              <a:buNone/>
            </a:pPr>
            <a:r>
              <a:rPr lang="en-US" sz="4000" dirty="0">
                <a:solidFill>
                  <a:schemeClr val="bg1"/>
                </a:solidFill>
              </a:rPr>
              <a:t> </a:t>
            </a:r>
          </a:p>
          <a:p>
            <a:pPr marL="0" indent="0" algn="ctr">
              <a:buNone/>
            </a:pPr>
            <a:r>
              <a:rPr lang="en-US" sz="4000" dirty="0">
                <a:solidFill>
                  <a:schemeClr val="bg1"/>
                </a:solidFill>
              </a:rPr>
              <a:t>Each of us who confess </a:t>
            </a:r>
            <a:r>
              <a:rPr lang="en-US" sz="4000" dirty="0" err="1">
                <a:solidFill>
                  <a:schemeClr val="bg1"/>
                </a:solidFill>
              </a:rPr>
              <a:t>Yeshua</a:t>
            </a:r>
            <a:r>
              <a:rPr lang="en-US" sz="4000" dirty="0">
                <a:solidFill>
                  <a:schemeClr val="bg1"/>
                </a:solidFill>
              </a:rPr>
              <a:t> will struggle with the two personalities of the old man and the new man.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83583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2Co 5:17</a:t>
            </a:r>
            <a:r>
              <a:rPr lang="en-US" sz="4000" dirty="0">
                <a:solidFill>
                  <a:schemeClr val="bg1"/>
                </a:solidFill>
              </a:rPr>
              <a:t> Therefore if any man </a:t>
            </a:r>
            <a:r>
              <a:rPr lang="en-US" sz="4000" i="1" dirty="0">
                <a:solidFill>
                  <a:schemeClr val="bg1"/>
                </a:solidFill>
              </a:rPr>
              <a:t>be </a:t>
            </a:r>
            <a:r>
              <a:rPr lang="en-US" sz="4000" dirty="0">
                <a:solidFill>
                  <a:schemeClr val="bg1"/>
                </a:solidFill>
              </a:rPr>
              <a:t>in Messiah, </a:t>
            </a:r>
            <a:r>
              <a:rPr lang="en-US" sz="4000" i="1" dirty="0">
                <a:solidFill>
                  <a:schemeClr val="bg1"/>
                </a:solidFill>
              </a:rPr>
              <a:t>he is </a:t>
            </a:r>
            <a:r>
              <a:rPr lang="en-US" sz="4000" dirty="0">
                <a:solidFill>
                  <a:schemeClr val="bg1"/>
                </a:solidFill>
              </a:rPr>
              <a:t>a new creature: old things are passed away; behold, all things are become new.</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38795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While </a:t>
            </a:r>
            <a:r>
              <a:rPr lang="en-US" sz="4000" dirty="0" err="1">
                <a:solidFill>
                  <a:schemeClr val="bg1"/>
                </a:solidFill>
              </a:rPr>
              <a:t>Yeshua’s</a:t>
            </a:r>
            <a:r>
              <a:rPr lang="en-US" sz="4000" dirty="0">
                <a:solidFill>
                  <a:schemeClr val="bg1"/>
                </a:solidFill>
              </a:rPr>
              <a:t> audience and disciples are listening to Him teach they listen with amazement and conclude as they did at the end of His teaching:</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54859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Mt 7:28</a:t>
            </a:r>
            <a:r>
              <a:rPr lang="en-US" sz="4000" dirty="0">
                <a:solidFill>
                  <a:schemeClr val="bg1"/>
                </a:solidFill>
              </a:rPr>
              <a:t> And it came to pass, when Jesus had ended these sayings, the people were astonished at his doctrine: </a:t>
            </a:r>
          </a:p>
          <a:p>
            <a:pPr marL="0" indent="0" algn="ctr">
              <a:buNone/>
            </a:pPr>
            <a:r>
              <a:rPr lang="en-US" sz="4000" baseline="30000" dirty="0">
                <a:solidFill>
                  <a:schemeClr val="bg1"/>
                </a:solidFill>
              </a:rPr>
              <a:t>Mt 7:29</a:t>
            </a:r>
            <a:r>
              <a:rPr lang="en-US" sz="4000" dirty="0">
                <a:solidFill>
                  <a:schemeClr val="bg1"/>
                </a:solidFill>
              </a:rPr>
              <a:t> For he taught them as </a:t>
            </a:r>
            <a:r>
              <a:rPr lang="en-US" sz="4000" i="1" dirty="0">
                <a:solidFill>
                  <a:schemeClr val="bg1"/>
                </a:solidFill>
              </a:rPr>
              <a:t>one </a:t>
            </a:r>
            <a:r>
              <a:rPr lang="en-US" sz="4000" dirty="0">
                <a:solidFill>
                  <a:schemeClr val="bg1"/>
                </a:solidFill>
              </a:rPr>
              <a:t>having authority, </a:t>
            </a:r>
            <a:r>
              <a:rPr lang="en-US" sz="4000" u="sng" dirty="0">
                <a:solidFill>
                  <a:schemeClr val="bg1"/>
                </a:solidFill>
              </a:rPr>
              <a:t>and not as </a:t>
            </a:r>
            <a:r>
              <a:rPr lang="en-US" sz="4000" b="1" u="sng" dirty="0">
                <a:solidFill>
                  <a:schemeClr val="bg1"/>
                </a:solidFill>
              </a:rPr>
              <a:t>the scribes</a:t>
            </a:r>
            <a:r>
              <a:rPr lang="en-US" sz="4000" u="sng" dirty="0">
                <a:solidFill>
                  <a:schemeClr val="bg1"/>
                </a:solidFill>
              </a:rPr>
              <a:t>.</a:t>
            </a:r>
            <a:endParaRPr lang="en-US" sz="4000" dirty="0">
              <a:solidFill>
                <a:schemeClr val="bg1"/>
              </a:solidFill>
            </a:endParaRP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93652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The scribes and Pharisees were teaching traditions and denominationalism as commandments not the commandments of </a:t>
            </a:r>
            <a:r>
              <a:rPr lang="en-US" sz="4000" dirty="0" err="1">
                <a:solidFill>
                  <a:schemeClr val="bg1"/>
                </a:solidFill>
              </a:rPr>
              <a:t>YeHoVaH</a:t>
            </a:r>
            <a:r>
              <a:rPr lang="en-US" sz="4000" dirty="0">
                <a:solidFill>
                  <a:schemeClr val="bg1"/>
                </a:solidFill>
              </a:rPr>
              <a: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80914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Mk 7:7</a:t>
            </a:r>
            <a:r>
              <a:rPr lang="en-US" sz="4000" dirty="0">
                <a:solidFill>
                  <a:schemeClr val="bg1"/>
                </a:solidFill>
              </a:rPr>
              <a:t> Howbeit in vain do they worship me, teaching </a:t>
            </a:r>
            <a:r>
              <a:rPr lang="en-US" sz="4000" i="1" dirty="0">
                <a:solidFill>
                  <a:schemeClr val="bg1"/>
                </a:solidFill>
              </a:rPr>
              <a:t>for </a:t>
            </a:r>
            <a:r>
              <a:rPr lang="en-US" sz="4000" dirty="0">
                <a:solidFill>
                  <a:schemeClr val="bg1"/>
                </a:solidFill>
              </a:rPr>
              <a:t>doctrines the commandments of men. </a:t>
            </a:r>
            <a:r>
              <a:rPr lang="en-US" sz="4000" baseline="30000" dirty="0" smtClean="0">
                <a:solidFill>
                  <a:schemeClr val="bg1"/>
                </a:solidFill>
              </a:rPr>
              <a:t>Mk </a:t>
            </a:r>
            <a:r>
              <a:rPr lang="en-US" sz="4000" baseline="30000" dirty="0">
                <a:solidFill>
                  <a:schemeClr val="bg1"/>
                </a:solidFill>
              </a:rPr>
              <a:t>7:8</a:t>
            </a:r>
            <a:r>
              <a:rPr lang="en-US" sz="4000" dirty="0">
                <a:solidFill>
                  <a:schemeClr val="bg1"/>
                </a:solidFill>
              </a:rPr>
              <a:t> For laying aside the commandment of God, ye hold the tradition of men, </a:t>
            </a:r>
            <a:r>
              <a:rPr lang="en-US" sz="4000" i="1" dirty="0">
                <a:solidFill>
                  <a:schemeClr val="bg1"/>
                </a:solidFill>
              </a:rPr>
              <a:t>as </a:t>
            </a:r>
            <a:r>
              <a:rPr lang="en-US" sz="4000" dirty="0">
                <a:solidFill>
                  <a:schemeClr val="bg1"/>
                </a:solidFill>
              </a:rPr>
              <a:t>the washing of pots and cups: and many other such like things ye do. </a:t>
            </a:r>
          </a:p>
          <a:p>
            <a:pPr marL="0" indent="0" algn="ctr">
              <a:buNone/>
            </a:pPr>
            <a:r>
              <a:rPr lang="en-US" sz="4000" baseline="30000" dirty="0">
                <a:solidFill>
                  <a:schemeClr val="bg1"/>
                </a:solidFill>
              </a:rPr>
              <a:t>Mk 7:9</a:t>
            </a:r>
            <a:r>
              <a:rPr lang="en-US" sz="4000" dirty="0">
                <a:solidFill>
                  <a:schemeClr val="bg1"/>
                </a:solidFill>
              </a:rPr>
              <a:t> And he said unto them, Full well ye reject the commandment of God, that ye may keep your own tradition.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0794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a:solidFill>
                  <a:schemeClr val="bg1"/>
                </a:solidFill>
              </a:rPr>
              <a:t>Yeshua’s</a:t>
            </a:r>
            <a:r>
              <a:rPr lang="en-US" sz="4000" dirty="0">
                <a:solidFill>
                  <a:schemeClr val="bg1"/>
                </a:solidFill>
              </a:rPr>
              <a:t> teachings were directly in opposition of what the scribes and Pharisees were teaching. </a:t>
            </a:r>
            <a:r>
              <a:rPr lang="en-US" sz="4000" dirty="0" err="1">
                <a:solidFill>
                  <a:schemeClr val="bg1"/>
                </a:solidFill>
              </a:rPr>
              <a:t>Yeshua</a:t>
            </a:r>
            <a:r>
              <a:rPr lang="en-US" sz="4000" dirty="0">
                <a:solidFill>
                  <a:schemeClr val="bg1"/>
                </a:solidFill>
              </a:rPr>
              <a:t> did not teach against the Law, He was teaching the Law, the writings and the prophets.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17963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Oaths</a:t>
            </a:r>
            <a:endParaRPr lang="en-US" sz="4000" dirty="0">
              <a:solidFill>
                <a:schemeClr val="bg1"/>
              </a:solidFill>
            </a:endParaRPr>
          </a:p>
          <a:p>
            <a:pPr marL="0" indent="0" algn="ctr">
              <a:buNone/>
            </a:pPr>
            <a:r>
              <a:rPr lang="en-US" sz="4000" baseline="30000" dirty="0">
                <a:solidFill>
                  <a:schemeClr val="bg1"/>
                </a:solidFill>
              </a:rPr>
              <a:t>Mt 5:33</a:t>
            </a:r>
            <a:r>
              <a:rPr lang="en-US" sz="4000" dirty="0">
                <a:solidFill>
                  <a:schemeClr val="bg1"/>
                </a:solidFill>
              </a:rPr>
              <a:t> Again, ye have heard that it hath been said by them of old time, Thou shalt not </a:t>
            </a:r>
            <a:r>
              <a:rPr lang="en-US" sz="4000" u="sng" dirty="0">
                <a:solidFill>
                  <a:schemeClr val="bg1"/>
                </a:solidFill>
              </a:rPr>
              <a:t>forswear thyself</a:t>
            </a:r>
            <a:r>
              <a:rPr lang="en-US" sz="4000" dirty="0">
                <a:solidFill>
                  <a:schemeClr val="bg1"/>
                </a:solidFill>
              </a:rPr>
              <a:t>, but shalt perform unto the Lord </a:t>
            </a:r>
            <a:r>
              <a:rPr lang="en-US" sz="4000" dirty="0" err="1">
                <a:solidFill>
                  <a:schemeClr val="bg1"/>
                </a:solidFill>
              </a:rPr>
              <a:t>thine</a:t>
            </a:r>
            <a:r>
              <a:rPr lang="en-US" sz="4000" dirty="0">
                <a:solidFill>
                  <a:schemeClr val="bg1"/>
                </a:solidFill>
              </a:rPr>
              <a:t> oaths: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63593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word </a:t>
            </a:r>
            <a:r>
              <a:rPr lang="en-US" sz="4000" dirty="0" err="1">
                <a:solidFill>
                  <a:schemeClr val="bg1"/>
                </a:solidFill>
              </a:rPr>
              <a:t>Yeshua</a:t>
            </a:r>
            <a:r>
              <a:rPr lang="en-US" sz="4000" dirty="0">
                <a:solidFill>
                  <a:schemeClr val="bg1"/>
                </a:solidFill>
              </a:rPr>
              <a:t> uses means to swear falsely which was against the Torah</a:t>
            </a:r>
          </a:p>
          <a:p>
            <a:pPr marL="0" indent="0" algn="ctr">
              <a:buNone/>
            </a:pPr>
            <a:r>
              <a:rPr lang="en-US" sz="4000" dirty="0">
                <a:solidFill>
                  <a:schemeClr val="bg1"/>
                </a:solidFill>
              </a:rPr>
              <a:t> </a:t>
            </a:r>
          </a:p>
          <a:p>
            <a:pPr marL="0" indent="0" algn="ctr">
              <a:buNone/>
            </a:pPr>
            <a:r>
              <a:rPr lang="en-US" sz="4000" b="1" dirty="0">
                <a:solidFill>
                  <a:schemeClr val="bg1"/>
                </a:solidFill>
              </a:rPr>
              <a:t>Forswear thyself – 1964 </a:t>
            </a:r>
            <a:r>
              <a:rPr lang="el-GR" sz="4000" b="1" dirty="0">
                <a:solidFill>
                  <a:schemeClr val="bg1"/>
                </a:solidFill>
              </a:rPr>
              <a:t>ἐπιορκέω </a:t>
            </a:r>
            <a:r>
              <a:rPr lang="en-US" sz="4000" dirty="0" err="1">
                <a:solidFill>
                  <a:schemeClr val="bg1"/>
                </a:solidFill>
              </a:rPr>
              <a:t>epiorkeo</a:t>
            </a:r>
            <a:r>
              <a:rPr lang="en-US" sz="4000" dirty="0">
                <a:solidFill>
                  <a:schemeClr val="bg1"/>
                </a:solidFill>
              </a:rPr>
              <a:t> {</a:t>
            </a:r>
            <a:r>
              <a:rPr lang="en-US" sz="4000" dirty="0" err="1">
                <a:solidFill>
                  <a:schemeClr val="bg1"/>
                </a:solidFill>
              </a:rPr>
              <a:t>ep</a:t>
            </a:r>
            <a:r>
              <a:rPr lang="en-US" sz="4000" dirty="0">
                <a:solidFill>
                  <a:schemeClr val="bg1"/>
                </a:solidFill>
              </a:rPr>
              <a:t>-</a:t>
            </a:r>
            <a:r>
              <a:rPr lang="en-US" sz="4000" dirty="0" err="1">
                <a:solidFill>
                  <a:schemeClr val="bg1"/>
                </a:solidFill>
              </a:rPr>
              <a:t>ee</a:t>
            </a:r>
            <a:r>
              <a:rPr lang="en-US" sz="4000" dirty="0">
                <a:solidFill>
                  <a:schemeClr val="bg1"/>
                </a:solidFill>
              </a:rPr>
              <a:t>-or-</a:t>
            </a:r>
            <a:r>
              <a:rPr lang="en-US" sz="4000" dirty="0" err="1">
                <a:solidFill>
                  <a:schemeClr val="bg1"/>
                </a:solidFill>
              </a:rPr>
              <a:t>keh</a:t>
            </a:r>
            <a:r>
              <a:rPr lang="en-US" sz="4000" dirty="0">
                <a:solidFill>
                  <a:schemeClr val="bg1"/>
                </a:solidFill>
              </a:rPr>
              <a:t>'-o} </a:t>
            </a:r>
          </a:p>
          <a:p>
            <a:pPr marL="0" indent="0" algn="ctr">
              <a:buNone/>
            </a:pPr>
            <a:r>
              <a:rPr lang="en-US" sz="4000" b="1" dirty="0">
                <a:solidFill>
                  <a:schemeClr val="bg1"/>
                </a:solidFill>
              </a:rPr>
              <a:t>Meaning:  </a:t>
            </a:r>
            <a:r>
              <a:rPr lang="en-US" sz="4000" dirty="0">
                <a:solidFill>
                  <a:schemeClr val="bg1"/>
                </a:solidFill>
              </a:rPr>
              <a:t>1) to swear falsely, forswear one's self </a:t>
            </a:r>
          </a:p>
          <a:p>
            <a:pPr marL="0" indent="0" algn="ctr">
              <a:buNone/>
            </a:pPr>
            <a:r>
              <a:rPr lang="en-US" sz="4000" b="1" dirty="0">
                <a:solidFill>
                  <a:schemeClr val="bg1"/>
                </a:solidFill>
              </a:rPr>
              <a:t>Usage:  </a:t>
            </a:r>
            <a:r>
              <a:rPr lang="en-US" sz="4000" dirty="0">
                <a:solidFill>
                  <a:schemeClr val="bg1"/>
                </a:solidFill>
              </a:rPr>
              <a:t>AV - forswear (one's) self 1; 1</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68578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1" dirty="0">
                <a:solidFill>
                  <a:schemeClr val="bg1"/>
                </a:solidFill>
              </a:rPr>
              <a:t>Torah</a:t>
            </a:r>
            <a:endParaRPr lang="en-US" sz="4000" dirty="0">
              <a:solidFill>
                <a:schemeClr val="bg1"/>
              </a:solidFill>
            </a:endParaRPr>
          </a:p>
          <a:p>
            <a:pPr marL="0" indent="0" algn="ctr">
              <a:buNone/>
            </a:pPr>
            <a:r>
              <a:rPr lang="en-US" sz="4000" baseline="30000" dirty="0">
                <a:solidFill>
                  <a:schemeClr val="bg1"/>
                </a:solidFill>
              </a:rPr>
              <a:t>Lev 19:12</a:t>
            </a:r>
            <a:r>
              <a:rPr lang="en-US" sz="4000" dirty="0">
                <a:solidFill>
                  <a:schemeClr val="bg1"/>
                </a:solidFill>
              </a:rPr>
              <a:t> And </a:t>
            </a:r>
            <a:r>
              <a:rPr lang="en-US" sz="4000" u="sng" dirty="0">
                <a:solidFill>
                  <a:schemeClr val="bg1"/>
                </a:solidFill>
              </a:rPr>
              <a:t>ye shall not swear by my name falsely</a:t>
            </a:r>
            <a:r>
              <a:rPr lang="en-US" sz="4000" dirty="0">
                <a:solidFill>
                  <a:schemeClr val="bg1"/>
                </a:solidFill>
              </a:rPr>
              <a:t>, neither shalt thou profane the name of thy God: I </a:t>
            </a:r>
            <a:r>
              <a:rPr lang="en-US" sz="4000" i="1" dirty="0">
                <a:solidFill>
                  <a:schemeClr val="bg1"/>
                </a:solidFill>
              </a:rPr>
              <a:t>am </a:t>
            </a:r>
            <a:r>
              <a:rPr lang="en-US" sz="4000" dirty="0">
                <a:solidFill>
                  <a:schemeClr val="bg1"/>
                </a:solidFill>
              </a:rPr>
              <a:t>the LORD.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78532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657225"/>
            <a:ext cx="7334250" cy="3857625"/>
          </a:xfrm>
        </p:spPr>
        <p:txBody>
          <a:bodyPr>
            <a:normAutofit fontScale="85000" lnSpcReduction="20000"/>
          </a:bodyPr>
          <a:lstStyle/>
          <a:p>
            <a:pPr marL="0" indent="0" algn="ctr">
              <a:buNone/>
            </a:pPr>
            <a:r>
              <a:rPr lang="en-US" sz="4000" dirty="0">
                <a:solidFill>
                  <a:schemeClr val="bg1"/>
                </a:solidFill>
              </a:rPr>
              <a:t>The scribes and Pharisees were converting people to be their followers teaching their doctrines which some was in direct opposition to what the Torah taught</a:t>
            </a:r>
            <a:r>
              <a:rPr lang="en-US" sz="4000" dirty="0" smtClean="0">
                <a:solidFill>
                  <a:schemeClr val="bg1"/>
                </a:solidFill>
              </a:rPr>
              <a:t>.</a:t>
            </a:r>
            <a:r>
              <a:rPr lang="en-US" sz="4000" dirty="0">
                <a:solidFill>
                  <a:schemeClr val="bg1"/>
                </a:solidFill>
              </a:rPr>
              <a:t> </a:t>
            </a:r>
          </a:p>
          <a:p>
            <a:pPr marL="0" indent="0" algn="ctr">
              <a:buNone/>
            </a:pPr>
            <a:r>
              <a:rPr lang="en-US" sz="4000" dirty="0">
                <a:solidFill>
                  <a:schemeClr val="bg1"/>
                </a:solidFill>
              </a:rPr>
              <a:t>They were making people swear by the temple, the gold in the temple, the altar</a:t>
            </a:r>
            <a:r>
              <a:rPr lang="en-US" sz="4000" dirty="0" smtClean="0">
                <a:solidFill>
                  <a:schemeClr val="bg1"/>
                </a:solidFill>
              </a:rPr>
              <a:t>, the gifts on the altar, </a:t>
            </a:r>
            <a:r>
              <a:rPr lang="en-US" sz="4000" dirty="0">
                <a:solidFill>
                  <a:schemeClr val="bg1"/>
                </a:solidFill>
              </a:rPr>
              <a:t>heaven, etc</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60045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Mt 23:16</a:t>
            </a:r>
            <a:r>
              <a:rPr lang="en-US" sz="4000" dirty="0">
                <a:solidFill>
                  <a:schemeClr val="bg1"/>
                </a:solidFill>
              </a:rPr>
              <a:t> Woe unto you, </a:t>
            </a:r>
            <a:r>
              <a:rPr lang="en-US" sz="4000" b="1" i="1" dirty="0">
                <a:solidFill>
                  <a:schemeClr val="bg1"/>
                </a:solidFill>
              </a:rPr>
              <a:t>ye </a:t>
            </a:r>
            <a:r>
              <a:rPr lang="en-US" sz="4000" b="1" dirty="0">
                <a:solidFill>
                  <a:schemeClr val="bg1"/>
                </a:solidFill>
              </a:rPr>
              <a:t>blind guides</a:t>
            </a:r>
            <a:r>
              <a:rPr lang="en-US" sz="4000" dirty="0">
                <a:solidFill>
                  <a:schemeClr val="bg1"/>
                </a:solidFill>
              </a:rPr>
              <a:t>, which say, Whosoever shall </a:t>
            </a:r>
            <a:r>
              <a:rPr lang="en-US" sz="4000" u="sng" dirty="0">
                <a:solidFill>
                  <a:schemeClr val="bg1"/>
                </a:solidFill>
              </a:rPr>
              <a:t>swear by the temple</a:t>
            </a:r>
            <a:r>
              <a:rPr lang="en-US" sz="4000" dirty="0">
                <a:solidFill>
                  <a:schemeClr val="bg1"/>
                </a:solidFill>
              </a:rPr>
              <a:t>, it is nothing; but whosoever shall </a:t>
            </a:r>
            <a:r>
              <a:rPr lang="en-US" sz="4000" u="sng" dirty="0">
                <a:solidFill>
                  <a:schemeClr val="bg1"/>
                </a:solidFill>
              </a:rPr>
              <a:t>swear by the gold of the temple</a:t>
            </a:r>
            <a:r>
              <a:rPr lang="en-US" sz="4000" dirty="0">
                <a:solidFill>
                  <a:schemeClr val="bg1"/>
                </a:solidFill>
              </a:rPr>
              <a:t>, he is a debtor! </a:t>
            </a:r>
          </a:p>
          <a:p>
            <a:pPr marL="0" indent="0" algn="ctr">
              <a:buNone/>
            </a:pPr>
            <a:r>
              <a:rPr lang="en-US" sz="4000" i="1" baseline="30000" dirty="0">
                <a:solidFill>
                  <a:schemeClr val="bg1"/>
                </a:solidFill>
              </a:rPr>
              <a:t>Mt 23:17</a:t>
            </a:r>
            <a:r>
              <a:rPr lang="en-US" sz="4000" i="1" dirty="0">
                <a:solidFill>
                  <a:schemeClr val="bg1"/>
                </a:solidFill>
              </a:rPr>
              <a:t> Ye </a:t>
            </a:r>
            <a:r>
              <a:rPr lang="en-US" sz="4000" dirty="0">
                <a:solidFill>
                  <a:schemeClr val="bg1"/>
                </a:solidFill>
              </a:rPr>
              <a:t>fools and blind: for whether is greater, the gold, or the temple that </a:t>
            </a:r>
            <a:r>
              <a:rPr lang="en-US" sz="4000" dirty="0" err="1">
                <a:solidFill>
                  <a:schemeClr val="bg1"/>
                </a:solidFill>
              </a:rPr>
              <a:t>sanctifieth</a:t>
            </a:r>
            <a:r>
              <a:rPr lang="en-US" sz="4000" dirty="0">
                <a:solidFill>
                  <a:schemeClr val="bg1"/>
                </a:solidFill>
              </a:rPr>
              <a:t> the gold?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33442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Mt 23:18</a:t>
            </a:r>
            <a:r>
              <a:rPr lang="en-US" sz="4000" dirty="0">
                <a:solidFill>
                  <a:schemeClr val="bg1"/>
                </a:solidFill>
              </a:rPr>
              <a:t> And, </a:t>
            </a:r>
            <a:r>
              <a:rPr lang="en-US" sz="4000" u="sng" dirty="0">
                <a:solidFill>
                  <a:schemeClr val="bg1"/>
                </a:solidFill>
              </a:rPr>
              <a:t>Whosoever shall swear by the altar, </a:t>
            </a:r>
            <a:r>
              <a:rPr lang="en-US" sz="4000" dirty="0">
                <a:solidFill>
                  <a:schemeClr val="bg1"/>
                </a:solidFill>
              </a:rPr>
              <a:t>it is nothing; but </a:t>
            </a:r>
            <a:r>
              <a:rPr lang="en-US" sz="4000" u="sng" dirty="0">
                <a:solidFill>
                  <a:schemeClr val="bg1"/>
                </a:solidFill>
              </a:rPr>
              <a:t>whosoever </a:t>
            </a:r>
            <a:r>
              <a:rPr lang="en-US" sz="4000" u="sng" dirty="0" err="1">
                <a:solidFill>
                  <a:schemeClr val="bg1"/>
                </a:solidFill>
              </a:rPr>
              <a:t>sweareth</a:t>
            </a:r>
            <a:r>
              <a:rPr lang="en-US" sz="4000" u="sng" dirty="0">
                <a:solidFill>
                  <a:schemeClr val="bg1"/>
                </a:solidFill>
              </a:rPr>
              <a:t> by the gift </a:t>
            </a:r>
            <a:r>
              <a:rPr lang="en-US" sz="4000" dirty="0">
                <a:solidFill>
                  <a:schemeClr val="bg1"/>
                </a:solidFill>
              </a:rPr>
              <a:t>that is upon it, he is guilty. </a:t>
            </a:r>
          </a:p>
          <a:p>
            <a:pPr marL="0" indent="0" algn="ctr">
              <a:buNone/>
            </a:pPr>
            <a:r>
              <a:rPr lang="en-US" sz="4000" i="1" baseline="30000" dirty="0">
                <a:solidFill>
                  <a:schemeClr val="bg1"/>
                </a:solidFill>
              </a:rPr>
              <a:t>Mt 23:19</a:t>
            </a:r>
            <a:r>
              <a:rPr lang="en-US" sz="4000" i="1" dirty="0">
                <a:solidFill>
                  <a:schemeClr val="bg1"/>
                </a:solidFill>
              </a:rPr>
              <a:t> Ye </a:t>
            </a:r>
            <a:r>
              <a:rPr lang="en-US" sz="4000" dirty="0">
                <a:solidFill>
                  <a:schemeClr val="bg1"/>
                </a:solidFill>
              </a:rPr>
              <a:t>fools and blind: for whether </a:t>
            </a:r>
            <a:r>
              <a:rPr lang="en-US" sz="4000" i="1" dirty="0">
                <a:solidFill>
                  <a:schemeClr val="bg1"/>
                </a:solidFill>
              </a:rPr>
              <a:t>is </a:t>
            </a:r>
            <a:r>
              <a:rPr lang="en-US" sz="4000" dirty="0">
                <a:solidFill>
                  <a:schemeClr val="bg1"/>
                </a:solidFill>
              </a:rPr>
              <a:t>greater, the gift, or the altar that </a:t>
            </a:r>
            <a:r>
              <a:rPr lang="en-US" sz="4000" dirty="0" err="1">
                <a:solidFill>
                  <a:schemeClr val="bg1"/>
                </a:solidFill>
              </a:rPr>
              <a:t>sanctifieth</a:t>
            </a:r>
            <a:r>
              <a:rPr lang="en-US" sz="4000" dirty="0">
                <a:solidFill>
                  <a:schemeClr val="bg1"/>
                </a:solidFill>
              </a:rPr>
              <a:t> the gift? </a:t>
            </a:r>
            <a:endParaRPr lang="en-US" sz="4000" dirty="0" smtClean="0">
              <a:solidFill>
                <a:schemeClr val="bg1"/>
              </a:solidFill>
            </a:endParaRPr>
          </a:p>
          <a:p>
            <a:pPr marL="0" indent="0" algn="ctr">
              <a:buNone/>
            </a:pPr>
            <a:r>
              <a:rPr lang="en-US" sz="4000" baseline="30000" dirty="0" smtClean="0">
                <a:solidFill>
                  <a:schemeClr val="bg1"/>
                </a:solidFill>
              </a:rPr>
              <a:t>Mt 23:20</a:t>
            </a:r>
            <a:r>
              <a:rPr lang="en-US" sz="4000" dirty="0" smtClean="0">
                <a:solidFill>
                  <a:schemeClr val="bg1"/>
                </a:solidFill>
              </a:rPr>
              <a:t> Whoso therefore shall swear by the altar, </a:t>
            </a:r>
            <a:r>
              <a:rPr lang="en-US" sz="4000" dirty="0" err="1" smtClean="0">
                <a:solidFill>
                  <a:schemeClr val="bg1"/>
                </a:solidFill>
              </a:rPr>
              <a:t>sweareth</a:t>
            </a:r>
            <a:r>
              <a:rPr lang="en-US" sz="4000" dirty="0" smtClean="0">
                <a:solidFill>
                  <a:schemeClr val="bg1"/>
                </a:solidFill>
              </a:rPr>
              <a:t> by it, and by all things thereon.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69753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Mt 23:21</a:t>
            </a:r>
            <a:r>
              <a:rPr lang="en-US" sz="4000" dirty="0">
                <a:solidFill>
                  <a:schemeClr val="bg1"/>
                </a:solidFill>
              </a:rPr>
              <a:t> And whoso shall </a:t>
            </a:r>
            <a:r>
              <a:rPr lang="en-US" sz="4000" u="sng" dirty="0">
                <a:solidFill>
                  <a:schemeClr val="bg1"/>
                </a:solidFill>
              </a:rPr>
              <a:t>swear by the temple</a:t>
            </a:r>
            <a:r>
              <a:rPr lang="en-US" sz="4000" dirty="0">
                <a:solidFill>
                  <a:schemeClr val="bg1"/>
                </a:solidFill>
              </a:rPr>
              <a:t>, </a:t>
            </a:r>
            <a:r>
              <a:rPr lang="en-US" sz="4000" dirty="0" err="1">
                <a:solidFill>
                  <a:schemeClr val="bg1"/>
                </a:solidFill>
              </a:rPr>
              <a:t>sweareth</a:t>
            </a:r>
            <a:r>
              <a:rPr lang="en-US" sz="4000" dirty="0">
                <a:solidFill>
                  <a:schemeClr val="bg1"/>
                </a:solidFill>
              </a:rPr>
              <a:t> by it, and by him that </a:t>
            </a:r>
            <a:r>
              <a:rPr lang="en-US" sz="4000" dirty="0" err="1">
                <a:solidFill>
                  <a:schemeClr val="bg1"/>
                </a:solidFill>
              </a:rPr>
              <a:t>dwelleth</a:t>
            </a:r>
            <a:r>
              <a:rPr lang="en-US" sz="4000" dirty="0">
                <a:solidFill>
                  <a:schemeClr val="bg1"/>
                </a:solidFill>
              </a:rPr>
              <a:t> therein. </a:t>
            </a:r>
          </a:p>
          <a:p>
            <a:pPr marL="0" indent="0" algn="ctr">
              <a:buNone/>
            </a:pPr>
            <a:r>
              <a:rPr lang="en-US" sz="4000" baseline="30000" dirty="0">
                <a:solidFill>
                  <a:schemeClr val="bg1"/>
                </a:solidFill>
              </a:rPr>
              <a:t>Mt 23:22</a:t>
            </a:r>
            <a:r>
              <a:rPr lang="en-US" sz="4000" dirty="0">
                <a:solidFill>
                  <a:schemeClr val="bg1"/>
                </a:solidFill>
              </a:rPr>
              <a:t> And he that shall </a:t>
            </a:r>
            <a:r>
              <a:rPr lang="en-US" sz="4000" u="sng" dirty="0">
                <a:solidFill>
                  <a:schemeClr val="bg1"/>
                </a:solidFill>
              </a:rPr>
              <a:t>swear by heaven</a:t>
            </a:r>
            <a:r>
              <a:rPr lang="en-US" sz="4000" dirty="0">
                <a:solidFill>
                  <a:schemeClr val="bg1"/>
                </a:solidFill>
              </a:rPr>
              <a:t>, </a:t>
            </a:r>
            <a:r>
              <a:rPr lang="en-US" sz="4000" dirty="0" err="1">
                <a:solidFill>
                  <a:schemeClr val="bg1"/>
                </a:solidFill>
              </a:rPr>
              <a:t>sweareth</a:t>
            </a:r>
            <a:r>
              <a:rPr lang="en-US" sz="4000" dirty="0">
                <a:solidFill>
                  <a:schemeClr val="bg1"/>
                </a:solidFill>
              </a:rPr>
              <a:t> by the throne of God, and by him that </a:t>
            </a:r>
            <a:r>
              <a:rPr lang="en-US" sz="4000" dirty="0" err="1">
                <a:solidFill>
                  <a:schemeClr val="bg1"/>
                </a:solidFill>
              </a:rPr>
              <a:t>sitteth</a:t>
            </a:r>
            <a:r>
              <a:rPr lang="en-US" sz="4000" dirty="0">
                <a:solidFill>
                  <a:schemeClr val="bg1"/>
                </a:solidFill>
              </a:rPr>
              <a:t> thereon.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58346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err="1">
                <a:solidFill>
                  <a:schemeClr val="bg1"/>
                </a:solidFill>
              </a:rPr>
              <a:t>Yeshua’s</a:t>
            </a:r>
            <a:r>
              <a:rPr lang="en-US" sz="4000" dirty="0">
                <a:solidFill>
                  <a:schemeClr val="bg1"/>
                </a:solidFill>
              </a:rPr>
              <a:t> teaching</a:t>
            </a:r>
          </a:p>
          <a:p>
            <a:pPr marL="0" indent="0" algn="ctr">
              <a:buNone/>
            </a:pPr>
            <a:r>
              <a:rPr lang="en-US" sz="4000" baseline="30000" dirty="0">
                <a:solidFill>
                  <a:schemeClr val="bg1"/>
                </a:solidFill>
              </a:rPr>
              <a:t>Mt 5:34</a:t>
            </a:r>
            <a:r>
              <a:rPr lang="en-US" sz="4000" dirty="0">
                <a:solidFill>
                  <a:schemeClr val="bg1"/>
                </a:solidFill>
              </a:rPr>
              <a:t> But I say unto you, </a:t>
            </a:r>
            <a:r>
              <a:rPr lang="en-US" sz="4000" u="sng" dirty="0">
                <a:solidFill>
                  <a:schemeClr val="bg1"/>
                </a:solidFill>
              </a:rPr>
              <a:t>Swear not at all</a:t>
            </a:r>
            <a:r>
              <a:rPr lang="en-US" sz="4000" dirty="0">
                <a:solidFill>
                  <a:schemeClr val="bg1"/>
                </a:solidFill>
              </a:rPr>
              <a:t>; neither by heaven; for it is God's throne: </a:t>
            </a:r>
          </a:p>
          <a:p>
            <a:pPr marL="0" indent="0" algn="ctr">
              <a:buNone/>
            </a:pPr>
            <a:r>
              <a:rPr lang="en-US" sz="4000" baseline="30000" dirty="0">
                <a:solidFill>
                  <a:schemeClr val="bg1"/>
                </a:solidFill>
              </a:rPr>
              <a:t>Mt 5:35</a:t>
            </a:r>
            <a:r>
              <a:rPr lang="en-US" sz="4000" dirty="0">
                <a:solidFill>
                  <a:schemeClr val="bg1"/>
                </a:solidFill>
              </a:rPr>
              <a:t> Nor by the earth; for it is his footstool: neither by Jerusalem; for it is the city of the great King.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47090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Prophet</a:t>
            </a:r>
            <a:endParaRPr lang="en-US" sz="4000" dirty="0">
              <a:solidFill>
                <a:schemeClr val="bg1"/>
              </a:solidFill>
            </a:endParaRPr>
          </a:p>
          <a:p>
            <a:pPr marL="0" indent="0" algn="ctr">
              <a:buNone/>
            </a:pPr>
            <a:r>
              <a:rPr lang="en-US" sz="4000" baseline="30000" dirty="0">
                <a:solidFill>
                  <a:schemeClr val="bg1"/>
                </a:solidFill>
              </a:rPr>
              <a:t>Isa 66:1</a:t>
            </a:r>
            <a:r>
              <a:rPr lang="en-US" sz="4000" dirty="0">
                <a:solidFill>
                  <a:schemeClr val="bg1"/>
                </a:solidFill>
              </a:rPr>
              <a:t> Thus </a:t>
            </a:r>
            <a:r>
              <a:rPr lang="en-US" sz="4000" dirty="0" err="1">
                <a:solidFill>
                  <a:schemeClr val="bg1"/>
                </a:solidFill>
              </a:rPr>
              <a:t>saith</a:t>
            </a:r>
            <a:r>
              <a:rPr lang="en-US" sz="4000" dirty="0">
                <a:solidFill>
                  <a:schemeClr val="bg1"/>
                </a:solidFill>
              </a:rPr>
              <a:t> the LORD, The heaven </a:t>
            </a:r>
            <a:r>
              <a:rPr lang="en-US" sz="4000" i="1" dirty="0">
                <a:solidFill>
                  <a:schemeClr val="bg1"/>
                </a:solidFill>
              </a:rPr>
              <a:t>is </a:t>
            </a:r>
            <a:r>
              <a:rPr lang="en-US" sz="4000" dirty="0">
                <a:solidFill>
                  <a:schemeClr val="bg1"/>
                </a:solidFill>
              </a:rPr>
              <a:t>my throne, and the earth </a:t>
            </a:r>
            <a:r>
              <a:rPr lang="en-US" sz="4000" i="1" dirty="0">
                <a:solidFill>
                  <a:schemeClr val="bg1"/>
                </a:solidFill>
              </a:rPr>
              <a:t>is </a:t>
            </a:r>
            <a:r>
              <a:rPr lang="en-US" sz="4000" dirty="0">
                <a:solidFill>
                  <a:schemeClr val="bg1"/>
                </a:solidFill>
              </a:rPr>
              <a:t>my footstool: where </a:t>
            </a:r>
            <a:r>
              <a:rPr lang="en-US" sz="4000" i="1" dirty="0">
                <a:solidFill>
                  <a:schemeClr val="bg1"/>
                </a:solidFill>
              </a:rPr>
              <a:t>is </a:t>
            </a:r>
            <a:r>
              <a:rPr lang="en-US" sz="4000" dirty="0">
                <a:solidFill>
                  <a:schemeClr val="bg1"/>
                </a:solidFill>
              </a:rPr>
              <a:t>the house that ye build unto me? and where </a:t>
            </a:r>
            <a:r>
              <a:rPr lang="en-US" sz="4000" i="1" dirty="0">
                <a:solidFill>
                  <a:schemeClr val="bg1"/>
                </a:solidFill>
              </a:rPr>
              <a:t>is </a:t>
            </a:r>
            <a:r>
              <a:rPr lang="en-US" sz="4000" dirty="0">
                <a:solidFill>
                  <a:schemeClr val="bg1"/>
                </a:solidFill>
              </a:rPr>
              <a:t>the place of my rest?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05894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a:solidFill>
                  <a:schemeClr val="bg1"/>
                </a:solidFill>
              </a:rPr>
              <a:t>Matthew </a:t>
            </a:r>
            <a:r>
              <a:rPr lang="en-US" sz="4400" dirty="0" smtClean="0">
                <a:solidFill>
                  <a:schemeClr val="bg1"/>
                </a:solidFill>
              </a:rPr>
              <a:t>5:33 – 48 </a:t>
            </a:r>
          </a:p>
          <a:p>
            <a:pPr marL="0" indent="0" algn="ctr">
              <a:buNone/>
            </a:pPr>
            <a:r>
              <a:rPr lang="en-US" sz="4400" b="1" dirty="0" smtClean="0">
                <a:solidFill>
                  <a:schemeClr val="bg1"/>
                </a:solidFill>
              </a:rPr>
              <a:t>Oaths, Attitude, </a:t>
            </a:r>
            <a:r>
              <a:rPr lang="en-US" sz="4400" b="1" dirty="0">
                <a:solidFill>
                  <a:schemeClr val="bg1"/>
                </a:solidFill>
              </a:rPr>
              <a:t>Hate and Love </a:t>
            </a:r>
            <a:endParaRPr lang="en-US" sz="4400" b="1"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Psalms</a:t>
            </a:r>
            <a:endParaRPr lang="en-US" sz="4000" dirty="0">
              <a:solidFill>
                <a:schemeClr val="bg1"/>
              </a:solidFill>
            </a:endParaRPr>
          </a:p>
          <a:p>
            <a:pPr marL="0" indent="0" algn="ctr">
              <a:buNone/>
            </a:pPr>
            <a:r>
              <a:rPr lang="en-US" sz="4000" baseline="30000" dirty="0">
                <a:solidFill>
                  <a:schemeClr val="bg1"/>
                </a:solidFill>
              </a:rPr>
              <a:t>Ps 48:1</a:t>
            </a:r>
            <a:r>
              <a:rPr lang="en-US" sz="4000" dirty="0">
                <a:solidFill>
                  <a:schemeClr val="bg1"/>
                </a:solidFill>
              </a:rPr>
              <a:t> Great </a:t>
            </a:r>
            <a:r>
              <a:rPr lang="en-US" sz="4000" i="1" dirty="0">
                <a:solidFill>
                  <a:schemeClr val="bg1"/>
                </a:solidFill>
              </a:rPr>
              <a:t>is </a:t>
            </a:r>
            <a:r>
              <a:rPr lang="en-US" sz="4000" dirty="0">
                <a:solidFill>
                  <a:schemeClr val="bg1"/>
                </a:solidFill>
              </a:rPr>
              <a:t>the LORD, and greatly to be praised in the city of our God, </a:t>
            </a:r>
            <a:r>
              <a:rPr lang="en-US" sz="4000" i="1" dirty="0">
                <a:solidFill>
                  <a:schemeClr val="bg1"/>
                </a:solidFill>
              </a:rPr>
              <a:t>in </a:t>
            </a:r>
            <a:r>
              <a:rPr lang="en-US" sz="4000" dirty="0">
                <a:solidFill>
                  <a:schemeClr val="bg1"/>
                </a:solidFill>
              </a:rPr>
              <a:t>the mountain of his holiness. </a:t>
            </a:r>
          </a:p>
          <a:p>
            <a:pPr marL="0" indent="0" algn="ctr">
              <a:buNone/>
            </a:pPr>
            <a:r>
              <a:rPr lang="en-US" sz="4000" baseline="30000" dirty="0">
                <a:solidFill>
                  <a:schemeClr val="bg1"/>
                </a:solidFill>
              </a:rPr>
              <a:t>Ps 48:2</a:t>
            </a:r>
            <a:r>
              <a:rPr lang="en-US" sz="4000" dirty="0">
                <a:solidFill>
                  <a:schemeClr val="bg1"/>
                </a:solidFill>
              </a:rPr>
              <a:t> Beautiful for situation, the joy of the whole earth, </a:t>
            </a:r>
            <a:r>
              <a:rPr lang="en-US" sz="4000" i="1" dirty="0">
                <a:solidFill>
                  <a:schemeClr val="bg1"/>
                </a:solidFill>
              </a:rPr>
              <a:t>is </a:t>
            </a:r>
            <a:r>
              <a:rPr lang="en-US" sz="4000" dirty="0">
                <a:solidFill>
                  <a:schemeClr val="bg1"/>
                </a:solidFill>
              </a:rPr>
              <a:t>mount Zion, </a:t>
            </a:r>
            <a:r>
              <a:rPr lang="en-US" sz="4000" i="1" dirty="0">
                <a:solidFill>
                  <a:schemeClr val="bg1"/>
                </a:solidFill>
              </a:rPr>
              <a:t>on </a:t>
            </a:r>
            <a:r>
              <a:rPr lang="en-US" sz="4000" dirty="0">
                <a:solidFill>
                  <a:schemeClr val="bg1"/>
                </a:solidFill>
              </a:rPr>
              <a:t>the sides of the north, the city of the great King.</a:t>
            </a:r>
          </a:p>
          <a:p>
            <a:pPr marL="0" indent="0" algn="ctr">
              <a:buNone/>
            </a:pPr>
            <a:endParaRPr lang="en-US" sz="4000" dirty="0">
              <a:solidFill>
                <a:schemeClr val="bg1"/>
              </a:solidFill>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79136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5:36</a:t>
            </a:r>
            <a:r>
              <a:rPr lang="en-US" sz="4000" dirty="0">
                <a:solidFill>
                  <a:schemeClr val="bg1"/>
                </a:solidFill>
              </a:rPr>
              <a:t> Neither shalt thou swear by thy head, because thou canst not make one hair white or black.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85007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Dyeing ones hair is temporary. Nature will take its course.</a:t>
            </a:r>
          </a:p>
          <a:p>
            <a:pPr marL="0" indent="0" algn="ctr">
              <a:buNone/>
            </a:pPr>
            <a:r>
              <a:rPr lang="en-US" sz="4000" dirty="0">
                <a:solidFill>
                  <a:schemeClr val="bg1"/>
                </a:solidFill>
              </a:rPr>
              <a:t> </a:t>
            </a:r>
          </a:p>
          <a:p>
            <a:pPr marL="0" indent="0" algn="ctr">
              <a:buNone/>
            </a:pPr>
            <a:r>
              <a:rPr lang="en-US" sz="4000" dirty="0" err="1">
                <a:solidFill>
                  <a:schemeClr val="bg1"/>
                </a:solidFill>
              </a:rPr>
              <a:t>Yeshua’s</a:t>
            </a:r>
            <a:r>
              <a:rPr lang="en-US" sz="4000" dirty="0">
                <a:solidFill>
                  <a:schemeClr val="bg1"/>
                </a:solidFill>
              </a:rPr>
              <a:t> teaching</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47829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Mt 5:37</a:t>
            </a:r>
            <a:r>
              <a:rPr lang="en-US" sz="4000" dirty="0">
                <a:solidFill>
                  <a:schemeClr val="bg1"/>
                </a:solidFill>
              </a:rPr>
              <a:t> But let your communication be, Yea, yea; Nay, nay: for whatsoever is more than these cometh of evil. </a:t>
            </a:r>
          </a:p>
          <a:p>
            <a:pPr marL="0" indent="0" algn="ctr">
              <a:buNone/>
            </a:pPr>
            <a:r>
              <a:rPr lang="en-US" sz="4000" dirty="0">
                <a:solidFill>
                  <a:schemeClr val="bg1"/>
                </a:solidFill>
              </a:rPr>
              <a:t> </a:t>
            </a:r>
          </a:p>
          <a:p>
            <a:pPr marL="0" indent="0" algn="ctr">
              <a:buNone/>
            </a:pPr>
            <a:r>
              <a:rPr lang="en-US" sz="4000" dirty="0">
                <a:solidFill>
                  <a:schemeClr val="bg1"/>
                </a:solidFill>
              </a:rPr>
              <a:t>Say what you mean, do what you say.</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37317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Attitudes</a:t>
            </a:r>
            <a:endParaRPr lang="en-US" sz="4000" dirty="0">
              <a:solidFill>
                <a:schemeClr val="bg1"/>
              </a:solidFill>
            </a:endParaRPr>
          </a:p>
          <a:p>
            <a:pPr marL="0" indent="0" algn="ctr">
              <a:buNone/>
            </a:pPr>
            <a:r>
              <a:rPr lang="en-US" sz="4000" baseline="30000" dirty="0">
                <a:solidFill>
                  <a:schemeClr val="bg1"/>
                </a:solidFill>
              </a:rPr>
              <a:t>Mt 5:38</a:t>
            </a:r>
            <a:r>
              <a:rPr lang="en-US" sz="4000" dirty="0">
                <a:solidFill>
                  <a:schemeClr val="bg1"/>
                </a:solidFill>
              </a:rPr>
              <a:t> Ye have heard that it hath been said, An eye for an eye, and a tooth for a tooth: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54612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Torah </a:t>
            </a:r>
            <a:endParaRPr lang="en-US" sz="4000" dirty="0">
              <a:solidFill>
                <a:schemeClr val="bg1"/>
              </a:solidFill>
            </a:endParaRPr>
          </a:p>
          <a:p>
            <a:pPr marL="0" indent="0" algn="ctr">
              <a:buNone/>
            </a:pPr>
            <a:r>
              <a:rPr lang="en-US" sz="4000" baseline="30000" dirty="0">
                <a:solidFill>
                  <a:schemeClr val="bg1"/>
                </a:solidFill>
              </a:rPr>
              <a:t>Ex 21:23</a:t>
            </a:r>
            <a:r>
              <a:rPr lang="en-US" sz="4000" dirty="0">
                <a:solidFill>
                  <a:schemeClr val="bg1"/>
                </a:solidFill>
              </a:rPr>
              <a:t> And if </a:t>
            </a:r>
            <a:r>
              <a:rPr lang="en-US" sz="4000" i="1" dirty="0">
                <a:solidFill>
                  <a:schemeClr val="bg1"/>
                </a:solidFill>
              </a:rPr>
              <a:t>any </a:t>
            </a:r>
            <a:r>
              <a:rPr lang="en-US" sz="4000" dirty="0">
                <a:solidFill>
                  <a:schemeClr val="bg1"/>
                </a:solidFill>
              </a:rPr>
              <a:t>mischief follow, then thou shalt give life for life, </a:t>
            </a:r>
          </a:p>
          <a:p>
            <a:pPr marL="0" indent="0" algn="ctr">
              <a:buNone/>
            </a:pPr>
            <a:r>
              <a:rPr lang="en-US" sz="4000" baseline="30000" dirty="0">
                <a:solidFill>
                  <a:schemeClr val="bg1"/>
                </a:solidFill>
              </a:rPr>
              <a:t>Ex 21:24</a:t>
            </a:r>
            <a:r>
              <a:rPr lang="en-US" sz="4000" dirty="0">
                <a:solidFill>
                  <a:schemeClr val="bg1"/>
                </a:solidFill>
              </a:rPr>
              <a:t> Eye for eye, tooth for tooth, hand for hand, foot for foot, </a:t>
            </a:r>
          </a:p>
          <a:p>
            <a:pPr marL="0" indent="0" algn="ctr">
              <a:buNone/>
            </a:pPr>
            <a:r>
              <a:rPr lang="en-US" sz="4000" baseline="30000" dirty="0">
                <a:solidFill>
                  <a:schemeClr val="bg1"/>
                </a:solidFill>
              </a:rPr>
              <a:t>Ex 21:25</a:t>
            </a:r>
            <a:r>
              <a:rPr lang="en-US" sz="4000" dirty="0">
                <a:solidFill>
                  <a:schemeClr val="bg1"/>
                </a:solidFill>
              </a:rPr>
              <a:t> Burning for burning, wound for wound, stripe for stripe</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981263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19:21</a:t>
            </a:r>
            <a:r>
              <a:rPr lang="en-US" sz="4000" dirty="0">
                <a:solidFill>
                  <a:schemeClr val="bg1"/>
                </a:solidFill>
              </a:rPr>
              <a:t> Show no pity: life for life, eye for eye, tooth for tooth, hand for hand, foot for foot.</a:t>
            </a:r>
          </a:p>
          <a:p>
            <a:pPr marL="0" indent="0" algn="ctr">
              <a:buNone/>
            </a:pPr>
            <a:r>
              <a:rPr lang="en-US" sz="4000" dirty="0">
                <a:solidFill>
                  <a:schemeClr val="bg1"/>
                </a:solidFill>
              </a:rPr>
              <a:t> </a:t>
            </a:r>
          </a:p>
          <a:p>
            <a:pPr marL="0" indent="0" algn="ctr">
              <a:buNone/>
            </a:pPr>
            <a:r>
              <a:rPr lang="en-US" sz="4000" dirty="0">
                <a:solidFill>
                  <a:schemeClr val="bg1"/>
                </a:solidFill>
              </a:rPr>
              <a:t>The judgment would be rendered by a judge after a trial. The penalty is to fit the crime, not exceed it. An actual eye or tooth was not to be required, nor is there evidence that such a penalty was ever exacted</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72155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err="1">
                <a:solidFill>
                  <a:schemeClr val="bg1"/>
                </a:solidFill>
              </a:rPr>
              <a:t>Yeshua’s</a:t>
            </a:r>
            <a:r>
              <a:rPr lang="en-US" sz="4000" dirty="0">
                <a:solidFill>
                  <a:schemeClr val="bg1"/>
                </a:solidFill>
              </a:rPr>
              <a:t> teaching from the Torah</a:t>
            </a:r>
          </a:p>
          <a:p>
            <a:pPr marL="0" indent="0" algn="ctr">
              <a:buNone/>
            </a:pPr>
            <a:r>
              <a:rPr lang="en-US" sz="4000" baseline="30000" dirty="0">
                <a:solidFill>
                  <a:schemeClr val="bg1"/>
                </a:solidFill>
              </a:rPr>
              <a:t>Mt 5:39</a:t>
            </a:r>
            <a:r>
              <a:rPr lang="en-US" sz="4000" dirty="0">
                <a:solidFill>
                  <a:schemeClr val="bg1"/>
                </a:solidFill>
              </a:rPr>
              <a:t> But I say unto you, That ye resist not evil: but whosoever shall smite thee on thy right cheek, turn to him the other also. </a:t>
            </a:r>
          </a:p>
          <a:p>
            <a:pPr marL="0" indent="0" algn="ctr">
              <a:buNone/>
            </a:pPr>
            <a:r>
              <a:rPr lang="en-US" sz="4000" baseline="30000" dirty="0">
                <a:solidFill>
                  <a:schemeClr val="bg1"/>
                </a:solidFill>
              </a:rPr>
              <a:t>Mt 5:40</a:t>
            </a:r>
            <a:r>
              <a:rPr lang="en-US" sz="4000" dirty="0">
                <a:solidFill>
                  <a:schemeClr val="bg1"/>
                </a:solidFill>
              </a:rPr>
              <a:t> And if any man will sue thee at the law, and take away thy coat, let him have </a:t>
            </a:r>
            <a:r>
              <a:rPr lang="en-US" sz="4000" i="1" dirty="0">
                <a:solidFill>
                  <a:schemeClr val="bg1"/>
                </a:solidFill>
              </a:rPr>
              <a:t>thy </a:t>
            </a:r>
            <a:r>
              <a:rPr lang="en-US" sz="4000" dirty="0">
                <a:solidFill>
                  <a:schemeClr val="bg1"/>
                </a:solidFill>
              </a:rPr>
              <a:t>cloak also.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828151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Mt 5:41</a:t>
            </a:r>
            <a:r>
              <a:rPr lang="en-US" sz="4000" dirty="0">
                <a:solidFill>
                  <a:schemeClr val="bg1"/>
                </a:solidFill>
              </a:rPr>
              <a:t> And whosoever shall compel thee to go a mile, go with him twain. </a:t>
            </a:r>
          </a:p>
          <a:p>
            <a:pPr marL="0" indent="0" algn="ctr">
              <a:buNone/>
            </a:pPr>
            <a:r>
              <a:rPr lang="en-US" sz="4000" baseline="30000" dirty="0">
                <a:solidFill>
                  <a:schemeClr val="bg1"/>
                </a:solidFill>
              </a:rPr>
              <a:t>Mt 5:42</a:t>
            </a:r>
            <a:r>
              <a:rPr lang="en-US" sz="4000" dirty="0">
                <a:solidFill>
                  <a:schemeClr val="bg1"/>
                </a:solidFill>
              </a:rPr>
              <a:t> Give to him that </a:t>
            </a:r>
            <a:r>
              <a:rPr lang="en-US" sz="4000" dirty="0" err="1">
                <a:solidFill>
                  <a:schemeClr val="bg1"/>
                </a:solidFill>
              </a:rPr>
              <a:t>asketh</a:t>
            </a:r>
            <a:r>
              <a:rPr lang="en-US" sz="4000" dirty="0">
                <a:solidFill>
                  <a:schemeClr val="bg1"/>
                </a:solidFill>
              </a:rPr>
              <a:t> thee, and from him that would borrow of thee turn not thou away.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88961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15:7</a:t>
            </a:r>
            <a:r>
              <a:rPr lang="en-US" sz="4000" dirty="0">
                <a:solidFill>
                  <a:schemeClr val="bg1"/>
                </a:solidFill>
              </a:rPr>
              <a:t> If there be among you a poor man of one of thy brethren within any of thy gates in thy land which the LORD thy God </a:t>
            </a:r>
            <a:r>
              <a:rPr lang="en-US" sz="4000" dirty="0" err="1">
                <a:solidFill>
                  <a:schemeClr val="bg1"/>
                </a:solidFill>
              </a:rPr>
              <a:t>giveth</a:t>
            </a:r>
            <a:r>
              <a:rPr lang="en-US" sz="4000" dirty="0">
                <a:solidFill>
                  <a:schemeClr val="bg1"/>
                </a:solidFill>
              </a:rPr>
              <a:t> thee, thou shalt not harden </a:t>
            </a:r>
            <a:r>
              <a:rPr lang="en-US" sz="4000" dirty="0" err="1">
                <a:solidFill>
                  <a:schemeClr val="bg1"/>
                </a:solidFill>
              </a:rPr>
              <a:t>thine</a:t>
            </a:r>
            <a:r>
              <a:rPr lang="en-US" sz="4000" dirty="0">
                <a:solidFill>
                  <a:schemeClr val="bg1"/>
                </a:solidFill>
              </a:rPr>
              <a:t> heart, nor shut </a:t>
            </a:r>
            <a:r>
              <a:rPr lang="en-US" sz="4000" dirty="0" err="1">
                <a:solidFill>
                  <a:schemeClr val="bg1"/>
                </a:solidFill>
              </a:rPr>
              <a:t>thine</a:t>
            </a:r>
            <a:r>
              <a:rPr lang="en-US" sz="4000" dirty="0">
                <a:solidFill>
                  <a:schemeClr val="bg1"/>
                </a:solidFill>
              </a:rPr>
              <a:t> hand from thy poor brother: </a:t>
            </a:r>
          </a:p>
          <a:p>
            <a:pPr marL="0" indent="0" algn="ctr">
              <a:buNone/>
            </a:pPr>
            <a:r>
              <a:rPr lang="en-US" sz="4000" baseline="30000" dirty="0" err="1">
                <a:solidFill>
                  <a:schemeClr val="bg1"/>
                </a:solidFill>
              </a:rPr>
              <a:t>Dt</a:t>
            </a:r>
            <a:r>
              <a:rPr lang="en-US" sz="4000" baseline="30000" dirty="0">
                <a:solidFill>
                  <a:schemeClr val="bg1"/>
                </a:solidFill>
              </a:rPr>
              <a:t> 15:8</a:t>
            </a:r>
            <a:r>
              <a:rPr lang="en-US" sz="4000" dirty="0">
                <a:solidFill>
                  <a:schemeClr val="bg1"/>
                </a:solidFill>
              </a:rPr>
              <a:t> But thou shalt open </a:t>
            </a:r>
            <a:r>
              <a:rPr lang="en-US" sz="4000" dirty="0" err="1">
                <a:solidFill>
                  <a:schemeClr val="bg1"/>
                </a:solidFill>
              </a:rPr>
              <a:t>thine</a:t>
            </a:r>
            <a:r>
              <a:rPr lang="en-US" sz="4000" dirty="0">
                <a:solidFill>
                  <a:schemeClr val="bg1"/>
                </a:solidFill>
              </a:rPr>
              <a:t> hand wide unto him, and shalt surely lend him sufficient for his need, </a:t>
            </a:r>
            <a:r>
              <a:rPr lang="en-US" sz="4000" i="1" dirty="0">
                <a:solidFill>
                  <a:schemeClr val="bg1"/>
                </a:solidFill>
              </a:rPr>
              <a:t>in that </a:t>
            </a:r>
            <a:r>
              <a:rPr lang="en-US" sz="4000" dirty="0">
                <a:solidFill>
                  <a:schemeClr val="bg1"/>
                </a:solidFill>
              </a:rPr>
              <a:t>which he </a:t>
            </a:r>
            <a:r>
              <a:rPr lang="en-US" sz="4000" dirty="0" err="1">
                <a:solidFill>
                  <a:schemeClr val="bg1"/>
                </a:solidFill>
              </a:rPr>
              <a:t>wanteth</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20101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15:9</a:t>
            </a:r>
            <a:r>
              <a:rPr lang="en-US" sz="4000" dirty="0">
                <a:solidFill>
                  <a:schemeClr val="bg1"/>
                </a:solidFill>
              </a:rPr>
              <a:t> Beware that there be not a thought in thy wicked heart, saying, The seventh year, the year of release, is at hand; and </a:t>
            </a:r>
            <a:r>
              <a:rPr lang="en-US" sz="4000" dirty="0" err="1">
                <a:solidFill>
                  <a:schemeClr val="bg1"/>
                </a:solidFill>
              </a:rPr>
              <a:t>thine</a:t>
            </a:r>
            <a:r>
              <a:rPr lang="en-US" sz="4000" dirty="0">
                <a:solidFill>
                  <a:schemeClr val="bg1"/>
                </a:solidFill>
              </a:rPr>
              <a:t> eye be evil against thy poor brother, and thou </a:t>
            </a:r>
            <a:r>
              <a:rPr lang="en-US" sz="4000" dirty="0" err="1">
                <a:solidFill>
                  <a:schemeClr val="bg1"/>
                </a:solidFill>
              </a:rPr>
              <a:t>givest</a:t>
            </a:r>
            <a:r>
              <a:rPr lang="en-US" sz="4000" dirty="0">
                <a:solidFill>
                  <a:schemeClr val="bg1"/>
                </a:solidFill>
              </a:rPr>
              <a:t> him </a:t>
            </a:r>
            <a:r>
              <a:rPr lang="en-US" sz="4000" dirty="0" err="1">
                <a:solidFill>
                  <a:schemeClr val="bg1"/>
                </a:solidFill>
              </a:rPr>
              <a:t>nought</a:t>
            </a:r>
            <a:r>
              <a:rPr lang="en-US" sz="4000" dirty="0">
                <a:solidFill>
                  <a:schemeClr val="bg1"/>
                </a:solidFill>
              </a:rPr>
              <a:t>; and he cry unto the LORD against thee, and it be sin unto thee.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523528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101" y="368595"/>
            <a:ext cx="7669619" cy="4146255"/>
          </a:xfrm>
        </p:spPr>
        <p:txBody>
          <a:bodyPr>
            <a:normAutofit fontScale="77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15:10</a:t>
            </a:r>
            <a:r>
              <a:rPr lang="en-US" sz="4000" dirty="0">
                <a:solidFill>
                  <a:schemeClr val="bg1"/>
                </a:solidFill>
              </a:rPr>
              <a:t> Thou shalt surely give him, and </a:t>
            </a:r>
            <a:r>
              <a:rPr lang="en-US" sz="4000" dirty="0" err="1">
                <a:solidFill>
                  <a:schemeClr val="bg1"/>
                </a:solidFill>
              </a:rPr>
              <a:t>thine</a:t>
            </a:r>
            <a:r>
              <a:rPr lang="en-US" sz="4000" dirty="0">
                <a:solidFill>
                  <a:schemeClr val="bg1"/>
                </a:solidFill>
              </a:rPr>
              <a:t> heart shall not be grieved when thou </a:t>
            </a:r>
            <a:r>
              <a:rPr lang="en-US" sz="4000" dirty="0" err="1">
                <a:solidFill>
                  <a:schemeClr val="bg1"/>
                </a:solidFill>
              </a:rPr>
              <a:t>givest</a:t>
            </a:r>
            <a:r>
              <a:rPr lang="en-US" sz="4000" dirty="0">
                <a:solidFill>
                  <a:schemeClr val="bg1"/>
                </a:solidFill>
              </a:rPr>
              <a:t> unto him: because that for this thing the LORD thy God shall bless thee in all thy works, and in all that thou </a:t>
            </a:r>
            <a:r>
              <a:rPr lang="en-US" sz="4000" dirty="0" err="1">
                <a:solidFill>
                  <a:schemeClr val="bg1"/>
                </a:solidFill>
              </a:rPr>
              <a:t>puttest</a:t>
            </a:r>
            <a:r>
              <a:rPr lang="en-US" sz="4000" dirty="0">
                <a:solidFill>
                  <a:schemeClr val="bg1"/>
                </a:solidFill>
              </a:rPr>
              <a:t> </a:t>
            </a:r>
            <a:r>
              <a:rPr lang="en-US" sz="4000" dirty="0" err="1">
                <a:solidFill>
                  <a:schemeClr val="bg1"/>
                </a:solidFill>
              </a:rPr>
              <a:t>thine</a:t>
            </a:r>
            <a:r>
              <a:rPr lang="en-US" sz="4000" dirty="0">
                <a:solidFill>
                  <a:schemeClr val="bg1"/>
                </a:solidFill>
              </a:rPr>
              <a:t> hand unto. </a:t>
            </a:r>
            <a:endParaRPr lang="en-US" sz="4000" dirty="0" smtClean="0">
              <a:solidFill>
                <a:schemeClr val="bg1"/>
              </a:solidFill>
            </a:endParaRPr>
          </a:p>
          <a:p>
            <a:pPr marL="0" indent="0" algn="ctr">
              <a:buNone/>
            </a:pPr>
            <a:r>
              <a:rPr lang="en-US" sz="4000" baseline="30000" dirty="0" err="1" smtClean="0">
                <a:solidFill>
                  <a:schemeClr val="bg1"/>
                </a:solidFill>
              </a:rPr>
              <a:t>Dt</a:t>
            </a:r>
            <a:r>
              <a:rPr lang="en-US" sz="4000" baseline="30000" dirty="0" smtClean="0">
                <a:solidFill>
                  <a:schemeClr val="bg1"/>
                </a:solidFill>
              </a:rPr>
              <a:t> </a:t>
            </a:r>
            <a:r>
              <a:rPr lang="en-US" sz="4000" baseline="30000" dirty="0">
                <a:solidFill>
                  <a:schemeClr val="bg1"/>
                </a:solidFill>
              </a:rPr>
              <a:t>15:11</a:t>
            </a:r>
            <a:r>
              <a:rPr lang="en-US" sz="4000" dirty="0">
                <a:solidFill>
                  <a:schemeClr val="bg1"/>
                </a:solidFill>
              </a:rPr>
              <a:t> For the poor shall never cease out of the land: therefore I command thee, saying, Thou shalt open </a:t>
            </a:r>
            <a:r>
              <a:rPr lang="en-US" sz="4000" dirty="0" err="1">
                <a:solidFill>
                  <a:schemeClr val="bg1"/>
                </a:solidFill>
              </a:rPr>
              <a:t>thine</a:t>
            </a:r>
            <a:r>
              <a:rPr lang="en-US" sz="4000" dirty="0">
                <a:solidFill>
                  <a:schemeClr val="bg1"/>
                </a:solidFill>
              </a:rPr>
              <a:t> hand wide unto thy brother, to thy poor, and to thy needy, in thy land.</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670865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1" dirty="0">
                <a:solidFill>
                  <a:schemeClr val="bg1"/>
                </a:solidFill>
              </a:rPr>
              <a:t>Hate</a:t>
            </a:r>
            <a:endParaRPr lang="en-US" sz="4000" dirty="0">
              <a:solidFill>
                <a:schemeClr val="bg1"/>
              </a:solidFill>
            </a:endParaRPr>
          </a:p>
          <a:p>
            <a:pPr marL="0" indent="0" algn="ctr">
              <a:buNone/>
            </a:pPr>
            <a:r>
              <a:rPr lang="en-US" sz="4000" baseline="30000" dirty="0">
                <a:solidFill>
                  <a:schemeClr val="bg1"/>
                </a:solidFill>
              </a:rPr>
              <a:t>Mt 5:43</a:t>
            </a:r>
            <a:r>
              <a:rPr lang="en-US" sz="4000" dirty="0">
                <a:solidFill>
                  <a:schemeClr val="bg1"/>
                </a:solidFill>
              </a:rPr>
              <a:t> Ye have heard that it hath been said, Thou shalt love thy </a:t>
            </a:r>
            <a:r>
              <a:rPr lang="en-US" sz="4000" dirty="0" err="1">
                <a:solidFill>
                  <a:schemeClr val="bg1"/>
                </a:solidFill>
              </a:rPr>
              <a:t>neighbour</a:t>
            </a:r>
            <a:r>
              <a:rPr lang="en-US" sz="4000" dirty="0">
                <a:solidFill>
                  <a:schemeClr val="bg1"/>
                </a:solidFill>
              </a:rPr>
              <a:t>, and hate </a:t>
            </a:r>
            <a:r>
              <a:rPr lang="en-US" sz="4000" dirty="0" err="1">
                <a:solidFill>
                  <a:schemeClr val="bg1"/>
                </a:solidFill>
              </a:rPr>
              <a:t>thine</a:t>
            </a:r>
            <a:r>
              <a:rPr lang="en-US" sz="4000" dirty="0">
                <a:solidFill>
                  <a:schemeClr val="bg1"/>
                </a:solidFill>
              </a:rPr>
              <a:t> enemy. </a:t>
            </a:r>
          </a:p>
          <a:p>
            <a:pPr marL="0" indent="0" algn="ctr">
              <a:buNone/>
            </a:pPr>
            <a:r>
              <a:rPr lang="en-US" sz="4000" dirty="0">
                <a:solidFill>
                  <a:schemeClr val="bg1"/>
                </a:solidFill>
              </a:rPr>
              <a:t> </a:t>
            </a:r>
          </a:p>
          <a:p>
            <a:pPr marL="0" indent="0" algn="ctr">
              <a:buNone/>
            </a:pPr>
            <a:r>
              <a:rPr lang="en-US" sz="4000" dirty="0" smtClean="0">
                <a:solidFill>
                  <a:schemeClr val="bg1"/>
                </a:solidFill>
              </a:rPr>
              <a:t>Torah</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93106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Lev 19:17</a:t>
            </a:r>
            <a:r>
              <a:rPr lang="en-US" sz="4000" dirty="0">
                <a:solidFill>
                  <a:schemeClr val="bg1"/>
                </a:solidFill>
              </a:rPr>
              <a:t> Thou shalt not hate thy brother in </a:t>
            </a:r>
            <a:r>
              <a:rPr lang="en-US" sz="4000" dirty="0" err="1">
                <a:solidFill>
                  <a:schemeClr val="bg1"/>
                </a:solidFill>
              </a:rPr>
              <a:t>thine</a:t>
            </a:r>
            <a:r>
              <a:rPr lang="en-US" sz="4000" dirty="0">
                <a:solidFill>
                  <a:schemeClr val="bg1"/>
                </a:solidFill>
              </a:rPr>
              <a:t> heart: thou shalt in any wise rebuke thy </a:t>
            </a:r>
            <a:r>
              <a:rPr lang="en-US" sz="4000" dirty="0" err="1">
                <a:solidFill>
                  <a:schemeClr val="bg1"/>
                </a:solidFill>
              </a:rPr>
              <a:t>neighbour</a:t>
            </a:r>
            <a:r>
              <a:rPr lang="en-US" sz="4000" dirty="0">
                <a:solidFill>
                  <a:schemeClr val="bg1"/>
                </a:solidFill>
              </a:rPr>
              <a:t>, and not suffer sin upon him. </a:t>
            </a:r>
          </a:p>
          <a:p>
            <a:pPr marL="0" indent="0" algn="ctr">
              <a:buNone/>
            </a:pPr>
            <a:r>
              <a:rPr lang="en-US" sz="4000" baseline="30000" dirty="0">
                <a:solidFill>
                  <a:schemeClr val="bg1"/>
                </a:solidFill>
              </a:rPr>
              <a:t>Lev 19:18</a:t>
            </a:r>
            <a:r>
              <a:rPr lang="en-US" sz="4000" dirty="0">
                <a:solidFill>
                  <a:schemeClr val="bg1"/>
                </a:solidFill>
              </a:rPr>
              <a:t> Thou shalt not avenge, nor bear any grudge against the children of thy people, but thou shalt love thy </a:t>
            </a:r>
            <a:r>
              <a:rPr lang="en-US" sz="4000" dirty="0" err="1">
                <a:solidFill>
                  <a:schemeClr val="bg1"/>
                </a:solidFill>
              </a:rPr>
              <a:t>neighbour</a:t>
            </a:r>
            <a:r>
              <a:rPr lang="en-US" sz="4000" dirty="0">
                <a:solidFill>
                  <a:schemeClr val="bg1"/>
                </a:solidFill>
              </a:rPr>
              <a:t> as thyself: I </a:t>
            </a:r>
            <a:r>
              <a:rPr lang="en-US" sz="4000" i="1" dirty="0">
                <a:solidFill>
                  <a:schemeClr val="bg1"/>
                </a:solidFill>
              </a:rPr>
              <a:t>am </a:t>
            </a:r>
            <a:r>
              <a:rPr lang="en-US" sz="4000" dirty="0">
                <a:solidFill>
                  <a:schemeClr val="bg1"/>
                </a:solidFill>
              </a:rPr>
              <a:t>the LORD.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009636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Torah did not teach hate toward enemies. Hate </a:t>
            </a:r>
            <a:r>
              <a:rPr lang="en-US" sz="4000" dirty="0" err="1">
                <a:solidFill>
                  <a:schemeClr val="bg1"/>
                </a:solidFill>
              </a:rPr>
              <a:t>thine</a:t>
            </a:r>
            <a:r>
              <a:rPr lang="en-US" sz="4000" dirty="0">
                <a:solidFill>
                  <a:schemeClr val="bg1"/>
                </a:solidFill>
              </a:rPr>
              <a:t> enemy are words not found anywhere in the Torah. However, hatred for one's enemies was an accepted part of the Religious ethic at that time of </a:t>
            </a:r>
            <a:r>
              <a:rPr lang="en-US" sz="4000" dirty="0" err="1">
                <a:solidFill>
                  <a:schemeClr val="bg1"/>
                </a:solidFill>
              </a:rPr>
              <a:t>Yeshua’s</a:t>
            </a:r>
            <a:r>
              <a:rPr lang="en-US" sz="4000" dirty="0">
                <a:solidFill>
                  <a:schemeClr val="bg1"/>
                </a:solidFill>
              </a:rPr>
              <a:t> teaching. The Jews disliked the Samaritans.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631420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The Torah </a:t>
            </a:r>
            <a:r>
              <a:rPr lang="en-US" sz="4000" dirty="0" smtClean="0">
                <a:solidFill>
                  <a:schemeClr val="bg1"/>
                </a:solidFill>
              </a:rPr>
              <a:t>also taught</a:t>
            </a:r>
            <a:r>
              <a:rPr lang="en-US" sz="4000" dirty="0">
                <a:solidFill>
                  <a:schemeClr val="bg1"/>
                </a:solidFill>
              </a:rPr>
              <a:t>: </a:t>
            </a:r>
          </a:p>
          <a:p>
            <a:pPr marL="0" indent="0" algn="ctr">
              <a:buNone/>
            </a:pPr>
            <a:r>
              <a:rPr lang="en-US" sz="4000" baseline="30000" dirty="0" err="1">
                <a:solidFill>
                  <a:schemeClr val="bg1"/>
                </a:solidFill>
              </a:rPr>
              <a:t>Dt</a:t>
            </a:r>
            <a:r>
              <a:rPr lang="en-US" sz="4000" baseline="30000" dirty="0">
                <a:solidFill>
                  <a:schemeClr val="bg1"/>
                </a:solidFill>
              </a:rPr>
              <a:t> 23:7</a:t>
            </a:r>
            <a:r>
              <a:rPr lang="en-US" sz="4000" dirty="0">
                <a:solidFill>
                  <a:schemeClr val="bg1"/>
                </a:solidFill>
              </a:rPr>
              <a:t> Thou shalt not abhor an </a:t>
            </a:r>
            <a:r>
              <a:rPr lang="en-US" sz="4000" dirty="0" err="1">
                <a:solidFill>
                  <a:schemeClr val="bg1"/>
                </a:solidFill>
              </a:rPr>
              <a:t>Edomite</a:t>
            </a:r>
            <a:r>
              <a:rPr lang="en-US" sz="4000" dirty="0">
                <a:solidFill>
                  <a:schemeClr val="bg1"/>
                </a:solidFill>
              </a:rPr>
              <a:t>; for he </a:t>
            </a:r>
            <a:r>
              <a:rPr lang="en-US" sz="4000" i="1" dirty="0">
                <a:solidFill>
                  <a:schemeClr val="bg1"/>
                </a:solidFill>
              </a:rPr>
              <a:t>is </a:t>
            </a:r>
            <a:r>
              <a:rPr lang="en-US" sz="4000" dirty="0">
                <a:solidFill>
                  <a:schemeClr val="bg1"/>
                </a:solidFill>
              </a:rPr>
              <a:t>thy brother: thou shalt not abhor an Egyptian; because thou </a:t>
            </a:r>
            <a:r>
              <a:rPr lang="en-US" sz="4000" dirty="0" err="1">
                <a:solidFill>
                  <a:schemeClr val="bg1"/>
                </a:solidFill>
              </a:rPr>
              <a:t>wast</a:t>
            </a:r>
            <a:r>
              <a:rPr lang="en-US" sz="4000" dirty="0">
                <a:solidFill>
                  <a:schemeClr val="bg1"/>
                </a:solidFill>
              </a:rPr>
              <a:t> a stranger in his land.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331422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Before the wicked Pharaoh who knew not Joseph rose to power, the Israelites were treated very well in the land of </a:t>
            </a:r>
            <a:r>
              <a:rPr lang="en-US" sz="4000" dirty="0" smtClean="0">
                <a:solidFill>
                  <a:schemeClr val="bg1"/>
                </a:solidFill>
              </a:rPr>
              <a:t>Egypt. </a:t>
            </a:r>
          </a:p>
          <a:p>
            <a:pPr marL="0" indent="0" algn="ctr">
              <a:buNone/>
            </a:pPr>
            <a:r>
              <a:rPr lang="en-US" sz="4000" dirty="0" smtClean="0">
                <a:solidFill>
                  <a:schemeClr val="bg1"/>
                </a:solidFill>
              </a:rPr>
              <a:t>All </a:t>
            </a:r>
            <a:r>
              <a:rPr lang="en-US" sz="4000" dirty="0">
                <a:solidFill>
                  <a:schemeClr val="bg1"/>
                </a:solidFill>
              </a:rPr>
              <a:t>people of any race, ethnic group or nation are not evil, some are but not all</a:t>
            </a:r>
            <a:r>
              <a:rPr lang="en-US" sz="4000" dirty="0" smtClean="0">
                <a:solidFill>
                  <a:schemeClr val="bg1"/>
                </a:solidFill>
              </a:rPr>
              <a:t>.</a:t>
            </a:r>
            <a:endParaRPr lang="en-US" sz="4000" dirty="0">
              <a:solidFill>
                <a:schemeClr val="bg1"/>
              </a:solidFill>
            </a:endParaRPr>
          </a:p>
          <a:p>
            <a:pPr marL="0" indent="0" algn="ctr">
              <a:buNone/>
            </a:pPr>
            <a:r>
              <a:rPr lang="en-US" sz="4000" dirty="0">
                <a:solidFill>
                  <a:schemeClr val="bg1"/>
                </a:solidFill>
              </a:rPr>
              <a:t>David had written about having a perfect hatred toward the enemies of </a:t>
            </a:r>
            <a:r>
              <a:rPr lang="en-US" sz="4000" dirty="0" err="1">
                <a:solidFill>
                  <a:schemeClr val="bg1"/>
                </a:solidFill>
              </a:rPr>
              <a:t>YehoVaH</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52909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Psalms</a:t>
            </a:r>
          </a:p>
          <a:p>
            <a:pPr marL="0" indent="0" algn="ctr">
              <a:buNone/>
            </a:pPr>
            <a:r>
              <a:rPr lang="en-US" sz="4000" baseline="30000" dirty="0">
                <a:solidFill>
                  <a:schemeClr val="bg1"/>
                </a:solidFill>
              </a:rPr>
              <a:t>Ps 139:21</a:t>
            </a:r>
            <a:r>
              <a:rPr lang="en-US" sz="4000" dirty="0">
                <a:solidFill>
                  <a:schemeClr val="bg1"/>
                </a:solidFill>
              </a:rPr>
              <a:t> Do not I hate them, O LORD, that hate thee? and am not I grieved with those that rise up against thee? </a:t>
            </a:r>
          </a:p>
          <a:p>
            <a:pPr marL="0" indent="0" algn="ctr">
              <a:buNone/>
            </a:pPr>
            <a:r>
              <a:rPr lang="en-US" sz="4000" baseline="30000" dirty="0">
                <a:solidFill>
                  <a:schemeClr val="bg1"/>
                </a:solidFill>
              </a:rPr>
              <a:t>Ps 139:22</a:t>
            </a:r>
            <a:r>
              <a:rPr lang="en-US" sz="4000" dirty="0">
                <a:solidFill>
                  <a:schemeClr val="bg1"/>
                </a:solidFill>
              </a:rPr>
              <a:t> I hate them with perfect hatred: I count them mine enemies.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64223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But David concluded suspecting his thoughts and feelings may not have aligned with </a:t>
            </a:r>
            <a:r>
              <a:rPr lang="en-US" sz="4000" dirty="0" err="1">
                <a:solidFill>
                  <a:schemeClr val="bg1"/>
                </a:solidFill>
              </a:rPr>
              <a:t>YeHoVaH’s</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Ps 139:23</a:t>
            </a:r>
            <a:r>
              <a:rPr lang="en-US" sz="4000" dirty="0">
                <a:solidFill>
                  <a:schemeClr val="bg1"/>
                </a:solidFill>
              </a:rPr>
              <a:t> Search me, O God, and know my heart: try me, and know my thoughts: </a:t>
            </a:r>
          </a:p>
          <a:p>
            <a:pPr marL="0" indent="0" algn="ctr">
              <a:buNone/>
            </a:pPr>
            <a:r>
              <a:rPr lang="en-US" sz="4000" baseline="30000" dirty="0">
                <a:solidFill>
                  <a:schemeClr val="bg1"/>
                </a:solidFill>
              </a:rPr>
              <a:t>Ps 139:24</a:t>
            </a:r>
            <a:r>
              <a:rPr lang="en-US" sz="4000" dirty="0">
                <a:solidFill>
                  <a:schemeClr val="bg1"/>
                </a:solidFill>
              </a:rPr>
              <a:t> And see if </a:t>
            </a:r>
            <a:r>
              <a:rPr lang="en-US" sz="4000" i="1" dirty="0">
                <a:solidFill>
                  <a:schemeClr val="bg1"/>
                </a:solidFill>
              </a:rPr>
              <a:t>there be any </a:t>
            </a:r>
            <a:r>
              <a:rPr lang="en-US" sz="4000" dirty="0">
                <a:solidFill>
                  <a:schemeClr val="bg1"/>
                </a:solidFill>
              </a:rPr>
              <a:t>wicked way in me, and lead me in the way everlasting.</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380667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Love</a:t>
            </a:r>
            <a:endParaRPr lang="en-US" sz="4000" dirty="0">
              <a:solidFill>
                <a:schemeClr val="bg1"/>
              </a:solidFill>
            </a:endParaRPr>
          </a:p>
          <a:p>
            <a:pPr marL="0" indent="0" algn="ctr">
              <a:buNone/>
            </a:pPr>
            <a:r>
              <a:rPr lang="en-US" sz="4000" dirty="0" err="1">
                <a:solidFill>
                  <a:schemeClr val="bg1"/>
                </a:solidFill>
              </a:rPr>
              <a:t>Yeshua’s</a:t>
            </a:r>
            <a:r>
              <a:rPr lang="en-US" sz="4000" dirty="0">
                <a:solidFill>
                  <a:schemeClr val="bg1"/>
                </a:solidFill>
              </a:rPr>
              <a:t> teaching</a:t>
            </a:r>
          </a:p>
          <a:p>
            <a:pPr marL="0" indent="0" algn="ctr">
              <a:buNone/>
            </a:pPr>
            <a:r>
              <a:rPr lang="en-US" sz="4000" baseline="30000" dirty="0">
                <a:solidFill>
                  <a:schemeClr val="bg1"/>
                </a:solidFill>
              </a:rPr>
              <a:t>Mt 5:44</a:t>
            </a:r>
            <a:r>
              <a:rPr lang="en-US" sz="4000" dirty="0">
                <a:solidFill>
                  <a:schemeClr val="bg1"/>
                </a:solidFill>
              </a:rPr>
              <a:t> But I say unto you, Love your enemies, bless them that curse you, do good to them that hate you, and pray for them which despitefully use you, and persecute you; </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04286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04495" y="1189612"/>
            <a:ext cx="6335009" cy="2457793"/>
          </a:xfrm>
        </p:spPr>
      </p:pic>
    </p:spTree>
    <p:extLst>
      <p:ext uri="{BB962C8B-B14F-4D97-AF65-F5344CB8AC3E}">
        <p14:creationId xmlns:p14="http://schemas.microsoft.com/office/powerpoint/2010/main" val="37298699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a:solidFill>
                  <a:schemeClr val="bg1"/>
                </a:solidFill>
              </a:rPr>
              <a:t>Yeshua</a:t>
            </a:r>
            <a:r>
              <a:rPr lang="en-US" sz="4000" dirty="0">
                <a:solidFill>
                  <a:schemeClr val="bg1"/>
                </a:solidFill>
              </a:rPr>
              <a:t> expresses the nature of </a:t>
            </a:r>
            <a:r>
              <a:rPr lang="en-US" sz="4000" dirty="0" err="1">
                <a:solidFill>
                  <a:schemeClr val="bg1"/>
                </a:solidFill>
              </a:rPr>
              <a:t>YeHoVaH</a:t>
            </a:r>
            <a:r>
              <a:rPr lang="en-US" sz="4000" dirty="0">
                <a:solidFill>
                  <a:schemeClr val="bg1"/>
                </a:solidFill>
              </a:rPr>
              <a:t> toward those who are evil, ungodly, unholy, unjust, etc.</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504059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Mt 5:45</a:t>
            </a:r>
            <a:r>
              <a:rPr lang="en-US" sz="4000" dirty="0">
                <a:solidFill>
                  <a:schemeClr val="bg1"/>
                </a:solidFill>
              </a:rPr>
              <a:t> That ye may be the children of your Father which is in heaven: for he </a:t>
            </a:r>
            <a:r>
              <a:rPr lang="en-US" sz="4000" dirty="0" err="1">
                <a:solidFill>
                  <a:schemeClr val="bg1"/>
                </a:solidFill>
              </a:rPr>
              <a:t>maketh</a:t>
            </a:r>
            <a:r>
              <a:rPr lang="en-US" sz="4000" dirty="0">
                <a:solidFill>
                  <a:schemeClr val="bg1"/>
                </a:solidFill>
              </a:rPr>
              <a:t> his sun to rise on the evil and on the good, and </a:t>
            </a:r>
            <a:r>
              <a:rPr lang="en-US" sz="4000" dirty="0" err="1">
                <a:solidFill>
                  <a:schemeClr val="bg1"/>
                </a:solidFill>
              </a:rPr>
              <a:t>sendeth</a:t>
            </a:r>
            <a:r>
              <a:rPr lang="en-US" sz="4000" dirty="0">
                <a:solidFill>
                  <a:schemeClr val="bg1"/>
                </a:solidFill>
              </a:rPr>
              <a:t> rain on the just and on the unjust. </a:t>
            </a:r>
          </a:p>
          <a:p>
            <a:pPr marL="0" indent="0" algn="ctr">
              <a:buNone/>
            </a:pPr>
            <a:r>
              <a:rPr lang="en-US" sz="4000" baseline="30000" dirty="0">
                <a:solidFill>
                  <a:schemeClr val="bg1"/>
                </a:solidFill>
              </a:rPr>
              <a:t>Mt 5:46</a:t>
            </a:r>
            <a:r>
              <a:rPr lang="en-US" sz="4000" dirty="0">
                <a:solidFill>
                  <a:schemeClr val="bg1"/>
                </a:solidFill>
              </a:rPr>
              <a:t> For if ye love them which love you, what reward have ye? do not even the publicans the same? </a:t>
            </a:r>
          </a:p>
          <a:p>
            <a:pPr marL="0" indent="0" algn="ctr">
              <a:buNone/>
            </a:pPr>
            <a:endParaRPr lang="en-US" sz="4000" dirty="0">
              <a:solidFill>
                <a:schemeClr val="bg1"/>
              </a:solidFill>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694361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Democrats like democrats but many hate republicans. Republicans like republicans but many hate democrats. Religious denominations like the people of their denominations but many dislike people of other denominations declaring them as unsaved people who will not be in the same heaven they will be in.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187443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Some nations hate other nations. Some races hate other races. Some ethnic groups hate other ethnic groups. The list goes on and on…</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505279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Mt 5:47</a:t>
            </a:r>
            <a:r>
              <a:rPr lang="en-US" sz="4000" dirty="0">
                <a:solidFill>
                  <a:schemeClr val="bg1"/>
                </a:solidFill>
              </a:rPr>
              <a:t> And if ye salute your brethren only, what do ye more </a:t>
            </a:r>
            <a:r>
              <a:rPr lang="en-US" sz="4000" i="1" dirty="0">
                <a:solidFill>
                  <a:schemeClr val="bg1"/>
                </a:solidFill>
              </a:rPr>
              <a:t>than others? </a:t>
            </a:r>
            <a:r>
              <a:rPr lang="en-US" sz="4000" dirty="0">
                <a:solidFill>
                  <a:schemeClr val="bg1"/>
                </a:solidFill>
              </a:rPr>
              <a:t>do not even the publicans so? </a:t>
            </a:r>
          </a:p>
          <a:p>
            <a:pPr marL="0" indent="0" algn="ctr">
              <a:buNone/>
            </a:pPr>
            <a:r>
              <a:rPr lang="en-US" sz="4000" baseline="30000" dirty="0">
                <a:solidFill>
                  <a:schemeClr val="bg1"/>
                </a:solidFill>
              </a:rPr>
              <a:t>Mt 5:48</a:t>
            </a:r>
            <a:r>
              <a:rPr lang="en-US" sz="4000" dirty="0">
                <a:solidFill>
                  <a:schemeClr val="bg1"/>
                </a:solidFill>
              </a:rPr>
              <a:t> Be ye therefore perfect, even as your Father which is in heaven is perfect.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642438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Lev 19:1</a:t>
            </a:r>
            <a:r>
              <a:rPr lang="en-US" sz="4000" dirty="0">
                <a:solidFill>
                  <a:schemeClr val="bg1"/>
                </a:solidFill>
              </a:rPr>
              <a:t> And the LORD </a:t>
            </a:r>
            <a:r>
              <a:rPr lang="en-US" sz="4000" dirty="0" err="1">
                <a:solidFill>
                  <a:schemeClr val="bg1"/>
                </a:solidFill>
              </a:rPr>
              <a:t>spake</a:t>
            </a:r>
            <a:r>
              <a:rPr lang="en-US" sz="4000" dirty="0">
                <a:solidFill>
                  <a:schemeClr val="bg1"/>
                </a:solidFill>
              </a:rPr>
              <a:t> unto Moses, saying, </a:t>
            </a:r>
          </a:p>
          <a:p>
            <a:pPr marL="0" indent="0" algn="ctr">
              <a:buNone/>
            </a:pPr>
            <a:r>
              <a:rPr lang="en-US" sz="4000" baseline="30000" dirty="0">
                <a:solidFill>
                  <a:schemeClr val="bg1"/>
                </a:solidFill>
              </a:rPr>
              <a:t>Lev 19:2</a:t>
            </a:r>
            <a:r>
              <a:rPr lang="en-US" sz="4000" dirty="0">
                <a:solidFill>
                  <a:schemeClr val="bg1"/>
                </a:solidFill>
              </a:rPr>
              <a:t> Speak unto all the congregation of the children of Israel, and say unto them, Ye shall be holy: for I the LORD your God </a:t>
            </a:r>
            <a:r>
              <a:rPr lang="en-US" sz="4000" i="1" dirty="0">
                <a:solidFill>
                  <a:schemeClr val="bg1"/>
                </a:solidFill>
              </a:rPr>
              <a:t>am </a:t>
            </a:r>
            <a:r>
              <a:rPr lang="en-US" sz="4000" dirty="0">
                <a:solidFill>
                  <a:schemeClr val="bg1"/>
                </a:solidFill>
              </a:rPr>
              <a:t>holy. </a:t>
            </a:r>
          </a:p>
          <a:p>
            <a:pPr marL="0" indent="0" algn="ctr">
              <a:buNone/>
            </a:pPr>
            <a:r>
              <a:rPr lang="en-US" sz="4000" baseline="30000" dirty="0">
                <a:solidFill>
                  <a:schemeClr val="bg1"/>
                </a:solidFill>
              </a:rPr>
              <a:t>Lev 19:3</a:t>
            </a:r>
            <a:r>
              <a:rPr lang="en-US" sz="4000" dirty="0">
                <a:solidFill>
                  <a:schemeClr val="bg1"/>
                </a:solidFill>
              </a:rPr>
              <a:t> Ye shall fear every man his mother, and his father, and keep my </a:t>
            </a:r>
            <a:r>
              <a:rPr lang="en-US" sz="4000" dirty="0" err="1">
                <a:solidFill>
                  <a:schemeClr val="bg1"/>
                </a:solidFill>
              </a:rPr>
              <a:t>sabbaths</a:t>
            </a:r>
            <a:r>
              <a:rPr lang="en-US" sz="4000" dirty="0">
                <a:solidFill>
                  <a:schemeClr val="bg1"/>
                </a:solidFill>
              </a:rPr>
              <a:t>: I </a:t>
            </a:r>
            <a:r>
              <a:rPr lang="en-US" sz="4000" i="1" dirty="0">
                <a:solidFill>
                  <a:schemeClr val="bg1"/>
                </a:solidFill>
              </a:rPr>
              <a:t>am </a:t>
            </a:r>
            <a:r>
              <a:rPr lang="en-US" sz="4000" dirty="0">
                <a:solidFill>
                  <a:schemeClr val="bg1"/>
                </a:solidFill>
              </a:rPr>
              <a:t>the LORD your God.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250608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err="1">
                <a:solidFill>
                  <a:schemeClr val="bg1"/>
                </a:solidFill>
              </a:rPr>
              <a:t>Yeshua’s</a:t>
            </a:r>
            <a:r>
              <a:rPr lang="en-US" sz="4000" dirty="0">
                <a:solidFill>
                  <a:schemeClr val="bg1"/>
                </a:solidFill>
              </a:rPr>
              <a:t> words for those who persecuted Him:</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Lk</a:t>
            </a:r>
            <a:r>
              <a:rPr lang="en-US" sz="4000" baseline="30000" dirty="0">
                <a:solidFill>
                  <a:schemeClr val="bg1"/>
                </a:solidFill>
              </a:rPr>
              <a:t> 23:34</a:t>
            </a:r>
            <a:r>
              <a:rPr lang="en-US" sz="4000" dirty="0">
                <a:solidFill>
                  <a:schemeClr val="bg1"/>
                </a:solidFill>
              </a:rPr>
              <a:t> Then said Jesus, Father, forgive them; for they know not what they do. And they parted his raiment, and cast lots.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132949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Anger, rage, retaliation, payback, vengeance, making one feel like they made you feel, un-forgiveness, doing to others what they did to you, are all part of the old man nature.</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547418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I find it amazing how so many will say that if </a:t>
            </a:r>
            <a:r>
              <a:rPr lang="en-US" sz="4000" dirty="0" err="1">
                <a:solidFill>
                  <a:schemeClr val="bg1"/>
                </a:solidFill>
              </a:rPr>
              <a:t>Yeshua</a:t>
            </a:r>
            <a:r>
              <a:rPr lang="en-US" sz="4000" dirty="0">
                <a:solidFill>
                  <a:schemeClr val="bg1"/>
                </a:solidFill>
              </a:rPr>
              <a:t> had broken any of the Laws He would not have been the Messiah. </a:t>
            </a:r>
          </a:p>
          <a:p>
            <a:pPr marL="0" indent="0" algn="ctr">
              <a:buNone/>
            </a:pPr>
            <a:r>
              <a:rPr lang="en-US" sz="4000" dirty="0" err="1">
                <a:solidFill>
                  <a:schemeClr val="bg1"/>
                </a:solidFill>
              </a:rPr>
              <a:t>Yeshua</a:t>
            </a:r>
            <a:r>
              <a:rPr lang="en-US" sz="4000" dirty="0">
                <a:solidFill>
                  <a:schemeClr val="bg1"/>
                </a:solidFill>
              </a:rPr>
              <a:t> </a:t>
            </a:r>
            <a:r>
              <a:rPr lang="en-US" sz="4000" dirty="0" smtClean="0">
                <a:solidFill>
                  <a:schemeClr val="bg1"/>
                </a:solidFill>
              </a:rPr>
              <a:t>did </a:t>
            </a:r>
            <a:r>
              <a:rPr lang="en-US" sz="4000" dirty="0">
                <a:solidFill>
                  <a:schemeClr val="bg1"/>
                </a:solidFill>
              </a:rPr>
              <a:t>not break the Law, </a:t>
            </a:r>
            <a:endParaRPr lang="en-US" sz="4000" dirty="0" smtClean="0">
              <a:solidFill>
                <a:schemeClr val="bg1"/>
              </a:solidFill>
            </a:endParaRPr>
          </a:p>
          <a:p>
            <a:pPr marL="0" indent="0" algn="ctr">
              <a:buNone/>
            </a:pPr>
            <a:r>
              <a:rPr lang="en-US" sz="4000" dirty="0" smtClean="0">
                <a:solidFill>
                  <a:schemeClr val="bg1"/>
                </a:solidFill>
              </a:rPr>
              <a:t>He lived it and taught </a:t>
            </a:r>
            <a:r>
              <a:rPr lang="en-US" sz="4000" dirty="0">
                <a:solidFill>
                  <a:schemeClr val="bg1"/>
                </a:solidFill>
              </a:rPr>
              <a:t>it!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316255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err="1">
                <a:solidFill>
                  <a:schemeClr val="bg1"/>
                </a:solidFill>
              </a:rPr>
              <a:t>YeHoVaH’s</a:t>
            </a:r>
            <a:r>
              <a:rPr lang="en-US" sz="4000" dirty="0">
                <a:solidFill>
                  <a:schemeClr val="bg1"/>
                </a:solidFill>
              </a:rPr>
              <a:t> Law is perfect</a:t>
            </a:r>
          </a:p>
          <a:p>
            <a:pPr marL="0" indent="0" algn="ctr">
              <a:buNone/>
            </a:pPr>
            <a:r>
              <a:rPr lang="en-US" sz="4000" dirty="0">
                <a:solidFill>
                  <a:schemeClr val="bg1"/>
                </a:solidFill>
              </a:rPr>
              <a:t> </a:t>
            </a:r>
          </a:p>
          <a:p>
            <a:pPr marL="0" indent="0" algn="ctr">
              <a:buNone/>
            </a:pPr>
            <a:r>
              <a:rPr lang="en-US" sz="4000" baseline="30000" dirty="0">
                <a:solidFill>
                  <a:schemeClr val="bg1"/>
                </a:solidFill>
              </a:rPr>
              <a:t>Jas 1:23</a:t>
            </a:r>
            <a:r>
              <a:rPr lang="en-US" sz="4000" dirty="0">
                <a:solidFill>
                  <a:schemeClr val="bg1"/>
                </a:solidFill>
              </a:rPr>
              <a:t> For if any be a hearer of the word, and not a doer, he is like unto a man beholding his natural face in a glass: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36125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Jas 1:24</a:t>
            </a:r>
            <a:r>
              <a:rPr lang="en-US" sz="4000" dirty="0">
                <a:solidFill>
                  <a:schemeClr val="bg1"/>
                </a:solidFill>
              </a:rPr>
              <a:t> For he </a:t>
            </a:r>
            <a:r>
              <a:rPr lang="en-US" sz="4000" dirty="0" err="1">
                <a:solidFill>
                  <a:schemeClr val="bg1"/>
                </a:solidFill>
              </a:rPr>
              <a:t>beholdeth</a:t>
            </a:r>
            <a:r>
              <a:rPr lang="en-US" sz="4000" dirty="0">
                <a:solidFill>
                  <a:schemeClr val="bg1"/>
                </a:solidFill>
              </a:rPr>
              <a:t> himself, and </a:t>
            </a:r>
            <a:r>
              <a:rPr lang="en-US" sz="4000" dirty="0" err="1">
                <a:solidFill>
                  <a:schemeClr val="bg1"/>
                </a:solidFill>
              </a:rPr>
              <a:t>goeth</a:t>
            </a:r>
            <a:r>
              <a:rPr lang="en-US" sz="4000" dirty="0">
                <a:solidFill>
                  <a:schemeClr val="bg1"/>
                </a:solidFill>
              </a:rPr>
              <a:t> his way, and straightway </a:t>
            </a:r>
            <a:r>
              <a:rPr lang="en-US" sz="4000" dirty="0" err="1">
                <a:solidFill>
                  <a:schemeClr val="bg1"/>
                </a:solidFill>
              </a:rPr>
              <a:t>forgetteth</a:t>
            </a:r>
            <a:r>
              <a:rPr lang="en-US" sz="4000" dirty="0">
                <a:solidFill>
                  <a:schemeClr val="bg1"/>
                </a:solidFill>
              </a:rPr>
              <a:t> what manner of man he was. </a:t>
            </a:r>
          </a:p>
          <a:p>
            <a:pPr marL="0" indent="0" algn="ctr">
              <a:buNone/>
            </a:pPr>
            <a:r>
              <a:rPr lang="en-US" sz="4000" baseline="30000" dirty="0">
                <a:solidFill>
                  <a:schemeClr val="bg1"/>
                </a:solidFill>
              </a:rPr>
              <a:t>Jas 1:25</a:t>
            </a:r>
            <a:r>
              <a:rPr lang="en-US" sz="4000" dirty="0">
                <a:solidFill>
                  <a:schemeClr val="bg1"/>
                </a:solidFill>
              </a:rPr>
              <a:t> But whoso </a:t>
            </a:r>
            <a:r>
              <a:rPr lang="en-US" sz="4000" dirty="0" err="1">
                <a:solidFill>
                  <a:schemeClr val="bg1"/>
                </a:solidFill>
              </a:rPr>
              <a:t>looketh</a:t>
            </a:r>
            <a:r>
              <a:rPr lang="en-US" sz="4000" dirty="0">
                <a:solidFill>
                  <a:schemeClr val="bg1"/>
                </a:solidFill>
              </a:rPr>
              <a:t> into the perfect law of liberty, and </a:t>
            </a:r>
            <a:r>
              <a:rPr lang="en-US" sz="4000" dirty="0" err="1">
                <a:solidFill>
                  <a:schemeClr val="bg1"/>
                </a:solidFill>
              </a:rPr>
              <a:t>continueth</a:t>
            </a:r>
            <a:r>
              <a:rPr lang="en-US" sz="4000" dirty="0">
                <a:solidFill>
                  <a:schemeClr val="bg1"/>
                </a:solidFill>
              </a:rPr>
              <a:t> </a:t>
            </a:r>
            <a:r>
              <a:rPr lang="en-US" sz="4000" i="1" dirty="0">
                <a:solidFill>
                  <a:schemeClr val="bg1"/>
                </a:solidFill>
              </a:rPr>
              <a:t>therein, </a:t>
            </a:r>
            <a:r>
              <a:rPr lang="en-US" sz="4000" dirty="0">
                <a:solidFill>
                  <a:schemeClr val="bg1"/>
                </a:solidFill>
              </a:rPr>
              <a:t>he being not a forgetful hearer, but a doer of the work, this man shall be blessed in his deed.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402238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err="1">
                <a:solidFill>
                  <a:schemeClr val="bg1"/>
                </a:solidFill>
              </a:rPr>
              <a:t>YeHoVaH’s</a:t>
            </a:r>
            <a:r>
              <a:rPr lang="en-US" sz="4000" dirty="0">
                <a:solidFill>
                  <a:schemeClr val="bg1"/>
                </a:solidFill>
              </a:rPr>
              <a:t> Law is a Law of Love</a:t>
            </a:r>
          </a:p>
          <a:p>
            <a:pPr marL="0" indent="0" algn="ctr">
              <a:buNone/>
            </a:pPr>
            <a:r>
              <a:rPr lang="en-US" sz="4000" dirty="0">
                <a:solidFill>
                  <a:schemeClr val="bg1"/>
                </a:solidFill>
              </a:rPr>
              <a:t> </a:t>
            </a:r>
          </a:p>
          <a:p>
            <a:pPr marL="0" indent="0" algn="ctr">
              <a:buNone/>
            </a:pPr>
            <a:r>
              <a:rPr lang="en-US" sz="4000" baseline="30000" dirty="0">
                <a:solidFill>
                  <a:schemeClr val="bg1"/>
                </a:solidFill>
              </a:rPr>
              <a:t>Mt 22:37</a:t>
            </a:r>
            <a:r>
              <a:rPr lang="en-US" sz="4000" dirty="0">
                <a:solidFill>
                  <a:schemeClr val="bg1"/>
                </a:solidFill>
              </a:rPr>
              <a:t> Jesus said unto him, Thou shalt love the Lord thy God with all thy heart, and with all thy soul, and with all thy mind.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589175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Mt 22:38</a:t>
            </a:r>
            <a:r>
              <a:rPr lang="en-US" sz="4000" dirty="0">
                <a:solidFill>
                  <a:schemeClr val="bg1"/>
                </a:solidFill>
              </a:rPr>
              <a:t> This is the first and great commandment. </a:t>
            </a:r>
          </a:p>
          <a:p>
            <a:pPr marL="0" indent="0" algn="ctr">
              <a:buNone/>
            </a:pPr>
            <a:r>
              <a:rPr lang="en-US" sz="4000" baseline="30000" dirty="0">
                <a:solidFill>
                  <a:schemeClr val="bg1"/>
                </a:solidFill>
              </a:rPr>
              <a:t>Mt 22:39</a:t>
            </a:r>
            <a:r>
              <a:rPr lang="en-US" sz="4000" dirty="0">
                <a:solidFill>
                  <a:schemeClr val="bg1"/>
                </a:solidFill>
              </a:rPr>
              <a:t> And the second </a:t>
            </a:r>
            <a:r>
              <a:rPr lang="en-US" sz="4000" i="1" dirty="0">
                <a:solidFill>
                  <a:schemeClr val="bg1"/>
                </a:solidFill>
              </a:rPr>
              <a:t>is </a:t>
            </a:r>
            <a:r>
              <a:rPr lang="en-US" sz="4000" dirty="0">
                <a:solidFill>
                  <a:schemeClr val="bg1"/>
                </a:solidFill>
              </a:rPr>
              <a:t>like unto it, Thou shalt love thy </a:t>
            </a:r>
            <a:r>
              <a:rPr lang="en-US" sz="4000" dirty="0" err="1">
                <a:solidFill>
                  <a:schemeClr val="bg1"/>
                </a:solidFill>
              </a:rPr>
              <a:t>neighbour</a:t>
            </a:r>
            <a:r>
              <a:rPr lang="en-US" sz="4000" dirty="0">
                <a:solidFill>
                  <a:schemeClr val="bg1"/>
                </a:solidFill>
              </a:rPr>
              <a:t> as thyself. </a:t>
            </a:r>
          </a:p>
          <a:p>
            <a:pPr marL="0" indent="0" algn="ctr">
              <a:buNone/>
            </a:pPr>
            <a:r>
              <a:rPr lang="en-US" sz="4000" baseline="30000" dirty="0">
                <a:solidFill>
                  <a:schemeClr val="bg1"/>
                </a:solidFill>
              </a:rPr>
              <a:t>Mt 22:40</a:t>
            </a:r>
            <a:r>
              <a:rPr lang="en-US" sz="4000" dirty="0">
                <a:solidFill>
                  <a:schemeClr val="bg1"/>
                </a:solidFill>
              </a:rPr>
              <a:t> On these two commandments hang all the law and the prophets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302731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a:solidFill>
                  <a:schemeClr val="bg1"/>
                </a:solidFill>
              </a:rPr>
              <a:t>Yeshua</a:t>
            </a:r>
            <a:r>
              <a:rPr lang="en-US" sz="4000" dirty="0">
                <a:solidFill>
                  <a:schemeClr val="bg1"/>
                </a:solidFill>
              </a:rPr>
              <a:t> warns of Lawlessness</a:t>
            </a:r>
          </a:p>
          <a:p>
            <a:pPr marL="0" indent="0" algn="ctr">
              <a:buNone/>
            </a:pPr>
            <a:r>
              <a:rPr lang="en-US" sz="4000" dirty="0">
                <a:solidFill>
                  <a:schemeClr val="bg1"/>
                </a:solidFill>
              </a:rPr>
              <a:t> </a:t>
            </a:r>
          </a:p>
          <a:p>
            <a:pPr marL="0" indent="0" algn="ctr">
              <a:buNone/>
            </a:pPr>
            <a:r>
              <a:rPr lang="en-US" sz="4000" baseline="30000" dirty="0">
                <a:solidFill>
                  <a:schemeClr val="bg1"/>
                </a:solidFill>
              </a:rPr>
              <a:t>Mt 24:12</a:t>
            </a:r>
            <a:r>
              <a:rPr lang="en-US" sz="4000" dirty="0">
                <a:solidFill>
                  <a:schemeClr val="bg1"/>
                </a:solidFill>
              </a:rPr>
              <a:t> And because iniquity shall abound, the love of many shall wax cold.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653303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Mt 24:13</a:t>
            </a:r>
            <a:r>
              <a:rPr lang="en-US" sz="4000" dirty="0">
                <a:solidFill>
                  <a:schemeClr val="bg1"/>
                </a:solidFill>
              </a:rPr>
              <a:t> But he that shall endure unto the end, the same shall be saved. </a:t>
            </a:r>
          </a:p>
          <a:p>
            <a:pPr marL="0" indent="0" algn="ctr">
              <a:buNone/>
            </a:pPr>
            <a:r>
              <a:rPr lang="en-US" sz="4000" baseline="30000" dirty="0">
                <a:solidFill>
                  <a:schemeClr val="bg1"/>
                </a:solidFill>
              </a:rPr>
              <a:t>Mt 24:14</a:t>
            </a:r>
            <a:r>
              <a:rPr lang="en-US" sz="4000" dirty="0">
                <a:solidFill>
                  <a:schemeClr val="bg1"/>
                </a:solidFill>
              </a:rPr>
              <a:t> And this gospel of the kingdom shall be preached in all the world for a witness unto all nations; and then shall the end come.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132433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78006" y="1239657"/>
            <a:ext cx="6637829" cy="2575278"/>
          </a:xfrm>
        </p:spPr>
      </p:pic>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385485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New Donation Opportunities</a:t>
            </a:r>
          </a:p>
          <a:p>
            <a:pPr algn="ctr">
              <a:buNone/>
            </a:pPr>
            <a:r>
              <a:rPr lang="en-US" sz="4000" dirty="0">
                <a:solidFill>
                  <a:schemeClr val="bg1"/>
                </a:solidFill>
                <a:latin typeface="Helvetica" pitchFamily="34" charset="0"/>
                <a:cs typeface="Helvetica" pitchFamily="34" charset="0"/>
              </a:rPr>
              <a:t>Our Preferred Method</a:t>
            </a:r>
          </a:p>
          <a:p>
            <a:pPr algn="ctr">
              <a:buNone/>
            </a:pPr>
            <a:r>
              <a:rPr lang="en-US" sz="4000" dirty="0" err="1">
                <a:solidFill>
                  <a:schemeClr val="bg1"/>
                </a:solidFill>
                <a:latin typeface="Helvetica" pitchFamily="34" charset="0"/>
                <a:cs typeface="Helvetica" pitchFamily="34" charset="0"/>
              </a:rPr>
              <a:t>CashAPP</a:t>
            </a: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439012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Canadian</a:t>
            </a:r>
          </a:p>
          <a:p>
            <a:pPr algn="ctr">
              <a:buNone/>
            </a:pPr>
            <a:r>
              <a:rPr lang="en-US" sz="4000" dirty="0" smtClean="0">
                <a:solidFill>
                  <a:schemeClr val="bg1"/>
                </a:solidFill>
                <a:latin typeface="Helvetica" pitchFamily="34" charset="0"/>
                <a:cs typeface="Helvetica" pitchFamily="34" charset="0"/>
              </a:rPr>
              <a:t>Donation Opportunity</a:t>
            </a:r>
          </a:p>
          <a:p>
            <a:pPr algn="ctr">
              <a:buNone/>
            </a:pPr>
            <a:r>
              <a:rPr lang="en-US" sz="4000" dirty="0" smtClean="0">
                <a:solidFill>
                  <a:schemeClr val="bg1"/>
                </a:solidFill>
                <a:latin typeface="Helvetica" pitchFamily="34" charset="0"/>
                <a:cs typeface="Helvetica" pitchFamily="34" charset="0"/>
              </a:rPr>
              <a:t>Arthur Bailey Ministries is a </a:t>
            </a:r>
          </a:p>
          <a:p>
            <a:pPr algn="ctr">
              <a:buNone/>
            </a:pPr>
            <a:r>
              <a:rPr lang="en-US" sz="4000" dirty="0" smtClean="0">
                <a:solidFill>
                  <a:schemeClr val="bg1"/>
                </a:solidFill>
                <a:latin typeface="Helvetica" pitchFamily="34" charset="0"/>
                <a:cs typeface="Helvetica" pitchFamily="34" charset="0"/>
              </a:rPr>
              <a:t>Registered Charity in Canada </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964223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770301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80340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875686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197277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35580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122922</TotalTime>
  <Words>2418</Words>
  <Application>Microsoft Office PowerPoint</Application>
  <PresentationFormat>On-screen Show (16:9)</PresentationFormat>
  <Paragraphs>430</Paragraphs>
  <Slides>78</Slides>
  <Notes>78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Microsoft account</cp:lastModifiedBy>
  <cp:revision>2825</cp:revision>
  <dcterms:created xsi:type="dcterms:W3CDTF">2015-08-01T01:54:59Z</dcterms:created>
  <dcterms:modified xsi:type="dcterms:W3CDTF">2021-01-17T01:58:15Z</dcterms:modified>
</cp:coreProperties>
</file>