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256" r:id="rId2"/>
    <p:sldId id="257" r:id="rId3"/>
    <p:sldId id="3920" r:id="rId4"/>
    <p:sldId id="5224" r:id="rId5"/>
    <p:sldId id="6528" r:id="rId6"/>
    <p:sldId id="1981" r:id="rId7"/>
    <p:sldId id="4362" r:id="rId8"/>
    <p:sldId id="4366" r:id="rId9"/>
    <p:sldId id="4823" r:id="rId10"/>
    <p:sldId id="5223" r:id="rId11"/>
    <p:sldId id="6915" r:id="rId12"/>
    <p:sldId id="5905" r:id="rId13"/>
    <p:sldId id="7203" r:id="rId14"/>
    <p:sldId id="7204" r:id="rId15"/>
    <p:sldId id="7205" r:id="rId16"/>
    <p:sldId id="7206" r:id="rId17"/>
    <p:sldId id="7207" r:id="rId18"/>
    <p:sldId id="7208" r:id="rId19"/>
    <p:sldId id="7209" r:id="rId20"/>
    <p:sldId id="7210" r:id="rId21"/>
    <p:sldId id="7211" r:id="rId22"/>
    <p:sldId id="7212" r:id="rId23"/>
    <p:sldId id="7213" r:id="rId24"/>
    <p:sldId id="7214" r:id="rId25"/>
    <p:sldId id="7215" r:id="rId26"/>
    <p:sldId id="7216" r:id="rId27"/>
    <p:sldId id="7217" r:id="rId28"/>
    <p:sldId id="7218" r:id="rId29"/>
    <p:sldId id="7219" r:id="rId30"/>
    <p:sldId id="7220" r:id="rId31"/>
    <p:sldId id="7221" r:id="rId32"/>
    <p:sldId id="7222" r:id="rId33"/>
    <p:sldId id="7223" r:id="rId34"/>
    <p:sldId id="7224" r:id="rId35"/>
    <p:sldId id="7225" r:id="rId36"/>
    <p:sldId id="7226" r:id="rId37"/>
    <p:sldId id="7227" r:id="rId38"/>
    <p:sldId id="7228" r:id="rId39"/>
    <p:sldId id="7229" r:id="rId40"/>
    <p:sldId id="7230" r:id="rId41"/>
    <p:sldId id="7231" r:id="rId42"/>
    <p:sldId id="7232" r:id="rId43"/>
    <p:sldId id="7233" r:id="rId44"/>
    <p:sldId id="7234" r:id="rId45"/>
    <p:sldId id="7235" r:id="rId46"/>
    <p:sldId id="7236" r:id="rId47"/>
    <p:sldId id="7237" r:id="rId48"/>
    <p:sldId id="7238" r:id="rId49"/>
    <p:sldId id="7239" r:id="rId50"/>
    <p:sldId id="7240" r:id="rId51"/>
    <p:sldId id="7241" r:id="rId52"/>
    <p:sldId id="7242" r:id="rId53"/>
    <p:sldId id="7243" r:id="rId54"/>
    <p:sldId id="7244" r:id="rId55"/>
    <p:sldId id="7245" r:id="rId56"/>
    <p:sldId id="7246" r:id="rId57"/>
    <p:sldId id="7247" r:id="rId58"/>
    <p:sldId id="7248" r:id="rId59"/>
    <p:sldId id="7249" r:id="rId60"/>
    <p:sldId id="7250" r:id="rId61"/>
    <p:sldId id="7251" r:id="rId62"/>
    <p:sldId id="7252" r:id="rId63"/>
    <p:sldId id="7253" r:id="rId64"/>
    <p:sldId id="7254" r:id="rId65"/>
    <p:sldId id="7255" r:id="rId66"/>
    <p:sldId id="7256" r:id="rId67"/>
    <p:sldId id="7257" r:id="rId68"/>
    <p:sldId id="7258" r:id="rId69"/>
    <p:sldId id="7259" r:id="rId70"/>
    <p:sldId id="7260" r:id="rId71"/>
    <p:sldId id="7261" r:id="rId72"/>
    <p:sldId id="7201" r:id="rId73"/>
    <p:sldId id="6785" r:id="rId74"/>
    <p:sldId id="7268" r:id="rId75"/>
    <p:sldId id="7269" r:id="rId76"/>
    <p:sldId id="6786" r:id="rId77"/>
    <p:sldId id="5527" r:id="rId78"/>
    <p:sldId id="6258" r:id="rId79"/>
    <p:sldId id="5765" r:id="rId80"/>
    <p:sldId id="5193" r:id="rId81"/>
    <p:sldId id="5496" r:id="rId82"/>
    <p:sldId id="5196" r:id="rId83"/>
    <p:sldId id="5195" r:id="rId84"/>
    <p:sldId id="7200" r:id="rId85"/>
    <p:sldId id="7202" r:id="rId86"/>
    <p:sldId id="7262" r:id="rId87"/>
    <p:sldId id="7263" r:id="rId88"/>
    <p:sldId id="7264" r:id="rId89"/>
    <p:sldId id="7265" r:id="rId90"/>
    <p:sldId id="7266" r:id="rId91"/>
    <p:sldId id="7267" r:id="rId9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2" autoAdjust="0"/>
    <p:restoredTop sz="94434" autoAdjust="0"/>
  </p:normalViewPr>
  <p:slideViewPr>
    <p:cSldViewPr snapToGrid="0" snapToObjects="1">
      <p:cViewPr varScale="1">
        <p:scale>
          <a:sx n="134" d="100"/>
          <a:sy n="134" d="100"/>
        </p:scale>
        <p:origin x="102" y="54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1/16/2021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69836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243854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10679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202710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808542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9477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309065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05196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1038043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172386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868120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65384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514164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545899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1615215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303381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87663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161584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981701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3188901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727566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223659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858934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2301452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3620159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1826567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1256973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94058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3147170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235405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1963264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2190272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1245842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2155269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1660323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33242984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3798581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374827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205792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422471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14456645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904722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11352345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3242154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1934075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28855579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14592771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1776756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418727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1065203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86000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14032793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13042274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20371993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32957690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32682532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37669942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32878020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52843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7453377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35690584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36852899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13998633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36226013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2942326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9192218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4811174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24039894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26281789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3455441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a:p>
        </p:txBody>
      </p:sp>
    </p:spTree>
    <p:extLst>
      <p:ext uri="{BB962C8B-B14F-4D97-AF65-F5344CB8AC3E}">
        <p14:creationId xmlns:p14="http://schemas.microsoft.com/office/powerpoint/2010/main" val="42824729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a:p>
        </p:txBody>
      </p:sp>
    </p:spTree>
    <p:extLst>
      <p:ext uri="{BB962C8B-B14F-4D97-AF65-F5344CB8AC3E}">
        <p14:creationId xmlns:p14="http://schemas.microsoft.com/office/powerpoint/2010/main" val="290887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a:p>
        </p:txBody>
      </p:sp>
    </p:spTree>
    <p:extLst>
      <p:ext uri="{BB962C8B-B14F-4D97-AF65-F5344CB8AC3E}">
        <p14:creationId xmlns:p14="http://schemas.microsoft.com/office/powerpoint/2010/main" val="15527291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a:p>
        </p:txBody>
      </p:sp>
    </p:spTree>
    <p:extLst>
      <p:ext uri="{BB962C8B-B14F-4D97-AF65-F5344CB8AC3E}">
        <p14:creationId xmlns:p14="http://schemas.microsoft.com/office/powerpoint/2010/main" val="228246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1/16/2021</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1/16/2021</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1/16/2021</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1/16/2021</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1/16/2021</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1/16/2021</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1/16/2021</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Ministry of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Ministry of The Word</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10719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850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Matthew 6:1-18</a:t>
            </a:r>
          </a:p>
          <a:p>
            <a:pPr marL="0" indent="0" algn="ctr">
              <a:buNone/>
            </a:pPr>
            <a:r>
              <a:rPr lang="en-US" sz="5400" dirty="0">
                <a:solidFill>
                  <a:schemeClr val="bg1"/>
                </a:solidFill>
              </a:rPr>
              <a:t>Charity, Prayer, Forgiving and Fasting</a:t>
            </a:r>
            <a:endParaRPr lang="en-US" sz="5400" b="1"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12</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6:1</a:t>
            </a:r>
            <a:r>
              <a:rPr lang="en-US" sz="4000" dirty="0">
                <a:solidFill>
                  <a:schemeClr val="bg1"/>
                </a:solidFill>
              </a:rPr>
              <a:t> Take heed that ye do not your alms before men, to be seen of them: otherwise ye have no reward of your Father which is in heaven. </a:t>
            </a:r>
            <a:r>
              <a:rPr lang="en-US" sz="4000" baseline="30000" dirty="0" smtClean="0">
                <a:solidFill>
                  <a:schemeClr val="bg1"/>
                </a:solidFill>
              </a:rPr>
              <a:t>Mt </a:t>
            </a:r>
            <a:r>
              <a:rPr lang="en-US" sz="4000" baseline="30000" dirty="0">
                <a:solidFill>
                  <a:schemeClr val="bg1"/>
                </a:solidFill>
              </a:rPr>
              <a:t>6:2</a:t>
            </a:r>
            <a:r>
              <a:rPr lang="en-US" sz="4000" dirty="0">
                <a:solidFill>
                  <a:schemeClr val="bg1"/>
                </a:solidFill>
              </a:rPr>
              <a:t> Therefore when thou </a:t>
            </a:r>
            <a:r>
              <a:rPr lang="en-US" sz="4000" dirty="0" err="1">
                <a:solidFill>
                  <a:schemeClr val="bg1"/>
                </a:solidFill>
              </a:rPr>
              <a:t>doest</a:t>
            </a:r>
            <a:r>
              <a:rPr lang="en-US" sz="4000" dirty="0">
                <a:solidFill>
                  <a:schemeClr val="bg1"/>
                </a:solidFill>
              </a:rPr>
              <a:t> </a:t>
            </a:r>
            <a:r>
              <a:rPr lang="en-US" sz="4000" i="1" dirty="0" err="1">
                <a:solidFill>
                  <a:schemeClr val="bg1"/>
                </a:solidFill>
              </a:rPr>
              <a:t>thine</a:t>
            </a:r>
            <a:r>
              <a:rPr lang="en-US" sz="4000" i="1" dirty="0">
                <a:solidFill>
                  <a:schemeClr val="bg1"/>
                </a:solidFill>
              </a:rPr>
              <a:t> </a:t>
            </a:r>
            <a:r>
              <a:rPr lang="en-US" sz="4000" dirty="0">
                <a:solidFill>
                  <a:schemeClr val="bg1"/>
                </a:solidFill>
              </a:rPr>
              <a:t>alms, do not sound a trumpet before thee, as the hypocrites do in the synagogues and in the streets, that they may have glory of men. Verily I say unto you, They have their reward.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92276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Alms – </a:t>
            </a:r>
            <a:r>
              <a:rPr lang="en-US" sz="4000" b="1" dirty="0">
                <a:solidFill>
                  <a:schemeClr val="bg1"/>
                </a:solidFill>
              </a:rPr>
              <a:t>1654 </a:t>
            </a:r>
            <a:r>
              <a:rPr lang="el-GR" sz="4000" b="1" dirty="0">
                <a:solidFill>
                  <a:schemeClr val="bg1"/>
                </a:solidFill>
              </a:rPr>
              <a:t>ἐλεημοσύνη </a:t>
            </a:r>
            <a:r>
              <a:rPr lang="en-US" sz="4000" dirty="0" err="1">
                <a:solidFill>
                  <a:schemeClr val="bg1"/>
                </a:solidFill>
              </a:rPr>
              <a:t>eleemosune</a:t>
            </a:r>
            <a:r>
              <a:rPr lang="en-US" sz="4000" dirty="0">
                <a:solidFill>
                  <a:schemeClr val="bg1"/>
                </a:solidFill>
              </a:rPr>
              <a:t> {el-eh-ay-</a:t>
            </a:r>
            <a:r>
              <a:rPr lang="en-US" sz="4000" dirty="0" err="1">
                <a:solidFill>
                  <a:schemeClr val="bg1"/>
                </a:solidFill>
              </a:rPr>
              <a:t>mos</a:t>
            </a:r>
            <a:r>
              <a:rPr lang="en-US" sz="4000" dirty="0">
                <a:solidFill>
                  <a:schemeClr val="bg1"/>
                </a:solidFill>
              </a:rPr>
              <a:t>-</a:t>
            </a:r>
            <a:r>
              <a:rPr lang="en-US" sz="4000" dirty="0" err="1">
                <a:solidFill>
                  <a:schemeClr val="bg1"/>
                </a:solidFill>
              </a:rPr>
              <a:t>oo</a:t>
            </a:r>
            <a:r>
              <a:rPr lang="en-US" sz="4000" dirty="0">
                <a:solidFill>
                  <a:schemeClr val="bg1"/>
                </a:solidFill>
              </a:rPr>
              <a:t>'-nay}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mercy, pity</a:t>
            </a:r>
            <a:r>
              <a:rPr lang="en-US" sz="4000" dirty="0">
                <a:solidFill>
                  <a:schemeClr val="bg1"/>
                </a:solidFill>
              </a:rPr>
              <a:t> 1a) esp. as exhibited in giving alms, </a:t>
            </a:r>
            <a:r>
              <a:rPr lang="en-US" sz="4000" b="1" u="sng" dirty="0">
                <a:solidFill>
                  <a:schemeClr val="bg1"/>
                </a:solidFill>
              </a:rPr>
              <a:t>charity</a:t>
            </a:r>
            <a:r>
              <a:rPr lang="en-US" sz="4000" dirty="0">
                <a:solidFill>
                  <a:schemeClr val="bg1"/>
                </a:solidFill>
              </a:rPr>
              <a:t> 2) the benefaction itself, a </a:t>
            </a:r>
            <a:r>
              <a:rPr lang="en-US" sz="4000" b="1" u="sng" dirty="0">
                <a:solidFill>
                  <a:schemeClr val="bg1"/>
                </a:solidFill>
              </a:rPr>
              <a:t>donation to the poor</a:t>
            </a:r>
            <a:r>
              <a:rPr lang="en-US" sz="4000" b="1" dirty="0">
                <a:solidFill>
                  <a:schemeClr val="bg1"/>
                </a:solidFill>
              </a:rPr>
              <a:t>,</a:t>
            </a:r>
            <a:r>
              <a:rPr lang="en-US" sz="4000" dirty="0">
                <a:solidFill>
                  <a:schemeClr val="bg1"/>
                </a:solidFill>
              </a:rPr>
              <a:t> alms </a:t>
            </a:r>
          </a:p>
          <a:p>
            <a:pPr marL="0" indent="0" algn="ctr">
              <a:buNone/>
            </a:pPr>
            <a:r>
              <a:rPr lang="en-US" sz="4000" b="1" dirty="0">
                <a:solidFill>
                  <a:schemeClr val="bg1"/>
                </a:solidFill>
              </a:rPr>
              <a:t>Usage:  </a:t>
            </a:r>
            <a:r>
              <a:rPr lang="en-US" sz="4000" dirty="0">
                <a:solidFill>
                  <a:schemeClr val="bg1"/>
                </a:solidFill>
              </a:rPr>
              <a:t>AV - alms 13, </a:t>
            </a:r>
            <a:r>
              <a:rPr lang="en-US" sz="4000" dirty="0" err="1">
                <a:solidFill>
                  <a:schemeClr val="bg1"/>
                </a:solidFill>
              </a:rPr>
              <a:t>almsdeeds</a:t>
            </a:r>
            <a:r>
              <a:rPr lang="en-US" sz="4000" dirty="0">
                <a:solidFill>
                  <a:schemeClr val="bg1"/>
                </a:solidFill>
              </a:rPr>
              <a:t> 1; 14</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35275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6:3</a:t>
            </a:r>
            <a:r>
              <a:rPr lang="en-US" sz="4000" dirty="0">
                <a:solidFill>
                  <a:schemeClr val="bg1"/>
                </a:solidFill>
              </a:rPr>
              <a:t> But when thou </a:t>
            </a:r>
            <a:r>
              <a:rPr lang="en-US" sz="4000" dirty="0" err="1">
                <a:solidFill>
                  <a:schemeClr val="bg1"/>
                </a:solidFill>
              </a:rPr>
              <a:t>doest</a:t>
            </a:r>
            <a:r>
              <a:rPr lang="en-US" sz="4000" dirty="0">
                <a:solidFill>
                  <a:schemeClr val="bg1"/>
                </a:solidFill>
              </a:rPr>
              <a:t> alms, let not thy left hand know what thy right hand doeth: </a:t>
            </a:r>
          </a:p>
          <a:p>
            <a:pPr marL="0" indent="0" algn="ctr">
              <a:buNone/>
            </a:pPr>
            <a:r>
              <a:rPr lang="en-US" sz="4000" baseline="30000" dirty="0">
                <a:solidFill>
                  <a:schemeClr val="bg1"/>
                </a:solidFill>
              </a:rPr>
              <a:t>Mt 6:4</a:t>
            </a:r>
            <a:r>
              <a:rPr lang="en-US" sz="4000" dirty="0">
                <a:solidFill>
                  <a:schemeClr val="bg1"/>
                </a:solidFill>
              </a:rPr>
              <a:t> That </a:t>
            </a:r>
            <a:r>
              <a:rPr lang="en-US" sz="4000" dirty="0" err="1">
                <a:solidFill>
                  <a:schemeClr val="bg1"/>
                </a:solidFill>
              </a:rPr>
              <a:t>thine</a:t>
            </a:r>
            <a:r>
              <a:rPr lang="en-US" sz="4000" dirty="0">
                <a:solidFill>
                  <a:schemeClr val="bg1"/>
                </a:solidFill>
              </a:rPr>
              <a:t> alms may be in secret: and thy Father which </a:t>
            </a:r>
            <a:r>
              <a:rPr lang="en-US" sz="4000" dirty="0" err="1">
                <a:solidFill>
                  <a:schemeClr val="bg1"/>
                </a:solidFill>
              </a:rPr>
              <a:t>seeth</a:t>
            </a:r>
            <a:r>
              <a:rPr lang="en-US" sz="4000" dirty="0">
                <a:solidFill>
                  <a:schemeClr val="bg1"/>
                </a:solidFill>
              </a:rPr>
              <a:t> in secret himself shall reward thee openly.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54924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There is a very thin line between highlighting the works or accomplishments of your ministry and bragging about what you and your ministry is doing.</a:t>
            </a:r>
          </a:p>
          <a:p>
            <a:pPr marL="0" indent="0" algn="ctr">
              <a:buNone/>
            </a:pPr>
            <a:r>
              <a:rPr lang="en-US" sz="4000" dirty="0">
                <a:solidFill>
                  <a:schemeClr val="bg1"/>
                </a:solidFill>
              </a:rPr>
              <a:t> </a:t>
            </a:r>
          </a:p>
          <a:p>
            <a:pPr marL="0" indent="0" algn="ctr">
              <a:buNone/>
            </a:pPr>
            <a:r>
              <a:rPr lang="en-US" sz="4000" dirty="0">
                <a:solidFill>
                  <a:schemeClr val="bg1"/>
                </a:solidFill>
              </a:rPr>
              <a:t>There is a thin line between men seeing your good works and you wanting men to see your good works</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24416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These are matters or the heart that points to your motives or what is motivating you to do what your are doing.  Is your motives and work being done to draw attention to you or to the work being done?  </a:t>
            </a:r>
          </a:p>
          <a:p>
            <a:pPr marL="0" indent="0" algn="ctr">
              <a:buNone/>
            </a:pPr>
            <a:r>
              <a:rPr lang="en-US" sz="4000" dirty="0">
                <a:solidFill>
                  <a:schemeClr val="bg1"/>
                </a:solidFill>
              </a:rPr>
              <a:t>Are you doing what you are doing for likes, to be seen of men or to encourage others to get involved and join the efforts you are highlighting or bringing attention to?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77469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It is difficult to draw attention to a cause that need to be addressed without drawing attention to the one drawing attention to the cause</a:t>
            </a:r>
            <a:r>
              <a:rPr lang="en-US" sz="4000" dirty="0" smtClean="0">
                <a:solidFill>
                  <a:schemeClr val="bg1"/>
                </a:solidFill>
              </a:rPr>
              <a:t>.</a:t>
            </a:r>
            <a:r>
              <a:rPr lang="en-US" sz="4000" dirty="0">
                <a:solidFill>
                  <a:schemeClr val="bg1"/>
                </a:solidFill>
              </a:rPr>
              <a:t> </a:t>
            </a:r>
          </a:p>
          <a:p>
            <a:pPr marL="0" indent="0" algn="ctr">
              <a:buNone/>
            </a:pPr>
            <a:r>
              <a:rPr lang="en-US" sz="4000" dirty="0" err="1">
                <a:solidFill>
                  <a:schemeClr val="bg1"/>
                </a:solidFill>
              </a:rPr>
              <a:t>Yeshua</a:t>
            </a:r>
            <a:r>
              <a:rPr lang="en-US" sz="4000" dirty="0">
                <a:solidFill>
                  <a:schemeClr val="bg1"/>
                </a:solidFill>
              </a:rPr>
              <a:t> was not trying to make a name for Himself but by preaching and teaching the gospel of the kingdom the way it should have been taught drew attention to Him and made Him known</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63524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It is almost impossible to do charity work without it being known just make sure the motive is not to be made known or to be seen of men because them seeing you and patting you on the back piling accolades on you for what you have done is your reward.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70490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For years we worked on the front lines in addressing community issues with any plaques, accolades, or honors at MLK banquets or other gatherings or honors where community leaders were acknowledged for their works and for a long time it bothered me that we never received an award for our work.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02428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But Father saw our work and He has rewarded me giving me a place of honor in His Kingdom work. I am no longer in worldly kingdom work I am now totally focused on the work of the Kingdom of Heaven/</a:t>
            </a:r>
            <a:r>
              <a:rPr lang="en-US" sz="4000" dirty="0" err="1">
                <a:solidFill>
                  <a:schemeClr val="bg1"/>
                </a:solidFill>
              </a:rPr>
              <a:t>YeHoVaH</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78298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When you give into the work of the kingdom in a place where kingdom work is being done let that be enough </a:t>
            </a:r>
            <a:r>
              <a:rPr lang="en-US" sz="4000">
                <a:solidFill>
                  <a:schemeClr val="bg1"/>
                </a:solidFill>
              </a:rPr>
              <a:t>and </a:t>
            </a:r>
            <a:r>
              <a:rPr lang="en-US" sz="4000" smtClean="0">
                <a:solidFill>
                  <a:schemeClr val="bg1"/>
                </a:solidFill>
              </a:rPr>
              <a:t>Father </a:t>
            </a:r>
            <a:r>
              <a:rPr lang="en-US" sz="4000" dirty="0">
                <a:solidFill>
                  <a:schemeClr val="bg1"/>
                </a:solidFill>
              </a:rPr>
              <a:t>who see it will reward you.</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15884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People have asked me if it is ok to give to charities, my response, only if they are advancing the Gospel of the Kingdom of </a:t>
            </a:r>
            <a:r>
              <a:rPr lang="en-US" sz="4000" dirty="0" err="1">
                <a:solidFill>
                  <a:schemeClr val="bg1"/>
                </a:solidFill>
              </a:rPr>
              <a:t>YeHoVaH</a:t>
            </a:r>
            <a:r>
              <a:rPr lang="en-US" sz="4000" dirty="0">
                <a:solidFill>
                  <a:schemeClr val="bg1"/>
                </a:solidFill>
              </a:rPr>
              <a:t>. What about Jewish causes or food banks and other worthwhile charities, my response is the same, only if they are advancing the Gospel of the Kingdom of </a:t>
            </a:r>
            <a:r>
              <a:rPr lang="en-US" sz="4000" dirty="0" err="1">
                <a:solidFill>
                  <a:schemeClr val="bg1"/>
                </a:solidFill>
              </a:rPr>
              <a:t>YeHoVaH</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91660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Personal prayer</a:t>
            </a:r>
          </a:p>
          <a:p>
            <a:pPr marL="0" indent="0" algn="ctr">
              <a:buNone/>
            </a:pPr>
            <a:r>
              <a:rPr lang="en-US" sz="4000" dirty="0">
                <a:solidFill>
                  <a:schemeClr val="bg1"/>
                </a:solidFill>
              </a:rPr>
              <a:t> </a:t>
            </a:r>
          </a:p>
          <a:p>
            <a:pPr marL="0" indent="0" algn="ctr">
              <a:buNone/>
            </a:pPr>
            <a:r>
              <a:rPr lang="en-US" sz="4000" baseline="30000" dirty="0">
                <a:solidFill>
                  <a:schemeClr val="bg1"/>
                </a:solidFill>
              </a:rPr>
              <a:t>Mt 6:5</a:t>
            </a:r>
            <a:r>
              <a:rPr lang="en-US" sz="4000" dirty="0">
                <a:solidFill>
                  <a:schemeClr val="bg1"/>
                </a:solidFill>
              </a:rPr>
              <a:t> And when thou </a:t>
            </a:r>
            <a:r>
              <a:rPr lang="en-US" sz="4000" dirty="0" err="1">
                <a:solidFill>
                  <a:schemeClr val="bg1"/>
                </a:solidFill>
              </a:rPr>
              <a:t>prayest</a:t>
            </a:r>
            <a:r>
              <a:rPr lang="en-US" sz="4000" dirty="0">
                <a:solidFill>
                  <a:schemeClr val="bg1"/>
                </a:solidFill>
              </a:rPr>
              <a:t>, thou shalt not be as the hypocrites </a:t>
            </a:r>
            <a:r>
              <a:rPr lang="en-US" sz="4000" i="1" dirty="0">
                <a:solidFill>
                  <a:schemeClr val="bg1"/>
                </a:solidFill>
              </a:rPr>
              <a:t>are: </a:t>
            </a:r>
            <a:r>
              <a:rPr lang="en-US" sz="4000" dirty="0">
                <a:solidFill>
                  <a:schemeClr val="bg1"/>
                </a:solidFill>
              </a:rPr>
              <a:t>for they love to pray standing in the synagogues and in the corners of the streets, that they may be seen of men. Verily I say unto you, They have their reward.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21935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Mt 6:6</a:t>
            </a:r>
            <a:r>
              <a:rPr lang="en-US" sz="4000" dirty="0">
                <a:solidFill>
                  <a:schemeClr val="bg1"/>
                </a:solidFill>
              </a:rPr>
              <a:t> But thou, when thou </a:t>
            </a:r>
            <a:r>
              <a:rPr lang="en-US" sz="4000" dirty="0" err="1">
                <a:solidFill>
                  <a:schemeClr val="bg1"/>
                </a:solidFill>
              </a:rPr>
              <a:t>prayest</a:t>
            </a:r>
            <a:r>
              <a:rPr lang="en-US" sz="4000" dirty="0">
                <a:solidFill>
                  <a:schemeClr val="bg1"/>
                </a:solidFill>
              </a:rPr>
              <a:t>, enter into thy closet, and when thou hast shut thy door, pray to thy Father which is in secret; and thy Father which </a:t>
            </a:r>
            <a:r>
              <a:rPr lang="en-US" sz="4000" dirty="0" err="1">
                <a:solidFill>
                  <a:schemeClr val="bg1"/>
                </a:solidFill>
              </a:rPr>
              <a:t>seeth</a:t>
            </a:r>
            <a:r>
              <a:rPr lang="en-US" sz="4000" dirty="0">
                <a:solidFill>
                  <a:schemeClr val="bg1"/>
                </a:solidFill>
              </a:rPr>
              <a:t> in secret shall reward thee openly.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5138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Personal prayer is done without fanfare or openly. Personal prayer is time between you and </a:t>
            </a:r>
            <a:r>
              <a:rPr lang="en-US" sz="4000" dirty="0" err="1">
                <a:solidFill>
                  <a:schemeClr val="bg1"/>
                </a:solidFill>
              </a:rPr>
              <a:t>YeHoVaH</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47732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6:7</a:t>
            </a:r>
            <a:r>
              <a:rPr lang="en-US" sz="4000" dirty="0">
                <a:solidFill>
                  <a:schemeClr val="bg1"/>
                </a:solidFill>
              </a:rPr>
              <a:t> But when ye pray, use not vain repetitions, as the heathen </a:t>
            </a:r>
            <a:r>
              <a:rPr lang="en-US" sz="4000" i="1" dirty="0">
                <a:solidFill>
                  <a:schemeClr val="bg1"/>
                </a:solidFill>
              </a:rPr>
              <a:t>do: </a:t>
            </a:r>
            <a:r>
              <a:rPr lang="en-US" sz="4000" dirty="0">
                <a:solidFill>
                  <a:schemeClr val="bg1"/>
                </a:solidFill>
              </a:rPr>
              <a:t>for they think that they shall be heard for their much speaking. </a:t>
            </a:r>
          </a:p>
          <a:p>
            <a:pPr marL="0" indent="0" algn="ctr">
              <a:buNone/>
            </a:pPr>
            <a:r>
              <a:rPr lang="en-US" sz="4000" baseline="30000" dirty="0">
                <a:solidFill>
                  <a:schemeClr val="bg1"/>
                </a:solidFill>
              </a:rPr>
              <a:t>Mt 6:8</a:t>
            </a:r>
            <a:r>
              <a:rPr lang="en-US" sz="4000" dirty="0">
                <a:solidFill>
                  <a:schemeClr val="bg1"/>
                </a:solidFill>
              </a:rPr>
              <a:t> Be not ye therefore like unto them: for your Father </a:t>
            </a:r>
            <a:r>
              <a:rPr lang="en-US" sz="4000" dirty="0" err="1">
                <a:solidFill>
                  <a:schemeClr val="bg1"/>
                </a:solidFill>
              </a:rPr>
              <a:t>knoweth</a:t>
            </a:r>
            <a:r>
              <a:rPr lang="en-US" sz="4000" dirty="0">
                <a:solidFill>
                  <a:schemeClr val="bg1"/>
                </a:solidFill>
              </a:rPr>
              <a:t> what things ye have need of, before ye ask him.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03451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Personal prayer from the heart and to the point is preferable, for Father already know what you need. No point dragging out prayer trying to impress Him.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74806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6:9</a:t>
            </a:r>
            <a:r>
              <a:rPr lang="en-US" sz="4000" dirty="0">
                <a:solidFill>
                  <a:schemeClr val="bg1"/>
                </a:solidFill>
              </a:rPr>
              <a:t> After this manner therefore pray ye: Our Father which art in heaven, Hallowed be thy name.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87182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Matthew </a:t>
            </a:r>
            <a:r>
              <a:rPr lang="en-US" sz="4400" dirty="0" smtClean="0">
                <a:solidFill>
                  <a:schemeClr val="bg1"/>
                </a:solidFill>
              </a:rPr>
              <a:t>6:1-18</a:t>
            </a:r>
          </a:p>
          <a:p>
            <a:pPr marL="0" indent="0" algn="ctr">
              <a:buNone/>
            </a:pPr>
            <a:r>
              <a:rPr lang="en-US" sz="4400" dirty="0" smtClean="0">
                <a:solidFill>
                  <a:schemeClr val="bg1"/>
                </a:solidFill>
              </a:rPr>
              <a:t>Charity</a:t>
            </a:r>
            <a:r>
              <a:rPr lang="en-US" sz="4400" dirty="0">
                <a:solidFill>
                  <a:schemeClr val="bg1"/>
                </a:solidFill>
              </a:rPr>
              <a:t>, Prayer, Forgiving and Fasting</a:t>
            </a:r>
            <a:endParaRPr lang="en-US" sz="4400" b="1"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This is </a:t>
            </a:r>
            <a:r>
              <a:rPr lang="en-US" sz="4000" dirty="0" smtClean="0">
                <a:solidFill>
                  <a:schemeClr val="bg1"/>
                </a:solidFill>
              </a:rPr>
              <a:t>a </a:t>
            </a:r>
            <a:r>
              <a:rPr lang="en-US" sz="4000" dirty="0">
                <a:solidFill>
                  <a:schemeClr val="bg1"/>
                </a:solidFill>
              </a:rPr>
              <a:t>way to pray</a:t>
            </a:r>
          </a:p>
          <a:p>
            <a:pPr marL="0" indent="0" algn="ctr">
              <a:buNone/>
            </a:pPr>
            <a:r>
              <a:rPr lang="en-US" sz="4000" dirty="0">
                <a:solidFill>
                  <a:schemeClr val="bg1"/>
                </a:solidFill>
              </a:rPr>
              <a:t>Approach </a:t>
            </a:r>
            <a:r>
              <a:rPr lang="en-US" sz="4000" dirty="0" err="1">
                <a:solidFill>
                  <a:schemeClr val="bg1"/>
                </a:solidFill>
              </a:rPr>
              <a:t>YeHoVaH</a:t>
            </a:r>
            <a:r>
              <a:rPr lang="en-US" sz="4000" dirty="0">
                <a:solidFill>
                  <a:schemeClr val="bg1"/>
                </a:solidFill>
              </a:rPr>
              <a:t> as the one who is in heaven and whose Name is Holy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13715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6:10</a:t>
            </a:r>
            <a:r>
              <a:rPr lang="en-US" sz="4000" dirty="0">
                <a:solidFill>
                  <a:schemeClr val="bg1"/>
                </a:solidFill>
              </a:rPr>
              <a:t> Thy kingdom come. Thy will be done in earth, as </a:t>
            </a:r>
            <a:r>
              <a:rPr lang="en-US" sz="4000" i="1" dirty="0">
                <a:solidFill>
                  <a:schemeClr val="bg1"/>
                </a:solidFill>
              </a:rPr>
              <a:t>it is </a:t>
            </a:r>
            <a:r>
              <a:rPr lang="en-US" sz="4000" dirty="0">
                <a:solidFill>
                  <a:schemeClr val="bg1"/>
                </a:solidFill>
              </a:rPr>
              <a:t>in heaven. </a:t>
            </a:r>
          </a:p>
          <a:p>
            <a:pPr marL="0" indent="0" algn="ctr">
              <a:buNone/>
            </a:pPr>
            <a:r>
              <a:rPr lang="en-US" sz="4000" dirty="0">
                <a:solidFill>
                  <a:schemeClr val="bg1"/>
                </a:solidFill>
              </a:rPr>
              <a:t> </a:t>
            </a:r>
          </a:p>
          <a:p>
            <a:pPr marL="0" indent="0" algn="ctr">
              <a:buNone/>
            </a:pPr>
            <a:r>
              <a:rPr lang="en-US" sz="4000" dirty="0">
                <a:solidFill>
                  <a:schemeClr val="bg1"/>
                </a:solidFill>
              </a:rPr>
              <a:t>Pray for </a:t>
            </a:r>
            <a:r>
              <a:rPr lang="en-US" sz="4000" dirty="0" smtClean="0">
                <a:solidFill>
                  <a:schemeClr val="bg1"/>
                </a:solidFill>
              </a:rPr>
              <a:t>Father’s </a:t>
            </a:r>
            <a:r>
              <a:rPr lang="en-US" sz="4000" dirty="0">
                <a:solidFill>
                  <a:schemeClr val="bg1"/>
                </a:solidFill>
              </a:rPr>
              <a:t>kingdom and will </a:t>
            </a:r>
            <a:r>
              <a:rPr lang="en-US" sz="4000" dirty="0" smtClean="0">
                <a:solidFill>
                  <a:schemeClr val="bg1"/>
                </a:solidFill>
              </a:rPr>
              <a:t>to be </a:t>
            </a:r>
            <a:r>
              <a:rPr lang="en-US" sz="4000" dirty="0">
                <a:solidFill>
                  <a:schemeClr val="bg1"/>
                </a:solidFill>
              </a:rPr>
              <a:t>done on earth as it is in Heaven where He reign </a:t>
            </a:r>
            <a:r>
              <a:rPr lang="en-US" sz="4000" dirty="0" smtClean="0">
                <a:solidFill>
                  <a:schemeClr val="bg1"/>
                </a:solidFill>
              </a:rPr>
              <a:t>supreme.</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65006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6:11</a:t>
            </a:r>
            <a:r>
              <a:rPr lang="en-US" sz="4000" dirty="0">
                <a:solidFill>
                  <a:schemeClr val="bg1"/>
                </a:solidFill>
              </a:rPr>
              <a:t> Give us this day our daily bread. </a:t>
            </a:r>
            <a:endParaRPr lang="en-US" sz="4000" dirty="0" smtClean="0">
              <a:solidFill>
                <a:schemeClr val="bg1"/>
              </a:solidFill>
            </a:endParaRPr>
          </a:p>
          <a:p>
            <a:pPr marL="0" indent="0" algn="ctr">
              <a:buNone/>
            </a:pPr>
            <a:endParaRPr lang="en-US" sz="4000" dirty="0">
              <a:solidFill>
                <a:schemeClr val="bg1"/>
              </a:solidFill>
            </a:endParaRPr>
          </a:p>
          <a:p>
            <a:pPr marL="0" indent="0" algn="ctr">
              <a:buNone/>
            </a:pPr>
            <a:r>
              <a:rPr lang="en-US" sz="4000" dirty="0" smtClean="0">
                <a:solidFill>
                  <a:schemeClr val="bg1"/>
                </a:solidFill>
              </a:rPr>
              <a:t>Father is our provider</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13920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Forgive debt</a:t>
            </a:r>
          </a:p>
          <a:p>
            <a:pPr marL="0" indent="0" algn="ctr">
              <a:buNone/>
            </a:pPr>
            <a:r>
              <a:rPr lang="en-US" sz="4000" dirty="0">
                <a:solidFill>
                  <a:schemeClr val="bg1"/>
                </a:solidFill>
              </a:rPr>
              <a:t>There is a difference between forgiving debt and forgiving trespasses</a:t>
            </a:r>
            <a:r>
              <a:rPr lang="en-US" sz="4000" dirty="0" smtClean="0">
                <a:solidFill>
                  <a:schemeClr val="bg1"/>
                </a:solidFill>
              </a:rPr>
              <a:t>.</a:t>
            </a:r>
            <a:endParaRPr lang="en-US" sz="4000" dirty="0">
              <a:solidFill>
                <a:schemeClr val="bg1"/>
              </a:solidFill>
            </a:endParaRPr>
          </a:p>
          <a:p>
            <a:pPr marL="0" indent="0" algn="ctr">
              <a:buNone/>
            </a:pPr>
            <a:r>
              <a:rPr lang="en-US" sz="4000" dirty="0">
                <a:solidFill>
                  <a:schemeClr val="bg1"/>
                </a:solidFill>
              </a:rPr>
              <a:t>I asked a </a:t>
            </a:r>
            <a:r>
              <a:rPr lang="en-US" sz="4000" dirty="0" err="1">
                <a:solidFill>
                  <a:schemeClr val="bg1"/>
                </a:solidFill>
              </a:rPr>
              <a:t>K</a:t>
            </a:r>
            <a:r>
              <a:rPr lang="en-US" sz="4000" dirty="0" err="1" smtClean="0">
                <a:solidFill>
                  <a:schemeClr val="bg1"/>
                </a:solidFill>
              </a:rPr>
              <a:t>araite</a:t>
            </a:r>
            <a:r>
              <a:rPr lang="en-US" sz="4000" dirty="0" smtClean="0">
                <a:solidFill>
                  <a:schemeClr val="bg1"/>
                </a:solidFill>
              </a:rPr>
              <a:t> Jewish scholar </a:t>
            </a:r>
            <a:r>
              <a:rPr lang="en-US" sz="4000" dirty="0">
                <a:solidFill>
                  <a:schemeClr val="bg1"/>
                </a:solidFill>
              </a:rPr>
              <a:t>once if this passage was connected to the year of release and he told me no it had to do with sin. Sin is referred to as trespasses and transgressions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01259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Forgiving debt is in Torah and forgiving trespasses are also in Torah as we will see.</a:t>
            </a:r>
          </a:p>
          <a:p>
            <a:pPr marL="0" indent="0" algn="ctr">
              <a:buNone/>
            </a:pPr>
            <a:r>
              <a:rPr lang="en-US" sz="4000" dirty="0">
                <a:solidFill>
                  <a:schemeClr val="bg1"/>
                </a:solidFill>
              </a:rPr>
              <a:t> </a:t>
            </a:r>
          </a:p>
          <a:p>
            <a:pPr marL="0" indent="0" algn="ctr">
              <a:buNone/>
            </a:pPr>
            <a:r>
              <a:rPr lang="en-US" sz="4000" dirty="0">
                <a:solidFill>
                  <a:schemeClr val="bg1"/>
                </a:solidFill>
              </a:rPr>
              <a:t>Forgiving Debts Deut. 15:1-4</a:t>
            </a:r>
          </a:p>
          <a:p>
            <a:pPr marL="0" indent="0" algn="ctr">
              <a:buNone/>
            </a:pPr>
            <a:r>
              <a:rPr lang="en-US" sz="4000" dirty="0">
                <a:solidFill>
                  <a:schemeClr val="bg1"/>
                </a:solidFill>
              </a:rPr>
              <a:t>Forgiving a Trespass Genesis </a:t>
            </a:r>
            <a:r>
              <a:rPr lang="en-US" sz="4000" dirty="0" smtClean="0">
                <a:solidFill>
                  <a:schemeClr val="bg1"/>
                </a:solidFill>
              </a:rPr>
              <a:t>50:17</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4429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principle of sowing and reaping, doing unto others as you will have men do unto you.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78026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6:12</a:t>
            </a:r>
            <a:r>
              <a:rPr lang="en-US" sz="4000" dirty="0">
                <a:solidFill>
                  <a:schemeClr val="bg1"/>
                </a:solidFill>
              </a:rPr>
              <a:t> And forgive us our debts, as we forgive our debtors. </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20627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Forgive</a:t>
            </a:r>
          </a:p>
          <a:p>
            <a:pPr marL="0" indent="0" algn="ctr">
              <a:buNone/>
            </a:pPr>
            <a:r>
              <a:rPr lang="en-US" sz="4000" dirty="0">
                <a:solidFill>
                  <a:schemeClr val="bg1"/>
                </a:solidFill>
              </a:rPr>
              <a:t> </a:t>
            </a:r>
          </a:p>
          <a:p>
            <a:pPr marL="0" indent="0" algn="ctr">
              <a:buNone/>
            </a:pPr>
            <a:r>
              <a:rPr lang="en-US" sz="4000" dirty="0">
                <a:solidFill>
                  <a:schemeClr val="bg1"/>
                </a:solidFill>
              </a:rPr>
              <a:t>Debt – </a:t>
            </a:r>
            <a:r>
              <a:rPr lang="en-US" sz="4000" b="1" dirty="0">
                <a:solidFill>
                  <a:schemeClr val="bg1"/>
                </a:solidFill>
              </a:rPr>
              <a:t>3783 </a:t>
            </a:r>
            <a:r>
              <a:rPr lang="el-GR" sz="4000" b="1" dirty="0">
                <a:solidFill>
                  <a:schemeClr val="bg1"/>
                </a:solidFill>
              </a:rPr>
              <a:t>ὀφείλημα </a:t>
            </a:r>
            <a:r>
              <a:rPr lang="en-US" sz="4000" dirty="0" err="1">
                <a:solidFill>
                  <a:schemeClr val="bg1"/>
                </a:solidFill>
              </a:rPr>
              <a:t>opheilema</a:t>
            </a:r>
            <a:r>
              <a:rPr lang="en-US" sz="4000" dirty="0">
                <a:solidFill>
                  <a:schemeClr val="bg1"/>
                </a:solidFill>
              </a:rPr>
              <a:t> {of-</a:t>
            </a:r>
            <a:r>
              <a:rPr lang="en-US" sz="4000" dirty="0" err="1">
                <a:solidFill>
                  <a:schemeClr val="bg1"/>
                </a:solidFill>
              </a:rPr>
              <a:t>i</a:t>
            </a:r>
            <a:r>
              <a:rPr lang="en-US" sz="4000" dirty="0">
                <a:solidFill>
                  <a:schemeClr val="bg1"/>
                </a:solidFill>
              </a:rPr>
              <a:t>'-lay-</a:t>
            </a:r>
            <a:r>
              <a:rPr lang="en-US" sz="4000" dirty="0" err="1">
                <a:solidFill>
                  <a:schemeClr val="bg1"/>
                </a:solidFill>
              </a:rPr>
              <a:t>mah</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that which is owed </a:t>
            </a:r>
            <a:r>
              <a:rPr lang="en-US" sz="4000" dirty="0">
                <a:solidFill>
                  <a:schemeClr val="bg1"/>
                </a:solidFill>
              </a:rPr>
              <a:t>1a) that which is justly or legally due, a debt 2) metaph. offence, sin </a:t>
            </a:r>
          </a:p>
          <a:p>
            <a:pPr marL="0" indent="0" algn="ctr">
              <a:buNone/>
            </a:pPr>
            <a:r>
              <a:rPr lang="en-US" sz="4000" b="1" dirty="0">
                <a:solidFill>
                  <a:schemeClr val="bg1"/>
                </a:solidFill>
              </a:rPr>
              <a:t>Origin:  </a:t>
            </a:r>
            <a:r>
              <a:rPr lang="en-US" sz="4000" dirty="0">
                <a:solidFill>
                  <a:schemeClr val="bg1"/>
                </a:solidFill>
              </a:rPr>
              <a:t>from (the alternate of) 3784; TDNT - 5:565,746; n </a:t>
            </a:r>
            <a:r>
              <a:rPr lang="en-US" sz="4000" dirty="0" err="1">
                <a:solidFill>
                  <a:schemeClr val="bg1"/>
                </a:solidFill>
              </a:rPr>
              <a:t>n</a:t>
            </a:r>
            <a:endParaRPr lang="en-US" sz="4000" dirty="0">
              <a:solidFill>
                <a:schemeClr val="bg1"/>
              </a:solidFill>
            </a:endParaRPr>
          </a:p>
          <a:p>
            <a:pPr marL="0" indent="0" algn="ctr">
              <a:buNone/>
            </a:pPr>
            <a:r>
              <a:rPr lang="en-US" sz="4000" b="1" dirty="0">
                <a:solidFill>
                  <a:schemeClr val="bg1"/>
                </a:solidFill>
              </a:rPr>
              <a:t>Usage:  </a:t>
            </a:r>
            <a:r>
              <a:rPr lang="en-US" sz="4000" dirty="0">
                <a:solidFill>
                  <a:schemeClr val="bg1"/>
                </a:solidFill>
              </a:rPr>
              <a:t>AV - </a:t>
            </a:r>
            <a:r>
              <a:rPr lang="en-US" sz="4000" b="1" u="sng" dirty="0">
                <a:solidFill>
                  <a:schemeClr val="bg1"/>
                </a:solidFill>
              </a:rPr>
              <a:t>debt 2</a:t>
            </a:r>
            <a:r>
              <a:rPr lang="en-US" sz="4000" dirty="0">
                <a:solidFill>
                  <a:schemeClr val="bg1"/>
                </a:solidFill>
              </a:rPr>
              <a:t>; 2</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58148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219" y="354419"/>
            <a:ext cx="7974418" cy="4412844"/>
          </a:xfrm>
        </p:spPr>
        <p:txBody>
          <a:bodyPr>
            <a:normAutofit fontScale="77500" lnSpcReduction="20000"/>
          </a:bodyPr>
          <a:lstStyle/>
          <a:p>
            <a:pPr marL="0" indent="0" algn="ctr">
              <a:buNone/>
            </a:pPr>
            <a:r>
              <a:rPr lang="en-US" sz="4000" dirty="0">
                <a:solidFill>
                  <a:schemeClr val="bg1"/>
                </a:solidFill>
              </a:rPr>
              <a:t>Debtors – </a:t>
            </a:r>
            <a:r>
              <a:rPr lang="en-US" sz="4000" b="1" dirty="0">
                <a:solidFill>
                  <a:schemeClr val="bg1"/>
                </a:solidFill>
              </a:rPr>
              <a:t>3781 </a:t>
            </a:r>
            <a:r>
              <a:rPr lang="el-GR" sz="4000" b="1" dirty="0">
                <a:solidFill>
                  <a:schemeClr val="bg1"/>
                </a:solidFill>
              </a:rPr>
              <a:t>ὀφειλέτης </a:t>
            </a:r>
            <a:r>
              <a:rPr lang="en-US" sz="4000" dirty="0" err="1">
                <a:solidFill>
                  <a:schemeClr val="bg1"/>
                </a:solidFill>
              </a:rPr>
              <a:t>opheiletes</a:t>
            </a:r>
            <a:r>
              <a:rPr lang="en-US" sz="4000" dirty="0">
                <a:solidFill>
                  <a:schemeClr val="bg1"/>
                </a:solidFill>
              </a:rPr>
              <a:t> {of-</a:t>
            </a:r>
            <a:r>
              <a:rPr lang="en-US" sz="4000" dirty="0" err="1">
                <a:solidFill>
                  <a:schemeClr val="bg1"/>
                </a:solidFill>
              </a:rPr>
              <a:t>i</a:t>
            </a:r>
            <a:r>
              <a:rPr lang="en-US" sz="4000" dirty="0">
                <a:solidFill>
                  <a:schemeClr val="bg1"/>
                </a:solidFill>
              </a:rPr>
              <a:t>-let'-ace} </a:t>
            </a:r>
            <a:r>
              <a:rPr lang="en-US" sz="4000" b="1" dirty="0" smtClean="0">
                <a:solidFill>
                  <a:schemeClr val="bg1"/>
                </a:solidFill>
              </a:rPr>
              <a:t>Meaning</a:t>
            </a:r>
            <a:r>
              <a:rPr lang="en-US" sz="4000" b="1" dirty="0">
                <a:solidFill>
                  <a:schemeClr val="bg1"/>
                </a:solidFill>
              </a:rPr>
              <a:t>:  </a:t>
            </a:r>
            <a:r>
              <a:rPr lang="en-US" sz="4000" dirty="0">
                <a:solidFill>
                  <a:schemeClr val="bg1"/>
                </a:solidFill>
              </a:rPr>
              <a:t>1) one who owes another, a debtor 1a) one held by some obligation, bound by some duty 1b) one who has not yet made amends to whom he has injured: 1b1) one who owes God penalty or whom God can demand punishment as something due, i.e. a sinner </a:t>
            </a:r>
            <a:r>
              <a:rPr lang="en-US" sz="4000" b="1" dirty="0" smtClean="0">
                <a:solidFill>
                  <a:schemeClr val="bg1"/>
                </a:solidFill>
              </a:rPr>
              <a:t>Origin</a:t>
            </a:r>
            <a:r>
              <a:rPr lang="en-US" sz="4000" b="1" dirty="0">
                <a:solidFill>
                  <a:schemeClr val="bg1"/>
                </a:solidFill>
              </a:rPr>
              <a:t>:  </a:t>
            </a:r>
            <a:r>
              <a:rPr lang="en-US" sz="4000" dirty="0">
                <a:solidFill>
                  <a:schemeClr val="bg1"/>
                </a:solidFill>
              </a:rPr>
              <a:t>from </a:t>
            </a:r>
            <a:r>
              <a:rPr lang="en-US" sz="4000" b="1" u="sng" dirty="0">
                <a:solidFill>
                  <a:schemeClr val="bg1"/>
                </a:solidFill>
              </a:rPr>
              <a:t>3784</a:t>
            </a:r>
            <a:r>
              <a:rPr lang="en-US" sz="4000" b="1" dirty="0">
                <a:solidFill>
                  <a:schemeClr val="bg1"/>
                </a:solidFill>
              </a:rPr>
              <a:t> – </a:t>
            </a:r>
            <a:r>
              <a:rPr lang="el-GR" sz="4000" b="1" dirty="0">
                <a:solidFill>
                  <a:schemeClr val="bg1"/>
                </a:solidFill>
              </a:rPr>
              <a:t>ὀφείλω </a:t>
            </a:r>
            <a:r>
              <a:rPr lang="en-US" sz="4000" dirty="0" err="1">
                <a:solidFill>
                  <a:schemeClr val="bg1"/>
                </a:solidFill>
              </a:rPr>
              <a:t>opheilo</a:t>
            </a:r>
            <a:r>
              <a:rPr lang="en-US" sz="4000" dirty="0">
                <a:solidFill>
                  <a:schemeClr val="bg1"/>
                </a:solidFill>
              </a:rPr>
              <a:t>; TDNT - 5:565,746; n </a:t>
            </a:r>
            <a:r>
              <a:rPr lang="en-US" sz="4000" dirty="0" smtClean="0">
                <a:solidFill>
                  <a:schemeClr val="bg1"/>
                </a:solidFill>
              </a:rPr>
              <a:t>m</a:t>
            </a:r>
          </a:p>
          <a:p>
            <a:pPr marL="0" indent="0" algn="ctr">
              <a:buNone/>
            </a:pPr>
            <a:r>
              <a:rPr lang="en-US" sz="4000" b="1" dirty="0" smtClean="0">
                <a:solidFill>
                  <a:schemeClr val="bg1"/>
                </a:solidFill>
              </a:rPr>
              <a:t>Usage</a:t>
            </a:r>
            <a:r>
              <a:rPr lang="en-US" sz="4000" b="1" dirty="0">
                <a:solidFill>
                  <a:schemeClr val="bg1"/>
                </a:solidFill>
              </a:rPr>
              <a:t>:  </a:t>
            </a:r>
            <a:r>
              <a:rPr lang="en-US" sz="4000" dirty="0">
                <a:solidFill>
                  <a:schemeClr val="bg1"/>
                </a:solidFill>
              </a:rPr>
              <a:t>AV - </a:t>
            </a:r>
            <a:r>
              <a:rPr lang="en-US" sz="4000" b="1" dirty="0">
                <a:solidFill>
                  <a:schemeClr val="bg1"/>
                </a:solidFill>
              </a:rPr>
              <a:t>debtor 5</a:t>
            </a:r>
            <a:r>
              <a:rPr lang="en-US" sz="4000" dirty="0">
                <a:solidFill>
                  <a:schemeClr val="bg1"/>
                </a:solidFill>
              </a:rPr>
              <a:t>, </a:t>
            </a:r>
            <a:r>
              <a:rPr lang="en-US" sz="4000" u="sng" dirty="0">
                <a:solidFill>
                  <a:schemeClr val="bg1"/>
                </a:solidFill>
              </a:rPr>
              <a:t>sinner 1</a:t>
            </a:r>
            <a:r>
              <a:rPr lang="en-US" sz="4000" dirty="0">
                <a:solidFill>
                  <a:schemeClr val="bg1"/>
                </a:solidFill>
              </a:rPr>
              <a:t>, which owed 1; 7</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7710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Luke puts </a:t>
            </a:r>
            <a:r>
              <a:rPr lang="en-US" sz="4000" dirty="0" smtClean="0">
                <a:solidFill>
                  <a:schemeClr val="bg1"/>
                </a:solidFill>
              </a:rPr>
              <a:t>this </a:t>
            </a:r>
            <a:r>
              <a:rPr lang="en-US" sz="4000" dirty="0">
                <a:solidFill>
                  <a:schemeClr val="bg1"/>
                </a:solidFill>
              </a:rPr>
              <a:t>portion of </a:t>
            </a:r>
            <a:r>
              <a:rPr lang="en-US" sz="4000" dirty="0" err="1" smtClean="0">
                <a:solidFill>
                  <a:schemeClr val="bg1"/>
                </a:solidFill>
              </a:rPr>
              <a:t>Yeshua’s</a:t>
            </a:r>
            <a:r>
              <a:rPr lang="en-US" sz="4000" dirty="0" smtClean="0">
                <a:solidFill>
                  <a:schemeClr val="bg1"/>
                </a:solidFill>
              </a:rPr>
              <a:t> teaching on prayer </a:t>
            </a:r>
            <a:r>
              <a:rPr lang="en-US" sz="4000" dirty="0">
                <a:solidFill>
                  <a:schemeClr val="bg1"/>
                </a:solidFill>
              </a:rPr>
              <a:t>in proper perspective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34262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err="1">
                <a:solidFill>
                  <a:schemeClr val="bg1"/>
                </a:solidFill>
              </a:rPr>
              <a:t>Lk</a:t>
            </a:r>
            <a:r>
              <a:rPr lang="en-US" sz="4000" baseline="30000" dirty="0">
                <a:solidFill>
                  <a:schemeClr val="bg1"/>
                </a:solidFill>
              </a:rPr>
              <a:t> 11:4</a:t>
            </a:r>
            <a:r>
              <a:rPr lang="en-US" sz="4000" dirty="0">
                <a:solidFill>
                  <a:schemeClr val="bg1"/>
                </a:solidFill>
              </a:rPr>
              <a:t> And forgive us our sins; for we also </a:t>
            </a:r>
            <a:r>
              <a:rPr lang="en-US" sz="4000" u="sng" dirty="0">
                <a:solidFill>
                  <a:schemeClr val="bg1"/>
                </a:solidFill>
              </a:rPr>
              <a:t>forgive every one that is </a:t>
            </a:r>
            <a:r>
              <a:rPr lang="en-US" sz="4000" b="1" u="sng" dirty="0">
                <a:solidFill>
                  <a:schemeClr val="bg1"/>
                </a:solidFill>
              </a:rPr>
              <a:t>indebted</a:t>
            </a:r>
            <a:r>
              <a:rPr lang="en-US" sz="4000" u="sng" dirty="0">
                <a:solidFill>
                  <a:schemeClr val="bg1"/>
                </a:solidFill>
              </a:rPr>
              <a:t> to us</a:t>
            </a:r>
            <a:r>
              <a:rPr lang="en-US" sz="4000" dirty="0">
                <a:solidFill>
                  <a:schemeClr val="bg1"/>
                </a:solidFill>
              </a:rPr>
              <a:t>. And lead us not into temptation; but deliver us from evil.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98090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Indebted – 3784 </a:t>
            </a:r>
            <a:r>
              <a:rPr lang="el-GR" sz="4000" b="1" dirty="0">
                <a:solidFill>
                  <a:schemeClr val="bg1"/>
                </a:solidFill>
              </a:rPr>
              <a:t>ὀφείλω </a:t>
            </a:r>
            <a:r>
              <a:rPr lang="en-US" sz="4000" dirty="0" err="1">
                <a:solidFill>
                  <a:schemeClr val="bg1"/>
                </a:solidFill>
              </a:rPr>
              <a:t>opheilo</a:t>
            </a:r>
            <a:r>
              <a:rPr lang="en-US" sz="4000" dirty="0">
                <a:solidFill>
                  <a:schemeClr val="bg1"/>
                </a:solidFill>
              </a:rPr>
              <a:t> {of-</a:t>
            </a:r>
            <a:r>
              <a:rPr lang="en-US" sz="4000" dirty="0" err="1">
                <a:solidFill>
                  <a:schemeClr val="bg1"/>
                </a:solidFill>
              </a:rPr>
              <a:t>i</a:t>
            </a:r>
            <a:r>
              <a:rPr lang="en-US" sz="4000" dirty="0">
                <a:solidFill>
                  <a:schemeClr val="bg1"/>
                </a:solidFill>
              </a:rPr>
              <a:t>'-lo}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to owe</a:t>
            </a:r>
            <a:r>
              <a:rPr lang="en-US" sz="4000" dirty="0">
                <a:solidFill>
                  <a:schemeClr val="bg1"/>
                </a:solidFill>
              </a:rPr>
              <a:t> 1a) </a:t>
            </a:r>
            <a:r>
              <a:rPr lang="en-US" sz="4000" u="sng" dirty="0">
                <a:solidFill>
                  <a:schemeClr val="bg1"/>
                </a:solidFill>
              </a:rPr>
              <a:t>to owe money</a:t>
            </a:r>
            <a:r>
              <a:rPr lang="en-US" sz="4000" dirty="0">
                <a:solidFill>
                  <a:schemeClr val="bg1"/>
                </a:solidFill>
              </a:rPr>
              <a:t>, be in debt for 1a1) that which is due, the debt 2) metaph. the goodwill due </a:t>
            </a:r>
          </a:p>
          <a:p>
            <a:pPr marL="0" indent="0" algn="ctr">
              <a:buNone/>
            </a:pPr>
            <a:r>
              <a:rPr lang="en-US" sz="4000" b="1" dirty="0" smtClean="0">
                <a:solidFill>
                  <a:schemeClr val="bg1"/>
                </a:solidFill>
              </a:rPr>
              <a:t>Usage</a:t>
            </a:r>
            <a:r>
              <a:rPr lang="en-US" sz="4000" b="1" dirty="0">
                <a:solidFill>
                  <a:schemeClr val="bg1"/>
                </a:solidFill>
              </a:rPr>
              <a:t>:  </a:t>
            </a:r>
            <a:r>
              <a:rPr lang="en-US" sz="4000" dirty="0">
                <a:solidFill>
                  <a:schemeClr val="bg1"/>
                </a:solidFill>
              </a:rPr>
              <a:t>AV - ought 15, owe 7, be bound 2, be (one's) duty 2, be a debtor 1, be guilty 1, be indebted 1, </a:t>
            </a:r>
            <a:r>
              <a:rPr lang="en-US" sz="4000" dirty="0" err="1">
                <a:solidFill>
                  <a:schemeClr val="bg1"/>
                </a:solidFill>
              </a:rPr>
              <a:t>misc</a:t>
            </a:r>
            <a:r>
              <a:rPr lang="en-US" sz="4000" dirty="0">
                <a:solidFill>
                  <a:schemeClr val="bg1"/>
                </a:solidFill>
              </a:rPr>
              <a:t> 7; </a:t>
            </a:r>
            <a:r>
              <a:rPr lang="en-US" sz="4000" dirty="0" smtClean="0">
                <a:solidFill>
                  <a:schemeClr val="bg1"/>
                </a:solidFill>
              </a:rPr>
              <a:t>36</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02201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 lesson from Torah on forgiving debt:</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Dt</a:t>
            </a:r>
            <a:r>
              <a:rPr lang="en-US" sz="4000" baseline="30000" dirty="0">
                <a:solidFill>
                  <a:schemeClr val="bg1"/>
                </a:solidFill>
              </a:rPr>
              <a:t> 15:1</a:t>
            </a:r>
            <a:r>
              <a:rPr lang="en-US" sz="4000" dirty="0">
                <a:solidFill>
                  <a:schemeClr val="bg1"/>
                </a:solidFill>
              </a:rPr>
              <a:t> At the end of </a:t>
            </a:r>
            <a:r>
              <a:rPr lang="en-US" sz="4000" i="1" dirty="0">
                <a:solidFill>
                  <a:schemeClr val="bg1"/>
                </a:solidFill>
              </a:rPr>
              <a:t>every </a:t>
            </a:r>
            <a:r>
              <a:rPr lang="en-US" sz="4000" dirty="0">
                <a:solidFill>
                  <a:schemeClr val="bg1"/>
                </a:solidFill>
              </a:rPr>
              <a:t>seven years thou shalt make a release.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264750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15:2</a:t>
            </a:r>
            <a:r>
              <a:rPr lang="en-US" sz="4000" dirty="0">
                <a:solidFill>
                  <a:schemeClr val="bg1"/>
                </a:solidFill>
              </a:rPr>
              <a:t> And this </a:t>
            </a:r>
            <a:r>
              <a:rPr lang="en-US" sz="4000" i="1" dirty="0">
                <a:solidFill>
                  <a:schemeClr val="bg1"/>
                </a:solidFill>
              </a:rPr>
              <a:t>is </a:t>
            </a:r>
            <a:r>
              <a:rPr lang="en-US" sz="4000" dirty="0">
                <a:solidFill>
                  <a:schemeClr val="bg1"/>
                </a:solidFill>
              </a:rPr>
              <a:t>the manner of the release: Every creditor that </a:t>
            </a:r>
            <a:r>
              <a:rPr lang="en-US" sz="4000" dirty="0" err="1">
                <a:solidFill>
                  <a:schemeClr val="bg1"/>
                </a:solidFill>
              </a:rPr>
              <a:t>lendeth</a:t>
            </a:r>
            <a:r>
              <a:rPr lang="en-US" sz="4000" dirty="0">
                <a:solidFill>
                  <a:schemeClr val="bg1"/>
                </a:solidFill>
              </a:rPr>
              <a:t> </a:t>
            </a:r>
            <a:r>
              <a:rPr lang="en-US" sz="4000" i="1" dirty="0">
                <a:solidFill>
                  <a:schemeClr val="bg1"/>
                </a:solidFill>
              </a:rPr>
              <a:t>aught </a:t>
            </a:r>
            <a:r>
              <a:rPr lang="en-US" sz="4000" dirty="0">
                <a:solidFill>
                  <a:schemeClr val="bg1"/>
                </a:solidFill>
              </a:rPr>
              <a:t>unto his </a:t>
            </a:r>
            <a:r>
              <a:rPr lang="en-US" sz="4000" dirty="0" err="1">
                <a:solidFill>
                  <a:schemeClr val="bg1"/>
                </a:solidFill>
              </a:rPr>
              <a:t>neighbour</a:t>
            </a:r>
            <a:r>
              <a:rPr lang="en-US" sz="4000" dirty="0">
                <a:solidFill>
                  <a:schemeClr val="bg1"/>
                </a:solidFill>
              </a:rPr>
              <a:t> shall release </a:t>
            </a:r>
            <a:r>
              <a:rPr lang="en-US" sz="4000" i="1" dirty="0">
                <a:solidFill>
                  <a:schemeClr val="bg1"/>
                </a:solidFill>
              </a:rPr>
              <a:t>it; </a:t>
            </a:r>
            <a:r>
              <a:rPr lang="en-US" sz="4000" dirty="0">
                <a:solidFill>
                  <a:schemeClr val="bg1"/>
                </a:solidFill>
              </a:rPr>
              <a:t>he shall not exact </a:t>
            </a:r>
            <a:r>
              <a:rPr lang="en-US" sz="4000" i="1" dirty="0">
                <a:solidFill>
                  <a:schemeClr val="bg1"/>
                </a:solidFill>
              </a:rPr>
              <a:t>it </a:t>
            </a:r>
            <a:r>
              <a:rPr lang="en-US" sz="4000" dirty="0">
                <a:solidFill>
                  <a:schemeClr val="bg1"/>
                </a:solidFill>
              </a:rPr>
              <a:t>of his </a:t>
            </a:r>
            <a:r>
              <a:rPr lang="en-US" sz="4000" dirty="0" err="1">
                <a:solidFill>
                  <a:schemeClr val="bg1"/>
                </a:solidFill>
              </a:rPr>
              <a:t>neighbour</a:t>
            </a:r>
            <a:r>
              <a:rPr lang="en-US" sz="4000" dirty="0">
                <a:solidFill>
                  <a:schemeClr val="bg1"/>
                </a:solidFill>
              </a:rPr>
              <a:t>, or of his brother; because it is called the LORD'S release. </a:t>
            </a:r>
          </a:p>
          <a:p>
            <a:pPr marL="0" indent="0" algn="ctr">
              <a:buNone/>
            </a:pPr>
            <a:r>
              <a:rPr lang="en-US" sz="4000" baseline="30000" dirty="0" err="1">
                <a:solidFill>
                  <a:schemeClr val="bg1"/>
                </a:solidFill>
              </a:rPr>
              <a:t>Dt</a:t>
            </a:r>
            <a:r>
              <a:rPr lang="en-US" sz="4000" baseline="30000" dirty="0">
                <a:solidFill>
                  <a:schemeClr val="bg1"/>
                </a:solidFill>
              </a:rPr>
              <a:t> 15:3</a:t>
            </a:r>
            <a:r>
              <a:rPr lang="en-US" sz="4000" dirty="0">
                <a:solidFill>
                  <a:schemeClr val="bg1"/>
                </a:solidFill>
              </a:rPr>
              <a:t> Of a foreigner thou </a:t>
            </a:r>
            <a:r>
              <a:rPr lang="en-US" sz="4000" dirty="0" err="1">
                <a:solidFill>
                  <a:schemeClr val="bg1"/>
                </a:solidFill>
              </a:rPr>
              <a:t>mayest</a:t>
            </a:r>
            <a:r>
              <a:rPr lang="en-US" sz="4000" dirty="0">
                <a:solidFill>
                  <a:schemeClr val="bg1"/>
                </a:solidFill>
              </a:rPr>
              <a:t> exact </a:t>
            </a:r>
            <a:r>
              <a:rPr lang="en-US" sz="4000" i="1" dirty="0">
                <a:solidFill>
                  <a:schemeClr val="bg1"/>
                </a:solidFill>
              </a:rPr>
              <a:t>it again: </a:t>
            </a:r>
            <a:r>
              <a:rPr lang="en-US" sz="4000" dirty="0">
                <a:solidFill>
                  <a:schemeClr val="bg1"/>
                </a:solidFill>
              </a:rPr>
              <a:t>but </a:t>
            </a:r>
            <a:r>
              <a:rPr lang="en-US" sz="4000" i="1" dirty="0">
                <a:solidFill>
                  <a:schemeClr val="bg1"/>
                </a:solidFill>
              </a:rPr>
              <a:t>that </a:t>
            </a:r>
            <a:r>
              <a:rPr lang="en-US" sz="4000" dirty="0">
                <a:solidFill>
                  <a:schemeClr val="bg1"/>
                </a:solidFill>
              </a:rPr>
              <a:t>which is </a:t>
            </a:r>
            <a:r>
              <a:rPr lang="en-US" sz="4000" dirty="0" err="1">
                <a:solidFill>
                  <a:schemeClr val="bg1"/>
                </a:solidFill>
              </a:rPr>
              <a:t>thine</a:t>
            </a:r>
            <a:r>
              <a:rPr lang="en-US" sz="4000" dirty="0">
                <a:solidFill>
                  <a:schemeClr val="bg1"/>
                </a:solidFill>
              </a:rPr>
              <a:t> with thy brother </a:t>
            </a:r>
            <a:r>
              <a:rPr lang="en-US" sz="4000" dirty="0" err="1">
                <a:solidFill>
                  <a:schemeClr val="bg1"/>
                </a:solidFill>
              </a:rPr>
              <a:t>thine</a:t>
            </a:r>
            <a:r>
              <a:rPr lang="en-US" sz="4000" dirty="0">
                <a:solidFill>
                  <a:schemeClr val="bg1"/>
                </a:solidFill>
              </a:rPr>
              <a:t> hand shall release;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39409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15:4</a:t>
            </a:r>
            <a:r>
              <a:rPr lang="en-US" sz="4000" dirty="0">
                <a:solidFill>
                  <a:schemeClr val="bg1"/>
                </a:solidFill>
              </a:rPr>
              <a:t> Save when there shall be no poor among you; for the LORD shall greatly bless thee in the land which the LORD thy God </a:t>
            </a:r>
            <a:r>
              <a:rPr lang="en-US" sz="4000" dirty="0" err="1">
                <a:solidFill>
                  <a:schemeClr val="bg1"/>
                </a:solidFill>
              </a:rPr>
              <a:t>giveth</a:t>
            </a:r>
            <a:r>
              <a:rPr lang="en-US" sz="4000" dirty="0">
                <a:solidFill>
                  <a:schemeClr val="bg1"/>
                </a:solidFill>
              </a:rPr>
              <a:t> thee </a:t>
            </a:r>
            <a:r>
              <a:rPr lang="en-US" sz="4000" i="1" dirty="0">
                <a:solidFill>
                  <a:schemeClr val="bg1"/>
                </a:solidFill>
              </a:rPr>
              <a:t>for </a:t>
            </a:r>
            <a:r>
              <a:rPr lang="en-US" sz="4000" dirty="0">
                <a:solidFill>
                  <a:schemeClr val="bg1"/>
                </a:solidFill>
              </a:rPr>
              <a:t>an inheritance to possess it: </a:t>
            </a:r>
          </a:p>
          <a:p>
            <a:pPr marL="0" indent="0" algn="ctr">
              <a:buNone/>
            </a:pPr>
            <a:r>
              <a:rPr lang="en-US" sz="4000" baseline="30000" dirty="0" err="1">
                <a:solidFill>
                  <a:schemeClr val="bg1"/>
                </a:solidFill>
              </a:rPr>
              <a:t>Dt</a:t>
            </a:r>
            <a:r>
              <a:rPr lang="en-US" sz="4000" baseline="30000" dirty="0">
                <a:solidFill>
                  <a:schemeClr val="bg1"/>
                </a:solidFill>
              </a:rPr>
              <a:t> 15:5</a:t>
            </a:r>
            <a:r>
              <a:rPr lang="en-US" sz="4000" dirty="0">
                <a:solidFill>
                  <a:schemeClr val="bg1"/>
                </a:solidFill>
              </a:rPr>
              <a:t> Only if thou carefully hearken unto the voice of the LORD thy God, to observe to do all these commandments which I command thee this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66661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72" y="326065"/>
            <a:ext cx="7567428" cy="418878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15:6</a:t>
            </a:r>
            <a:r>
              <a:rPr lang="en-US" sz="4000" dirty="0">
                <a:solidFill>
                  <a:schemeClr val="bg1"/>
                </a:solidFill>
              </a:rPr>
              <a:t> For the LORD thy God </a:t>
            </a:r>
            <a:r>
              <a:rPr lang="en-US" sz="4000" dirty="0" err="1">
                <a:solidFill>
                  <a:schemeClr val="bg1"/>
                </a:solidFill>
              </a:rPr>
              <a:t>blesseth</a:t>
            </a:r>
            <a:r>
              <a:rPr lang="en-US" sz="4000" dirty="0">
                <a:solidFill>
                  <a:schemeClr val="bg1"/>
                </a:solidFill>
              </a:rPr>
              <a:t> thee, as he promised thee: and thou shalt lend unto many nations, but thou shalt not borrow; and thou shalt reign over many nations, but they shall not reign over thee. </a:t>
            </a:r>
            <a:endParaRPr lang="en-US" sz="4000" dirty="0" smtClean="0">
              <a:solidFill>
                <a:schemeClr val="bg1"/>
              </a:solidFill>
            </a:endParaRPr>
          </a:p>
          <a:p>
            <a:pPr marL="0" indent="0" algn="ctr">
              <a:buNone/>
            </a:pPr>
            <a:r>
              <a:rPr lang="en-US" sz="4000" baseline="30000" dirty="0" err="1" smtClean="0">
                <a:solidFill>
                  <a:schemeClr val="bg1"/>
                </a:solidFill>
              </a:rPr>
              <a:t>Dt</a:t>
            </a:r>
            <a:r>
              <a:rPr lang="en-US" sz="4000" baseline="30000" dirty="0" smtClean="0">
                <a:solidFill>
                  <a:schemeClr val="bg1"/>
                </a:solidFill>
              </a:rPr>
              <a:t> 15:7</a:t>
            </a:r>
            <a:r>
              <a:rPr lang="en-US" sz="4000" dirty="0" smtClean="0">
                <a:solidFill>
                  <a:schemeClr val="bg1"/>
                </a:solidFill>
              </a:rPr>
              <a:t> If there be among you a poor man of one of thy brethren within any of thy gates in thy land which the LORD thy God </a:t>
            </a:r>
            <a:r>
              <a:rPr lang="en-US" sz="4000" dirty="0" err="1" smtClean="0">
                <a:solidFill>
                  <a:schemeClr val="bg1"/>
                </a:solidFill>
              </a:rPr>
              <a:t>giveth</a:t>
            </a:r>
            <a:r>
              <a:rPr lang="en-US" sz="4000" dirty="0" smtClean="0">
                <a:solidFill>
                  <a:schemeClr val="bg1"/>
                </a:solidFill>
              </a:rPr>
              <a:t> thee, thou shalt not harden </a:t>
            </a:r>
            <a:r>
              <a:rPr lang="en-US" sz="4000" dirty="0" err="1" smtClean="0">
                <a:solidFill>
                  <a:schemeClr val="bg1"/>
                </a:solidFill>
              </a:rPr>
              <a:t>thine</a:t>
            </a:r>
            <a:r>
              <a:rPr lang="en-US" sz="4000" dirty="0" smtClean="0">
                <a:solidFill>
                  <a:schemeClr val="bg1"/>
                </a:solidFill>
              </a:rPr>
              <a:t> heart, nor shut </a:t>
            </a:r>
            <a:r>
              <a:rPr lang="en-US" sz="4000" dirty="0" err="1" smtClean="0">
                <a:solidFill>
                  <a:schemeClr val="bg1"/>
                </a:solidFill>
              </a:rPr>
              <a:t>thine</a:t>
            </a:r>
            <a:r>
              <a:rPr lang="en-US" sz="4000" dirty="0" smtClean="0">
                <a:solidFill>
                  <a:schemeClr val="bg1"/>
                </a:solidFill>
              </a:rPr>
              <a:t> hand from thy poor brother: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86049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749" y="411127"/>
            <a:ext cx="7553251" cy="4103724"/>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15:8</a:t>
            </a:r>
            <a:r>
              <a:rPr lang="en-US" sz="4000" dirty="0">
                <a:solidFill>
                  <a:schemeClr val="bg1"/>
                </a:solidFill>
              </a:rPr>
              <a:t> But thou shalt open </a:t>
            </a:r>
            <a:r>
              <a:rPr lang="en-US" sz="4000" dirty="0" err="1">
                <a:solidFill>
                  <a:schemeClr val="bg1"/>
                </a:solidFill>
              </a:rPr>
              <a:t>thine</a:t>
            </a:r>
            <a:r>
              <a:rPr lang="en-US" sz="4000" dirty="0">
                <a:solidFill>
                  <a:schemeClr val="bg1"/>
                </a:solidFill>
              </a:rPr>
              <a:t> hand wide unto him, and shalt surely lend him sufficient for his need, </a:t>
            </a:r>
            <a:r>
              <a:rPr lang="en-US" sz="4000" i="1" dirty="0">
                <a:solidFill>
                  <a:schemeClr val="bg1"/>
                </a:solidFill>
              </a:rPr>
              <a:t>in that </a:t>
            </a:r>
            <a:r>
              <a:rPr lang="en-US" sz="4000" dirty="0">
                <a:solidFill>
                  <a:schemeClr val="bg1"/>
                </a:solidFill>
              </a:rPr>
              <a:t>which he </a:t>
            </a:r>
            <a:r>
              <a:rPr lang="en-US" sz="4000" dirty="0" err="1">
                <a:solidFill>
                  <a:schemeClr val="bg1"/>
                </a:solidFill>
              </a:rPr>
              <a:t>wanteth</a:t>
            </a:r>
            <a:r>
              <a:rPr lang="en-US" sz="4000" dirty="0">
                <a:solidFill>
                  <a:schemeClr val="bg1"/>
                </a:solidFill>
              </a:rPr>
              <a:t>. </a:t>
            </a:r>
            <a:r>
              <a:rPr lang="en-US" sz="4000" dirty="0" smtClean="0">
                <a:solidFill>
                  <a:schemeClr val="bg1"/>
                </a:solidFill>
              </a:rPr>
              <a:t> </a:t>
            </a:r>
          </a:p>
          <a:p>
            <a:pPr marL="0" indent="0" algn="ctr">
              <a:buNone/>
            </a:pPr>
            <a:r>
              <a:rPr lang="en-US" sz="4000" baseline="30000" dirty="0" err="1" smtClean="0">
                <a:solidFill>
                  <a:schemeClr val="bg1"/>
                </a:solidFill>
              </a:rPr>
              <a:t>Dt</a:t>
            </a:r>
            <a:r>
              <a:rPr lang="en-US" sz="4000" baseline="30000" dirty="0" smtClean="0">
                <a:solidFill>
                  <a:schemeClr val="bg1"/>
                </a:solidFill>
              </a:rPr>
              <a:t> </a:t>
            </a:r>
            <a:r>
              <a:rPr lang="en-US" sz="4000" baseline="30000" dirty="0">
                <a:solidFill>
                  <a:schemeClr val="bg1"/>
                </a:solidFill>
              </a:rPr>
              <a:t>15:9</a:t>
            </a:r>
            <a:r>
              <a:rPr lang="en-US" sz="4000" dirty="0">
                <a:solidFill>
                  <a:schemeClr val="bg1"/>
                </a:solidFill>
              </a:rPr>
              <a:t> Beware that there be not a thought in thy wicked heart, saying, The seventh year, the year of release, is at hand; and </a:t>
            </a:r>
            <a:r>
              <a:rPr lang="en-US" sz="4000" dirty="0" err="1">
                <a:solidFill>
                  <a:schemeClr val="bg1"/>
                </a:solidFill>
              </a:rPr>
              <a:t>thine</a:t>
            </a:r>
            <a:r>
              <a:rPr lang="en-US" sz="4000" dirty="0">
                <a:solidFill>
                  <a:schemeClr val="bg1"/>
                </a:solidFill>
              </a:rPr>
              <a:t> eye be evil against thy poor brother, and thou </a:t>
            </a:r>
            <a:r>
              <a:rPr lang="en-US" sz="4000" dirty="0" err="1">
                <a:solidFill>
                  <a:schemeClr val="bg1"/>
                </a:solidFill>
              </a:rPr>
              <a:t>givest</a:t>
            </a:r>
            <a:r>
              <a:rPr lang="en-US" sz="4000" dirty="0">
                <a:solidFill>
                  <a:schemeClr val="bg1"/>
                </a:solidFill>
              </a:rPr>
              <a:t> him </a:t>
            </a:r>
            <a:r>
              <a:rPr lang="en-US" sz="4000" dirty="0" err="1">
                <a:solidFill>
                  <a:schemeClr val="bg1"/>
                </a:solidFill>
              </a:rPr>
              <a:t>nought</a:t>
            </a:r>
            <a:r>
              <a:rPr lang="en-US" sz="4000" dirty="0">
                <a:solidFill>
                  <a:schemeClr val="bg1"/>
                </a:solidFill>
              </a:rPr>
              <a:t>; and he cry unto the LORD against thee, and it be sin unto thee.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211387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err="1">
                <a:solidFill>
                  <a:schemeClr val="bg1"/>
                </a:solidFill>
              </a:rPr>
              <a:t>Dt</a:t>
            </a:r>
            <a:r>
              <a:rPr lang="en-US" sz="4000" baseline="30000" dirty="0">
                <a:solidFill>
                  <a:schemeClr val="bg1"/>
                </a:solidFill>
              </a:rPr>
              <a:t> 15:10</a:t>
            </a:r>
            <a:r>
              <a:rPr lang="en-US" sz="4000" dirty="0">
                <a:solidFill>
                  <a:schemeClr val="bg1"/>
                </a:solidFill>
              </a:rPr>
              <a:t> Thou shalt surely give him, and </a:t>
            </a:r>
            <a:r>
              <a:rPr lang="en-US" sz="4000" dirty="0" err="1">
                <a:solidFill>
                  <a:schemeClr val="bg1"/>
                </a:solidFill>
              </a:rPr>
              <a:t>thine</a:t>
            </a:r>
            <a:r>
              <a:rPr lang="en-US" sz="4000" dirty="0">
                <a:solidFill>
                  <a:schemeClr val="bg1"/>
                </a:solidFill>
              </a:rPr>
              <a:t> heart shall not be grieved when thou </a:t>
            </a:r>
            <a:r>
              <a:rPr lang="en-US" sz="4000" dirty="0" err="1">
                <a:solidFill>
                  <a:schemeClr val="bg1"/>
                </a:solidFill>
              </a:rPr>
              <a:t>givest</a:t>
            </a:r>
            <a:r>
              <a:rPr lang="en-US" sz="4000" dirty="0">
                <a:solidFill>
                  <a:schemeClr val="bg1"/>
                </a:solidFill>
              </a:rPr>
              <a:t> unto him: because that for this thing the LORD thy God shall bless thee in all thy works, and in all that thou </a:t>
            </a:r>
            <a:r>
              <a:rPr lang="en-US" sz="4000" dirty="0" err="1">
                <a:solidFill>
                  <a:schemeClr val="bg1"/>
                </a:solidFill>
              </a:rPr>
              <a:t>puttest</a:t>
            </a:r>
            <a:r>
              <a:rPr lang="en-US" sz="4000" dirty="0">
                <a:solidFill>
                  <a:schemeClr val="bg1"/>
                </a:solidFill>
              </a:rPr>
              <a:t> </a:t>
            </a:r>
            <a:r>
              <a:rPr lang="en-US" sz="4000" dirty="0" err="1">
                <a:solidFill>
                  <a:schemeClr val="bg1"/>
                </a:solidFill>
              </a:rPr>
              <a:t>thine</a:t>
            </a:r>
            <a:r>
              <a:rPr lang="en-US" sz="4000" dirty="0">
                <a:solidFill>
                  <a:schemeClr val="bg1"/>
                </a:solidFill>
              </a:rPr>
              <a:t> hand unto.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11882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 kingdom lesson on forgiving debt:</a:t>
            </a:r>
          </a:p>
          <a:p>
            <a:pPr marL="0" indent="0" algn="ctr">
              <a:buNone/>
            </a:pPr>
            <a:r>
              <a:rPr lang="en-US" sz="4000" dirty="0">
                <a:solidFill>
                  <a:schemeClr val="bg1"/>
                </a:solidFill>
              </a:rPr>
              <a:t> </a:t>
            </a:r>
          </a:p>
          <a:p>
            <a:pPr marL="0" indent="0" algn="ctr">
              <a:buNone/>
            </a:pPr>
            <a:r>
              <a:rPr lang="en-US" sz="4000" dirty="0">
                <a:solidFill>
                  <a:schemeClr val="bg1"/>
                </a:solidFill>
              </a:rPr>
              <a:t>Mat 18:23 Therefore is the kingdom of heaven likened unto a certain king, which would take account of his servants.</a:t>
            </a:r>
          </a:p>
          <a:p>
            <a:pPr marL="0" indent="0" algn="ctr">
              <a:buNone/>
            </a:pPr>
            <a:r>
              <a:rPr lang="en-US" sz="4000" dirty="0">
                <a:solidFill>
                  <a:schemeClr val="bg1"/>
                </a:solidFill>
              </a:rPr>
              <a:t> </a:t>
            </a:r>
            <a:r>
              <a:rPr lang="en-US" sz="4000" baseline="30000" dirty="0">
                <a:solidFill>
                  <a:schemeClr val="bg1"/>
                </a:solidFill>
              </a:rPr>
              <a:t>24</a:t>
            </a:r>
            <a:r>
              <a:rPr lang="en-US" sz="4000" dirty="0">
                <a:solidFill>
                  <a:schemeClr val="bg1"/>
                </a:solidFill>
              </a:rPr>
              <a:t> And when he had begun to reckon, one was brought unto him, which owed him ten thousand talents</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18133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 </a:t>
            </a:r>
            <a:r>
              <a:rPr lang="en-US" sz="4000" baseline="30000" dirty="0">
                <a:solidFill>
                  <a:schemeClr val="bg1"/>
                </a:solidFill>
              </a:rPr>
              <a:t>25</a:t>
            </a:r>
            <a:r>
              <a:rPr lang="en-US" sz="4000" dirty="0">
                <a:solidFill>
                  <a:schemeClr val="bg1"/>
                </a:solidFill>
              </a:rPr>
              <a:t> But forasmuch as he had not to pay, his lord commanded him to be sold, and his wife, and children, and all that he had, and payment to be made.</a:t>
            </a:r>
          </a:p>
          <a:p>
            <a:pPr marL="0" indent="0" algn="ctr">
              <a:buNone/>
            </a:pPr>
            <a:r>
              <a:rPr lang="en-US" sz="4000" dirty="0">
                <a:solidFill>
                  <a:schemeClr val="bg1"/>
                </a:solidFill>
              </a:rPr>
              <a:t> </a:t>
            </a:r>
            <a:r>
              <a:rPr lang="en-US" sz="4000" baseline="30000" dirty="0">
                <a:solidFill>
                  <a:schemeClr val="bg1"/>
                </a:solidFill>
              </a:rPr>
              <a:t>26</a:t>
            </a:r>
            <a:r>
              <a:rPr lang="en-US" sz="4000" dirty="0">
                <a:solidFill>
                  <a:schemeClr val="bg1"/>
                </a:solidFill>
              </a:rPr>
              <a:t> The servant therefore fell down, and worshipped him, saying, Lord, have patience with me, and I will pay thee all</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3268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4495" y="1189612"/>
            <a:ext cx="6335009" cy="2457793"/>
          </a:xfrm>
        </p:spPr>
      </p:pic>
    </p:spTree>
    <p:extLst>
      <p:ext uri="{BB962C8B-B14F-4D97-AF65-F5344CB8AC3E}">
        <p14:creationId xmlns:p14="http://schemas.microsoft.com/office/powerpoint/2010/main" val="3729869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 </a:t>
            </a:r>
            <a:r>
              <a:rPr lang="en-US" sz="4000" baseline="30000" dirty="0">
                <a:solidFill>
                  <a:schemeClr val="bg1"/>
                </a:solidFill>
              </a:rPr>
              <a:t>27</a:t>
            </a:r>
            <a:r>
              <a:rPr lang="en-US" sz="4000" dirty="0">
                <a:solidFill>
                  <a:schemeClr val="bg1"/>
                </a:solidFill>
              </a:rPr>
              <a:t> Then the lord of that servant was moved with compassion, and loosed him, and forgave him the debt.</a:t>
            </a:r>
          </a:p>
          <a:p>
            <a:pPr marL="0" indent="0" algn="ctr">
              <a:buNone/>
            </a:pPr>
            <a:r>
              <a:rPr lang="en-US" sz="4000" dirty="0">
                <a:solidFill>
                  <a:schemeClr val="bg1"/>
                </a:solidFill>
              </a:rPr>
              <a:t> </a:t>
            </a:r>
            <a:r>
              <a:rPr lang="en-US" sz="4000" baseline="30000" dirty="0">
                <a:solidFill>
                  <a:schemeClr val="bg1"/>
                </a:solidFill>
              </a:rPr>
              <a:t>28</a:t>
            </a:r>
            <a:r>
              <a:rPr lang="en-US" sz="4000" dirty="0">
                <a:solidFill>
                  <a:schemeClr val="bg1"/>
                </a:solidFill>
              </a:rPr>
              <a:t> But the same servant went out, and found one of his </a:t>
            </a:r>
            <a:r>
              <a:rPr lang="en-US" sz="4000" dirty="0" err="1">
                <a:solidFill>
                  <a:schemeClr val="bg1"/>
                </a:solidFill>
              </a:rPr>
              <a:t>fellowservants</a:t>
            </a:r>
            <a:r>
              <a:rPr lang="en-US" sz="4000" dirty="0">
                <a:solidFill>
                  <a:schemeClr val="bg1"/>
                </a:solidFill>
              </a:rPr>
              <a:t>, which owed him an hundred pence: and he laid hands on him, and took </a:t>
            </a:r>
            <a:r>
              <a:rPr lang="en-US" sz="4000" i="1" dirty="0">
                <a:solidFill>
                  <a:schemeClr val="bg1"/>
                </a:solidFill>
              </a:rPr>
              <a:t>him </a:t>
            </a:r>
            <a:r>
              <a:rPr lang="en-US" sz="4000" dirty="0">
                <a:solidFill>
                  <a:schemeClr val="bg1"/>
                </a:solidFill>
              </a:rPr>
              <a:t>by the throat, saying, Pay me that thou </a:t>
            </a:r>
            <a:r>
              <a:rPr lang="en-US" sz="4000" dirty="0" err="1">
                <a:solidFill>
                  <a:schemeClr val="bg1"/>
                </a:solidFill>
              </a:rPr>
              <a:t>owest</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07723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 </a:t>
            </a:r>
            <a:r>
              <a:rPr lang="en-US" sz="4000" baseline="30000" dirty="0">
                <a:solidFill>
                  <a:schemeClr val="bg1"/>
                </a:solidFill>
              </a:rPr>
              <a:t>29</a:t>
            </a:r>
            <a:r>
              <a:rPr lang="en-US" sz="4000" dirty="0">
                <a:solidFill>
                  <a:schemeClr val="bg1"/>
                </a:solidFill>
              </a:rPr>
              <a:t> And his </a:t>
            </a:r>
            <a:r>
              <a:rPr lang="en-US" sz="4000" dirty="0" err="1">
                <a:solidFill>
                  <a:schemeClr val="bg1"/>
                </a:solidFill>
              </a:rPr>
              <a:t>fellowservant</a:t>
            </a:r>
            <a:r>
              <a:rPr lang="en-US" sz="4000" dirty="0">
                <a:solidFill>
                  <a:schemeClr val="bg1"/>
                </a:solidFill>
              </a:rPr>
              <a:t> fell down at his feet, and besought him, saying, Have patience with me, and I will pay thee all.</a:t>
            </a:r>
          </a:p>
          <a:p>
            <a:pPr marL="0" indent="0" algn="ctr">
              <a:buNone/>
            </a:pPr>
            <a:r>
              <a:rPr lang="en-US" sz="4000" dirty="0">
                <a:solidFill>
                  <a:schemeClr val="bg1"/>
                </a:solidFill>
              </a:rPr>
              <a:t> </a:t>
            </a:r>
            <a:r>
              <a:rPr lang="en-US" sz="4000" baseline="30000" dirty="0">
                <a:solidFill>
                  <a:schemeClr val="bg1"/>
                </a:solidFill>
              </a:rPr>
              <a:t>30</a:t>
            </a:r>
            <a:r>
              <a:rPr lang="en-US" sz="4000" dirty="0">
                <a:solidFill>
                  <a:schemeClr val="bg1"/>
                </a:solidFill>
              </a:rPr>
              <a:t> And he would not: but went and cast him into prison, till he should pay the debt.</a:t>
            </a:r>
          </a:p>
          <a:p>
            <a:pPr marL="0" indent="0" algn="ctr">
              <a:buNone/>
            </a:pPr>
            <a:r>
              <a:rPr lang="en-US" sz="4000" dirty="0">
                <a:solidFill>
                  <a:schemeClr val="bg1"/>
                </a:solidFill>
              </a:rPr>
              <a:t> </a:t>
            </a:r>
            <a:r>
              <a:rPr lang="en-US" sz="4000" baseline="30000" dirty="0">
                <a:solidFill>
                  <a:schemeClr val="bg1"/>
                </a:solidFill>
              </a:rPr>
              <a:t>31</a:t>
            </a:r>
            <a:r>
              <a:rPr lang="en-US" sz="4000" dirty="0">
                <a:solidFill>
                  <a:schemeClr val="bg1"/>
                </a:solidFill>
              </a:rPr>
              <a:t> So when his </a:t>
            </a:r>
            <a:r>
              <a:rPr lang="en-US" sz="4000" dirty="0" err="1">
                <a:solidFill>
                  <a:schemeClr val="bg1"/>
                </a:solidFill>
              </a:rPr>
              <a:t>fellowservants</a:t>
            </a:r>
            <a:r>
              <a:rPr lang="en-US" sz="4000" dirty="0">
                <a:solidFill>
                  <a:schemeClr val="bg1"/>
                </a:solidFill>
              </a:rPr>
              <a:t> saw what was done, they were very sorry, and came and told unto their lord all that was done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04255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 </a:t>
            </a:r>
            <a:r>
              <a:rPr lang="en-US" sz="4000" baseline="30000" dirty="0">
                <a:solidFill>
                  <a:schemeClr val="bg1"/>
                </a:solidFill>
              </a:rPr>
              <a:t>32</a:t>
            </a:r>
            <a:r>
              <a:rPr lang="en-US" sz="4000" dirty="0">
                <a:solidFill>
                  <a:schemeClr val="bg1"/>
                </a:solidFill>
              </a:rPr>
              <a:t> Then his lord, after that he had called him, said unto him, O thou wicked servant, I forgave thee all that debt, because thou </a:t>
            </a:r>
            <a:r>
              <a:rPr lang="en-US" sz="4000" dirty="0" err="1">
                <a:solidFill>
                  <a:schemeClr val="bg1"/>
                </a:solidFill>
              </a:rPr>
              <a:t>desiredst</a:t>
            </a:r>
            <a:r>
              <a:rPr lang="en-US" sz="4000" dirty="0">
                <a:solidFill>
                  <a:schemeClr val="bg1"/>
                </a:solidFill>
              </a:rPr>
              <a:t> me:</a:t>
            </a:r>
          </a:p>
          <a:p>
            <a:pPr marL="0" indent="0" algn="ctr">
              <a:buNone/>
            </a:pPr>
            <a:r>
              <a:rPr lang="en-US" sz="4000" dirty="0">
                <a:solidFill>
                  <a:schemeClr val="bg1"/>
                </a:solidFill>
              </a:rPr>
              <a:t> </a:t>
            </a:r>
            <a:r>
              <a:rPr lang="en-US" sz="4000" baseline="30000" dirty="0">
                <a:solidFill>
                  <a:schemeClr val="bg1"/>
                </a:solidFill>
              </a:rPr>
              <a:t>33</a:t>
            </a:r>
            <a:r>
              <a:rPr lang="en-US" sz="4000" dirty="0">
                <a:solidFill>
                  <a:schemeClr val="bg1"/>
                </a:solidFill>
              </a:rPr>
              <a:t> </a:t>
            </a:r>
            <a:r>
              <a:rPr lang="en-US" sz="4000" dirty="0" err="1">
                <a:solidFill>
                  <a:schemeClr val="bg1"/>
                </a:solidFill>
              </a:rPr>
              <a:t>Shouldest</a:t>
            </a:r>
            <a:r>
              <a:rPr lang="en-US" sz="4000" dirty="0">
                <a:solidFill>
                  <a:schemeClr val="bg1"/>
                </a:solidFill>
              </a:rPr>
              <a:t> not thou also have had compassion on thy </a:t>
            </a:r>
            <a:r>
              <a:rPr lang="en-US" sz="4000" dirty="0" err="1">
                <a:solidFill>
                  <a:schemeClr val="bg1"/>
                </a:solidFill>
              </a:rPr>
              <a:t>fellowservant</a:t>
            </a:r>
            <a:r>
              <a:rPr lang="en-US" sz="4000" dirty="0">
                <a:solidFill>
                  <a:schemeClr val="bg1"/>
                </a:solidFill>
              </a:rPr>
              <a:t>, even as I had pity on thee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81552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 </a:t>
            </a:r>
            <a:r>
              <a:rPr lang="en-US" sz="4000" baseline="30000" dirty="0">
                <a:solidFill>
                  <a:schemeClr val="bg1"/>
                </a:solidFill>
              </a:rPr>
              <a:t>34</a:t>
            </a:r>
            <a:r>
              <a:rPr lang="en-US" sz="4000" dirty="0">
                <a:solidFill>
                  <a:schemeClr val="bg1"/>
                </a:solidFill>
              </a:rPr>
              <a:t> And his lord was wroth, and delivered him to the tormentors, till he should pay all that was due unto him.</a:t>
            </a:r>
          </a:p>
          <a:p>
            <a:pPr marL="0" indent="0" algn="ctr">
              <a:buNone/>
            </a:pPr>
            <a:r>
              <a:rPr lang="en-US" sz="4000" dirty="0">
                <a:solidFill>
                  <a:schemeClr val="bg1"/>
                </a:solidFill>
              </a:rPr>
              <a:t> </a:t>
            </a:r>
            <a:r>
              <a:rPr lang="en-US" sz="4000" baseline="30000" dirty="0">
                <a:solidFill>
                  <a:schemeClr val="bg1"/>
                </a:solidFill>
              </a:rPr>
              <a:t>35</a:t>
            </a:r>
            <a:r>
              <a:rPr lang="en-US" sz="4000" dirty="0">
                <a:solidFill>
                  <a:schemeClr val="bg1"/>
                </a:solidFill>
              </a:rPr>
              <a:t> So likewise shall my heavenly Father do also unto you, if ye from your hearts forgive not every one his brother their trespasses. (Mat 18:23-35 KJV)</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428813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Mt 6:13</a:t>
            </a:r>
            <a:r>
              <a:rPr lang="en-US" sz="4000" dirty="0">
                <a:solidFill>
                  <a:schemeClr val="bg1"/>
                </a:solidFill>
              </a:rPr>
              <a:t> And lead us not into temptation, but deliver us from evil: For </a:t>
            </a:r>
            <a:r>
              <a:rPr lang="en-US" sz="4000" dirty="0" err="1">
                <a:solidFill>
                  <a:schemeClr val="bg1"/>
                </a:solidFill>
              </a:rPr>
              <a:t>thine</a:t>
            </a:r>
            <a:r>
              <a:rPr lang="en-US" sz="4000" dirty="0">
                <a:solidFill>
                  <a:schemeClr val="bg1"/>
                </a:solidFill>
              </a:rPr>
              <a:t> is the kingdom, and the power, and the glory, for ever. Amen.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692171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Lead us not into trials deliver us from allowing evil or wickedness to enter our hearts for we are your servants in your kingdom where you have all power, glory be thy Name!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187039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6:14</a:t>
            </a:r>
            <a:r>
              <a:rPr lang="en-US" sz="4000" dirty="0">
                <a:solidFill>
                  <a:schemeClr val="bg1"/>
                </a:solidFill>
              </a:rPr>
              <a:t> For if ye forgive men their trespasses, your heavenly Father will also forgive you: </a:t>
            </a:r>
          </a:p>
          <a:p>
            <a:pPr marL="0" indent="0" algn="ctr">
              <a:buNone/>
            </a:pPr>
            <a:r>
              <a:rPr lang="en-US" sz="4000" baseline="30000" dirty="0">
                <a:solidFill>
                  <a:schemeClr val="bg1"/>
                </a:solidFill>
              </a:rPr>
              <a:t>Mt 6:15</a:t>
            </a:r>
            <a:r>
              <a:rPr lang="en-US" sz="4000" dirty="0">
                <a:solidFill>
                  <a:schemeClr val="bg1"/>
                </a:solidFill>
              </a:rPr>
              <a:t> But if ye forgive not men their trespasses, neither will your Father forgive your trespasses.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896180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Forgiving trespasses/sins</a:t>
            </a:r>
          </a:p>
          <a:p>
            <a:pPr marL="0" indent="0" algn="ctr">
              <a:buNone/>
            </a:pPr>
            <a:r>
              <a:rPr lang="en-US" sz="4000" dirty="0">
                <a:solidFill>
                  <a:schemeClr val="bg1"/>
                </a:solidFill>
              </a:rPr>
              <a:t>The principle of sowing and reaping, doing unto others as you will have Father do unto you.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460819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 Torah example of forgiving trespass</a:t>
            </a:r>
          </a:p>
          <a:p>
            <a:pPr marL="0" indent="0" algn="ctr">
              <a:buNone/>
            </a:pPr>
            <a:r>
              <a:rPr lang="en-US" sz="4000" dirty="0">
                <a:solidFill>
                  <a:schemeClr val="bg1"/>
                </a:solidFill>
              </a:rPr>
              <a:t>Forgiving a Trespass Genesis 50:17</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70985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Ge</a:t>
            </a:r>
            <a:r>
              <a:rPr lang="en-US" sz="4000" baseline="30000" dirty="0">
                <a:solidFill>
                  <a:schemeClr val="bg1"/>
                </a:solidFill>
              </a:rPr>
              <a:t> 50:17</a:t>
            </a:r>
            <a:r>
              <a:rPr lang="en-US" sz="4000" dirty="0">
                <a:solidFill>
                  <a:schemeClr val="bg1"/>
                </a:solidFill>
              </a:rPr>
              <a:t> So shall ye say unto Joseph, Forgive, I pray thee now, the trespass of thy brethren, and their sin; for they did unto thee evil: and now, we pray thee, forgive the trespass of the servants of the God of thy father. And Joseph wept when they </a:t>
            </a:r>
            <a:r>
              <a:rPr lang="en-US" sz="4000" dirty="0" err="1">
                <a:solidFill>
                  <a:schemeClr val="bg1"/>
                </a:solidFill>
              </a:rPr>
              <a:t>spake</a:t>
            </a:r>
            <a:r>
              <a:rPr lang="en-US" sz="4000" dirty="0">
                <a:solidFill>
                  <a:schemeClr val="bg1"/>
                </a:solidFill>
              </a:rPr>
              <a:t> unto him.</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21708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Is </a:t>
            </a:r>
            <a:r>
              <a:rPr lang="en-US" sz="4000" dirty="0" err="1">
                <a:solidFill>
                  <a:schemeClr val="bg1"/>
                </a:solidFill>
              </a:rPr>
              <a:t>Yeshua</a:t>
            </a:r>
            <a:r>
              <a:rPr lang="en-US" sz="4000" dirty="0">
                <a:solidFill>
                  <a:schemeClr val="bg1"/>
                </a:solidFill>
              </a:rPr>
              <a:t> saying this is the only way to pray? No. See how </a:t>
            </a:r>
            <a:r>
              <a:rPr lang="en-US" sz="4000" dirty="0" err="1">
                <a:solidFill>
                  <a:schemeClr val="bg1"/>
                </a:solidFill>
              </a:rPr>
              <a:t>Yeshua</a:t>
            </a:r>
            <a:r>
              <a:rPr lang="en-US" sz="4000" dirty="0">
                <a:solidFill>
                  <a:schemeClr val="bg1"/>
                </a:solidFill>
              </a:rPr>
              <a:t> prayed in John 17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368449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It appears fasting was not done while Messiah was with His disciples but they would fast when He was no longer with them.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4219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2:18</a:t>
            </a:r>
            <a:r>
              <a:rPr lang="en-US" sz="4000" dirty="0">
                <a:solidFill>
                  <a:schemeClr val="bg1"/>
                </a:solidFill>
              </a:rPr>
              <a:t> And the disciples of John and of the Pharisees used to fast: and they come and say unto him, Why do the disciples of John and of the Pharisees fast, but thy disciples fast not? </a:t>
            </a:r>
            <a:r>
              <a:rPr lang="en-US" sz="4000" baseline="30000" dirty="0" smtClean="0">
                <a:solidFill>
                  <a:schemeClr val="bg1"/>
                </a:solidFill>
              </a:rPr>
              <a:t>Mk </a:t>
            </a:r>
            <a:r>
              <a:rPr lang="en-US" sz="4000" baseline="30000" dirty="0">
                <a:solidFill>
                  <a:schemeClr val="bg1"/>
                </a:solidFill>
              </a:rPr>
              <a:t>2:19</a:t>
            </a:r>
            <a:r>
              <a:rPr lang="en-US" sz="4000" dirty="0">
                <a:solidFill>
                  <a:schemeClr val="bg1"/>
                </a:solidFill>
              </a:rPr>
              <a:t> And Jesus said unto them, Can the children of the </a:t>
            </a:r>
            <a:r>
              <a:rPr lang="en-US" sz="4000" dirty="0" err="1">
                <a:solidFill>
                  <a:schemeClr val="bg1"/>
                </a:solidFill>
              </a:rPr>
              <a:t>bridechamber</a:t>
            </a:r>
            <a:r>
              <a:rPr lang="en-US" sz="4000" dirty="0">
                <a:solidFill>
                  <a:schemeClr val="bg1"/>
                </a:solidFill>
              </a:rPr>
              <a:t> fast, while the bridegroom is with them? as long as they have the bridegroom with them, they cannot fast.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926532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2:20</a:t>
            </a:r>
            <a:r>
              <a:rPr lang="en-US" sz="4000" dirty="0">
                <a:solidFill>
                  <a:schemeClr val="bg1"/>
                </a:solidFill>
              </a:rPr>
              <a:t> But the days will come, when the bridegroom shall be taken away from them, and then shall </a:t>
            </a:r>
            <a:r>
              <a:rPr lang="en-US" sz="4000" u="sng" dirty="0">
                <a:solidFill>
                  <a:schemeClr val="bg1"/>
                </a:solidFill>
              </a:rPr>
              <a:t>they fast in those days.</a:t>
            </a:r>
            <a:endParaRPr lang="en-US" sz="4000" dirty="0">
              <a:solidFill>
                <a:schemeClr val="bg1"/>
              </a:solidFill>
            </a:endParaRP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267893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Yeshua</a:t>
            </a:r>
            <a:r>
              <a:rPr lang="en-US" sz="4000" dirty="0">
                <a:solidFill>
                  <a:schemeClr val="bg1"/>
                </a:solidFill>
              </a:rPr>
              <a:t> instructs them on how to fast unto Father in the way that pleased </a:t>
            </a:r>
            <a:r>
              <a:rPr lang="en-US" sz="4000" dirty="0" err="1">
                <a:solidFill>
                  <a:schemeClr val="bg1"/>
                </a:solidFill>
              </a:rPr>
              <a:t>YeHoVaH</a:t>
            </a:r>
            <a:r>
              <a:rPr lang="en-US" sz="4000" dirty="0">
                <a:solidFill>
                  <a:schemeClr val="bg1"/>
                </a:solidFill>
              </a:rPr>
              <a:t> and moved Him to reward them for their fast</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56262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Mt 6:16</a:t>
            </a:r>
            <a:r>
              <a:rPr lang="en-US" sz="4000" dirty="0">
                <a:solidFill>
                  <a:schemeClr val="bg1"/>
                </a:solidFill>
              </a:rPr>
              <a:t> Moreover when ye fast, be not, as the hypocrites, of a sad countenance: for they disfigure their faces, that they may appear unto men to fast. Verily I say unto you, They have their reward.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33154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Fast – </a:t>
            </a:r>
            <a:r>
              <a:rPr lang="en-US" sz="4000" b="1" dirty="0">
                <a:solidFill>
                  <a:schemeClr val="bg1"/>
                </a:solidFill>
              </a:rPr>
              <a:t>3522 </a:t>
            </a:r>
            <a:r>
              <a:rPr lang="el-GR" sz="4000" b="1" dirty="0">
                <a:solidFill>
                  <a:schemeClr val="bg1"/>
                </a:solidFill>
              </a:rPr>
              <a:t>νηστεύω </a:t>
            </a:r>
            <a:r>
              <a:rPr lang="en-US" sz="4000" dirty="0" err="1">
                <a:solidFill>
                  <a:schemeClr val="bg1"/>
                </a:solidFill>
              </a:rPr>
              <a:t>nesteuo</a:t>
            </a:r>
            <a:r>
              <a:rPr lang="en-US" sz="4000" dirty="0">
                <a:solidFill>
                  <a:schemeClr val="bg1"/>
                </a:solidFill>
              </a:rPr>
              <a:t> {</a:t>
            </a:r>
            <a:r>
              <a:rPr lang="en-US" sz="4000" dirty="0" err="1">
                <a:solidFill>
                  <a:schemeClr val="bg1"/>
                </a:solidFill>
              </a:rPr>
              <a:t>nace</a:t>
            </a:r>
            <a:r>
              <a:rPr lang="en-US" sz="4000" dirty="0">
                <a:solidFill>
                  <a:schemeClr val="bg1"/>
                </a:solidFill>
              </a:rPr>
              <a:t>-</a:t>
            </a:r>
            <a:r>
              <a:rPr lang="en-US" sz="4000" dirty="0" err="1">
                <a:solidFill>
                  <a:schemeClr val="bg1"/>
                </a:solidFill>
              </a:rPr>
              <a:t>tyoo</a:t>
            </a:r>
            <a:r>
              <a:rPr lang="en-US" sz="4000" dirty="0">
                <a:solidFill>
                  <a:schemeClr val="bg1"/>
                </a:solidFill>
              </a:rPr>
              <a:t>'-o} </a:t>
            </a:r>
          </a:p>
          <a:p>
            <a:pPr marL="0" indent="0" algn="ctr">
              <a:buNone/>
            </a:pPr>
            <a:r>
              <a:rPr lang="en-US" sz="4000" b="1" dirty="0">
                <a:solidFill>
                  <a:schemeClr val="bg1"/>
                </a:solidFill>
              </a:rPr>
              <a:t>Meaning:  </a:t>
            </a:r>
            <a:r>
              <a:rPr lang="en-US" sz="4000" dirty="0">
                <a:solidFill>
                  <a:schemeClr val="bg1"/>
                </a:solidFill>
              </a:rPr>
              <a:t>1) to abstain as a religious exercise from food and drink: either entirely, if the fast lasted but a single day, or from customary and choice nourishment, if it continued several days </a:t>
            </a:r>
          </a:p>
          <a:p>
            <a:pPr marL="0" indent="0" algn="ctr">
              <a:buNone/>
            </a:pPr>
            <a:r>
              <a:rPr lang="en-US" sz="4000" b="1" dirty="0">
                <a:solidFill>
                  <a:schemeClr val="bg1"/>
                </a:solidFill>
              </a:rPr>
              <a:t>Origin:  </a:t>
            </a:r>
            <a:r>
              <a:rPr lang="en-US" sz="4000" dirty="0">
                <a:solidFill>
                  <a:schemeClr val="bg1"/>
                </a:solidFill>
              </a:rPr>
              <a:t>from 3523; TDNT - 4:924,632; v</a:t>
            </a:r>
          </a:p>
          <a:p>
            <a:pPr marL="0" indent="0" algn="ctr">
              <a:buNone/>
            </a:pPr>
            <a:r>
              <a:rPr lang="en-US" sz="4000" b="1" dirty="0">
                <a:solidFill>
                  <a:schemeClr val="bg1"/>
                </a:solidFill>
              </a:rPr>
              <a:t>Usage:  </a:t>
            </a:r>
            <a:r>
              <a:rPr lang="en-US" sz="4000" dirty="0">
                <a:solidFill>
                  <a:schemeClr val="bg1"/>
                </a:solidFill>
              </a:rPr>
              <a:t>AV - fast 21; 21</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59010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6:17</a:t>
            </a:r>
            <a:r>
              <a:rPr lang="en-US" sz="4000" dirty="0">
                <a:solidFill>
                  <a:schemeClr val="bg1"/>
                </a:solidFill>
              </a:rPr>
              <a:t> But thou, when thou fastest, anoint </a:t>
            </a:r>
            <a:r>
              <a:rPr lang="en-US" sz="4000" dirty="0" err="1">
                <a:solidFill>
                  <a:schemeClr val="bg1"/>
                </a:solidFill>
              </a:rPr>
              <a:t>thine</a:t>
            </a:r>
            <a:r>
              <a:rPr lang="en-US" sz="4000" dirty="0">
                <a:solidFill>
                  <a:schemeClr val="bg1"/>
                </a:solidFill>
              </a:rPr>
              <a:t> head, and wash thy face; </a:t>
            </a:r>
          </a:p>
          <a:p>
            <a:pPr marL="0" indent="0" algn="ctr">
              <a:buNone/>
            </a:pPr>
            <a:r>
              <a:rPr lang="en-US" sz="4000" baseline="30000" dirty="0">
                <a:solidFill>
                  <a:schemeClr val="bg1"/>
                </a:solidFill>
              </a:rPr>
              <a:t>Mt 6:18</a:t>
            </a:r>
            <a:r>
              <a:rPr lang="en-US" sz="4000" dirty="0">
                <a:solidFill>
                  <a:schemeClr val="bg1"/>
                </a:solidFill>
              </a:rPr>
              <a:t> That thou </a:t>
            </a:r>
            <a:r>
              <a:rPr lang="en-US" sz="4000" u="sng" dirty="0">
                <a:solidFill>
                  <a:schemeClr val="bg1"/>
                </a:solidFill>
              </a:rPr>
              <a:t>appear not unto men to fast</a:t>
            </a:r>
            <a:r>
              <a:rPr lang="en-US" sz="4000" dirty="0">
                <a:solidFill>
                  <a:schemeClr val="bg1"/>
                </a:solidFill>
              </a:rPr>
              <a:t>, but unto thy Father which is in secret: and thy Father, which </a:t>
            </a:r>
            <a:r>
              <a:rPr lang="en-US" sz="4000" dirty="0" err="1">
                <a:solidFill>
                  <a:schemeClr val="bg1"/>
                </a:solidFill>
              </a:rPr>
              <a:t>seeth</a:t>
            </a:r>
            <a:r>
              <a:rPr lang="en-US" sz="4000" dirty="0">
                <a:solidFill>
                  <a:schemeClr val="bg1"/>
                </a:solidFill>
              </a:rPr>
              <a:t> in secret, shall reward thee openly.</a:t>
            </a:r>
          </a:p>
          <a:p>
            <a:pPr marL="0" indent="0" algn="ctr">
              <a:buNone/>
            </a:pPr>
            <a:r>
              <a:rPr lang="en-US" sz="4000" dirty="0">
                <a:solidFill>
                  <a:schemeClr val="bg1"/>
                </a:solidFill>
              </a:rPr>
              <a:t>Our fasting is to be done unto </a:t>
            </a:r>
            <a:r>
              <a:rPr lang="en-US" sz="4000" dirty="0" err="1">
                <a:solidFill>
                  <a:schemeClr val="bg1"/>
                </a:solidFill>
              </a:rPr>
              <a:t>YeHoVaH</a:t>
            </a:r>
            <a:r>
              <a:rPr lang="en-US" sz="4000" dirty="0">
                <a:solidFill>
                  <a:schemeClr val="bg1"/>
                </a:solidFill>
              </a:rPr>
              <a:t> Not unto men.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601906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An example from the disciples of corporate prayer and fasting: </a:t>
            </a:r>
            <a:endParaRPr lang="en-US" sz="4000" dirty="0" smtClean="0">
              <a:solidFill>
                <a:schemeClr val="bg1"/>
              </a:solidFill>
            </a:endParaRPr>
          </a:p>
          <a:p>
            <a:pPr marL="0" indent="0" algn="ctr">
              <a:buNone/>
            </a:pPr>
            <a:endParaRPr lang="en-US" sz="4000" dirty="0">
              <a:solidFill>
                <a:schemeClr val="bg1"/>
              </a:solidFill>
            </a:endParaRPr>
          </a:p>
          <a:p>
            <a:pPr marL="0" indent="0" algn="ctr">
              <a:buNone/>
            </a:pPr>
            <a:r>
              <a:rPr lang="en-US" sz="4000" baseline="30000" dirty="0">
                <a:solidFill>
                  <a:schemeClr val="bg1"/>
                </a:solidFill>
              </a:rPr>
              <a:t>Ac 13:1</a:t>
            </a:r>
            <a:r>
              <a:rPr lang="en-US" sz="4000" dirty="0">
                <a:solidFill>
                  <a:schemeClr val="bg1"/>
                </a:solidFill>
              </a:rPr>
              <a:t> Now there were in the church that was at Antioch certain prophets and teachers; as Barnabas, and Simeon that was called Niger, and Lucius of Cyrene, and </a:t>
            </a:r>
            <a:r>
              <a:rPr lang="en-US" sz="4000" dirty="0" err="1">
                <a:solidFill>
                  <a:schemeClr val="bg1"/>
                </a:solidFill>
              </a:rPr>
              <a:t>Manaen</a:t>
            </a:r>
            <a:r>
              <a:rPr lang="en-US" sz="4000" dirty="0">
                <a:solidFill>
                  <a:schemeClr val="bg1"/>
                </a:solidFill>
              </a:rPr>
              <a:t>, which had been brought up with Herod the tetrarch, and Saul.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79688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13:2</a:t>
            </a:r>
            <a:r>
              <a:rPr lang="en-US" sz="4000" dirty="0">
                <a:solidFill>
                  <a:schemeClr val="bg1"/>
                </a:solidFill>
              </a:rPr>
              <a:t> As they ministered to the Lord, and fasted, the Holy Ghost said, Separate me Barnabas and Saul for the work whereunto I have called them. </a:t>
            </a:r>
          </a:p>
          <a:p>
            <a:pPr marL="0" indent="0" algn="ctr">
              <a:buNone/>
            </a:pPr>
            <a:r>
              <a:rPr lang="en-US" sz="4000" baseline="30000" dirty="0">
                <a:solidFill>
                  <a:schemeClr val="bg1"/>
                </a:solidFill>
              </a:rPr>
              <a:t>Ac 13:3</a:t>
            </a:r>
            <a:r>
              <a:rPr lang="en-US" sz="4000" dirty="0">
                <a:solidFill>
                  <a:schemeClr val="bg1"/>
                </a:solidFill>
              </a:rPr>
              <a:t> And when they had </a:t>
            </a:r>
            <a:r>
              <a:rPr lang="en-US" sz="4000" u="sng" dirty="0">
                <a:solidFill>
                  <a:schemeClr val="bg1"/>
                </a:solidFill>
              </a:rPr>
              <a:t>fasted and prayed</a:t>
            </a:r>
            <a:r>
              <a:rPr lang="en-US" sz="4000" dirty="0">
                <a:solidFill>
                  <a:schemeClr val="bg1"/>
                </a:solidFill>
              </a:rPr>
              <a:t>, and laid </a:t>
            </a:r>
            <a:r>
              <a:rPr lang="en-US" sz="4000" i="1" dirty="0">
                <a:solidFill>
                  <a:schemeClr val="bg1"/>
                </a:solidFill>
              </a:rPr>
              <a:t>their </a:t>
            </a:r>
            <a:r>
              <a:rPr lang="en-US" sz="4000" dirty="0">
                <a:solidFill>
                  <a:schemeClr val="bg1"/>
                </a:solidFill>
              </a:rPr>
              <a:t>hands on them, they sent </a:t>
            </a:r>
            <a:r>
              <a:rPr lang="en-US" sz="4000" i="1" dirty="0">
                <a:solidFill>
                  <a:schemeClr val="bg1"/>
                </a:solidFill>
              </a:rPr>
              <a:t>them </a:t>
            </a:r>
            <a:r>
              <a:rPr lang="en-US" sz="4000" dirty="0">
                <a:solidFill>
                  <a:schemeClr val="bg1"/>
                </a:solidFill>
              </a:rPr>
              <a:t>away.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49256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As we do Charity, Prayer, Forgiving and Fasting let us make sure we do what we do unto and in obedience to </a:t>
            </a:r>
            <a:r>
              <a:rPr lang="en-US" sz="4000" dirty="0" err="1">
                <a:solidFill>
                  <a:schemeClr val="bg1"/>
                </a:solidFill>
              </a:rPr>
              <a:t>YeHoVaH</a:t>
            </a:r>
            <a:r>
              <a:rPr lang="en-US" sz="4000" dirty="0">
                <a:solidFill>
                  <a:schemeClr val="bg1"/>
                </a:solidFill>
              </a:rPr>
              <a:t> as taught by Messiah.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707950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Many are familiar with church and denominational sayings and are doing what the church and denominations say. Let us familiarize ourselves with and do what the Word say do!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562799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Corporate prayer</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355806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98474"/>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These are not </a:t>
            </a:r>
            <a:r>
              <a:rPr lang="en-US" sz="4000" dirty="0" err="1" smtClean="0">
                <a:solidFill>
                  <a:schemeClr val="bg1"/>
                </a:solidFill>
                <a:latin typeface="Helvetica" pitchFamily="34" charset="0"/>
                <a:cs typeface="Helvetica" pitchFamily="34" charset="0"/>
              </a:rPr>
              <a:t>muslims</a:t>
            </a:r>
            <a:r>
              <a:rPr lang="en-US" sz="4000" dirty="0" smtClean="0">
                <a:solidFill>
                  <a:schemeClr val="bg1"/>
                </a:solidFill>
                <a:latin typeface="Helvetica" pitchFamily="34" charset="0"/>
                <a:cs typeface="Helvetica" pitchFamily="34" charset="0"/>
              </a:rPr>
              <a:t> praying</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2" descr="Is the ancient Karaite Jewish community about to disappear? - Israel News -  Haaretz.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744" y="926569"/>
            <a:ext cx="5786437"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4223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98474"/>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These are not </a:t>
            </a:r>
            <a:r>
              <a:rPr lang="en-US" sz="4000" dirty="0" err="1" smtClean="0">
                <a:solidFill>
                  <a:schemeClr val="bg1"/>
                </a:solidFill>
                <a:latin typeface="Helvetica" pitchFamily="34" charset="0"/>
                <a:cs typeface="Helvetica" pitchFamily="34" charset="0"/>
              </a:rPr>
              <a:t>muslims</a:t>
            </a:r>
            <a:r>
              <a:rPr lang="en-US" sz="4000" dirty="0" smtClean="0">
                <a:solidFill>
                  <a:schemeClr val="bg1"/>
                </a:solidFill>
                <a:latin typeface="Helvetica" pitchFamily="34" charset="0"/>
                <a:cs typeface="Helvetica" pitchFamily="34" charset="0"/>
              </a:rPr>
              <a:t> praying</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descr="New Generation of Jewish Sect Takes Up Struggle to Protect Place in Modern  Israel - The New York Ti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10071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1984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98474"/>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These are not </a:t>
            </a:r>
            <a:r>
              <a:rPr lang="en-US" sz="4000" dirty="0" err="1" smtClean="0">
                <a:solidFill>
                  <a:schemeClr val="bg1"/>
                </a:solidFill>
                <a:latin typeface="Helvetica" pitchFamily="34" charset="0"/>
                <a:cs typeface="Helvetica" pitchFamily="34" charset="0"/>
              </a:rPr>
              <a:t>muslims</a:t>
            </a:r>
            <a:r>
              <a:rPr lang="en-US" sz="4000" dirty="0" smtClean="0">
                <a:solidFill>
                  <a:schemeClr val="bg1"/>
                </a:solidFill>
                <a:latin typeface="Helvetica" pitchFamily="34" charset="0"/>
                <a:cs typeface="Helvetica" pitchFamily="34" charset="0"/>
              </a:rPr>
              <a:t> praying</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2" descr="Near San Francisco, Karaite Jews keep an ancient movement alive | The Times  of Isr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962026"/>
            <a:ext cx="61722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0579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78006" y="1239657"/>
            <a:ext cx="6637829" cy="2575278"/>
          </a:xfrm>
        </p:spPr>
      </p:pic>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385485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New Donation Opportunities</a:t>
            </a:r>
          </a:p>
          <a:p>
            <a:pPr algn="ctr">
              <a:buNone/>
            </a:pPr>
            <a:r>
              <a:rPr lang="en-US" sz="4000" dirty="0">
                <a:solidFill>
                  <a:schemeClr val="bg1"/>
                </a:solidFill>
                <a:latin typeface="Helvetica" pitchFamily="34" charset="0"/>
                <a:cs typeface="Helvetica" pitchFamily="34" charset="0"/>
              </a:rPr>
              <a:t>Our Preferred Method</a:t>
            </a:r>
          </a:p>
          <a:p>
            <a:pPr algn="ctr">
              <a:buNone/>
            </a:pPr>
            <a:r>
              <a:rPr lang="en-US" sz="4000" dirty="0" err="1">
                <a:solidFill>
                  <a:schemeClr val="bg1"/>
                </a:solidFill>
                <a:latin typeface="Helvetica" pitchFamily="34" charset="0"/>
                <a:cs typeface="Helvetica" pitchFamily="34" charset="0"/>
              </a:rPr>
              <a:t>CashAPP</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Canadian</a:t>
            </a:r>
          </a:p>
          <a:p>
            <a:pPr algn="ctr">
              <a:buNone/>
            </a:pPr>
            <a:r>
              <a:rPr lang="en-US" sz="4000" dirty="0" smtClean="0">
                <a:solidFill>
                  <a:schemeClr val="bg1"/>
                </a:solidFill>
                <a:latin typeface="Helvetica" pitchFamily="34" charset="0"/>
                <a:cs typeface="Helvetica" pitchFamily="34" charset="0"/>
              </a:rPr>
              <a:t>Donation Opportunity</a:t>
            </a:r>
          </a:p>
          <a:p>
            <a:pPr algn="ctr">
              <a:buNone/>
            </a:pPr>
            <a:r>
              <a:rPr lang="en-US" sz="4000" dirty="0" smtClean="0">
                <a:solidFill>
                  <a:schemeClr val="bg1"/>
                </a:solidFill>
                <a:latin typeface="Helvetica" pitchFamily="34" charset="0"/>
                <a:cs typeface="Helvetica" pitchFamily="34" charset="0"/>
              </a:rPr>
              <a:t>Arthur Bailey Ministries is a </a:t>
            </a:r>
          </a:p>
          <a:p>
            <a:pPr algn="ctr">
              <a:buNone/>
            </a:pPr>
            <a:r>
              <a:rPr lang="en-US" sz="4000" dirty="0" smtClean="0">
                <a:solidFill>
                  <a:schemeClr val="bg1"/>
                </a:solidFill>
                <a:latin typeface="Helvetica" pitchFamily="34" charset="0"/>
                <a:cs typeface="Helvetica" pitchFamily="34" charset="0"/>
              </a:rPr>
              <a:t>Registered Charity in Canada </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197277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893698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621216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622033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002281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91971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064607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81548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133151</TotalTime>
  <Words>2886</Words>
  <Application>Microsoft Office PowerPoint</Application>
  <PresentationFormat>On-screen Show (16:9)</PresentationFormat>
  <Paragraphs>477</Paragraphs>
  <Slides>91</Slides>
  <Notes>91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2831</cp:revision>
  <dcterms:created xsi:type="dcterms:W3CDTF">2015-08-01T01:54:59Z</dcterms:created>
  <dcterms:modified xsi:type="dcterms:W3CDTF">2021-01-24T04:27:19Z</dcterms:modified>
</cp:coreProperties>
</file>