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257" r:id="rId3"/>
    <p:sldId id="3920" r:id="rId4"/>
    <p:sldId id="5224" r:id="rId5"/>
    <p:sldId id="1981" r:id="rId6"/>
    <p:sldId id="4362" r:id="rId7"/>
    <p:sldId id="4366" r:id="rId8"/>
    <p:sldId id="4823" r:id="rId9"/>
    <p:sldId id="5223" r:id="rId10"/>
    <p:sldId id="5905" r:id="rId11"/>
    <p:sldId id="6305" r:id="rId12"/>
    <p:sldId id="6307" r:id="rId13"/>
    <p:sldId id="6308" r:id="rId14"/>
    <p:sldId id="6309" r:id="rId15"/>
    <p:sldId id="6306" r:id="rId16"/>
    <p:sldId id="6310" r:id="rId17"/>
    <p:sldId id="6311" r:id="rId18"/>
    <p:sldId id="6312" r:id="rId19"/>
    <p:sldId id="6313" r:id="rId20"/>
    <p:sldId id="6314" r:id="rId21"/>
    <p:sldId id="6315" r:id="rId22"/>
    <p:sldId id="6316" r:id="rId23"/>
    <p:sldId id="6317" r:id="rId24"/>
    <p:sldId id="6318" r:id="rId25"/>
    <p:sldId id="6319" r:id="rId26"/>
    <p:sldId id="6320" r:id="rId27"/>
    <p:sldId id="6321" r:id="rId28"/>
    <p:sldId id="6322" r:id="rId29"/>
    <p:sldId id="6323" r:id="rId30"/>
    <p:sldId id="6324" r:id="rId31"/>
    <p:sldId id="6325" r:id="rId32"/>
    <p:sldId id="6326" r:id="rId33"/>
    <p:sldId id="6327" r:id="rId34"/>
    <p:sldId id="6328" r:id="rId35"/>
    <p:sldId id="6329" r:id="rId36"/>
    <p:sldId id="6330" r:id="rId37"/>
    <p:sldId id="6331" r:id="rId38"/>
    <p:sldId id="6332" r:id="rId39"/>
    <p:sldId id="6333" r:id="rId40"/>
    <p:sldId id="6129" r:id="rId41"/>
    <p:sldId id="5225" r:id="rId42"/>
    <p:sldId id="5527" r:id="rId43"/>
    <p:sldId id="5193" r:id="rId44"/>
    <p:sldId id="5496" r:id="rId45"/>
    <p:sldId id="5765" r:id="rId46"/>
    <p:sldId id="5196" r:id="rId47"/>
    <p:sldId id="5195" r:id="rId48"/>
    <p:sldId id="6258" r:id="rId49"/>
    <p:sldId id="6334" r:id="rId50"/>
    <p:sldId id="6335" r:id="rId51"/>
    <p:sldId id="6336" r:id="rId52"/>
    <p:sldId id="6337" r:id="rId53"/>
    <p:sldId id="6338" r:id="rId54"/>
    <p:sldId id="6339" r:id="rId55"/>
    <p:sldId id="6340" r:id="rId56"/>
    <p:sldId id="6341" r:id="rId57"/>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00" autoAdjust="0"/>
    <p:restoredTop sz="94434" autoAdjust="0"/>
  </p:normalViewPr>
  <p:slideViewPr>
    <p:cSldViewPr snapToGrid="0" snapToObjects="1">
      <p:cViewPr varScale="1">
        <p:scale>
          <a:sx n="155" d="100"/>
          <a:sy n="155" d="100"/>
        </p:scale>
        <p:origin x="114" y="21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9/19/2020</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32606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189791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1122678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643455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2868513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1393971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2456303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1129240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1110501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190455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3126592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3032453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206410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2526487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1416814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380443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2482384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442712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1939440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1668746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3763348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4089904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2114742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1480646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12039996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1455219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8554005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3166117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31184207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1704891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2337880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41770165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23909384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27588249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42733948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9457098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16899636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8241877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13343281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3885277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11825828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35623196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34046663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40220862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25549533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19256114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33788007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2020685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a:p>
        </p:txBody>
      </p:sp>
    </p:spTree>
    <p:extLst>
      <p:ext uri="{BB962C8B-B14F-4D97-AF65-F5344CB8AC3E}">
        <p14:creationId xmlns:p14="http://schemas.microsoft.com/office/powerpoint/2010/main" val="240672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a:p>
        </p:txBody>
      </p:sp>
    </p:spTree>
    <p:extLst>
      <p:ext uri="{BB962C8B-B14F-4D97-AF65-F5344CB8AC3E}">
        <p14:creationId xmlns:p14="http://schemas.microsoft.com/office/powerpoint/2010/main" val="408562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a:t>
            </a:fld>
            <a:endParaRPr lang="en-US"/>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D0546E-A75C-4C26-87FD-2EA5D6FEBA20}" type="datetime1">
              <a:rPr lang="en-US" smtClean="0"/>
              <a:pPr/>
              <a:t>9/19/2020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CB1B0-0524-431A-AD96-8337355DD8D3}" type="datetime1">
              <a:rPr lang="en-US" smtClean="0"/>
              <a:pPr/>
              <a:t>9/19/2020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98121-74DE-4FBF-A57D-128D603E4826}" type="datetime1">
              <a:rPr lang="en-US" smtClean="0"/>
              <a:pPr/>
              <a:t>9/19/2020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44E1A-884A-487A-A010-850F83076D7E}" type="datetime1">
              <a:rPr lang="en-US" smtClean="0"/>
              <a:pPr/>
              <a:t>9/19/2020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9/19/2020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E77BC4-6E9E-46F4-8232-0B68B6A03327}" type="datetime1">
              <a:rPr lang="en-US" smtClean="0"/>
              <a:pPr/>
              <a:t>9/19/2020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DCF79-0BEE-4553-A736-F3924A5194EE}" type="datetime1">
              <a:rPr lang="en-US" smtClean="0"/>
              <a:pPr/>
              <a:t>9/19/2020</a:t>
            </a:fld>
            <a:endParaRPr lang="en-US"/>
          </a:p>
        </p:txBody>
      </p:sp>
      <p:sp>
        <p:nvSpPr>
          <p:cNvPr id="8" name="Footer Placeholder 7"/>
          <p:cNvSpPr>
            <a:spLocks noGrp="1"/>
          </p:cNvSpPr>
          <p:nvPr>
            <p:ph type="ftr" sz="quarter" idx="11"/>
          </p:nvPr>
        </p:nvSpPr>
        <p:spPr/>
        <p:txBody>
          <a:bodyPr/>
          <a:lstStyle/>
          <a:p>
            <a:r>
              <a:rPr lang="en-US" smtClean="0"/>
              <a:t>ArthurBaileyMinistries.com</a:t>
            </a:r>
            <a:endParaRPr lang="en-US"/>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FA917-FB7A-46F0-83B1-168855B59B96}" type="datetime1">
              <a:rPr lang="en-US" smtClean="0"/>
              <a:pPr/>
              <a:t>9/19/2020</a:t>
            </a:fld>
            <a:endParaRPr lang="en-US"/>
          </a:p>
        </p:txBody>
      </p:sp>
      <p:sp>
        <p:nvSpPr>
          <p:cNvPr id="4" name="Footer Placeholder 3"/>
          <p:cNvSpPr>
            <a:spLocks noGrp="1"/>
          </p:cNvSpPr>
          <p:nvPr>
            <p:ph type="ftr" sz="quarter" idx="11"/>
          </p:nvPr>
        </p:nvSpPr>
        <p:spPr/>
        <p:txBody>
          <a:bodyPr/>
          <a:lstStyle/>
          <a:p>
            <a:r>
              <a:rPr lang="en-US" smtClean="0"/>
              <a:t>ArthurBaileyMinistries.com</a:t>
            </a:r>
            <a:endParaRPr lang="en-US"/>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9/19/2020</a:t>
            </a:fld>
            <a:endParaRPr lang="en-US"/>
          </a:p>
        </p:txBody>
      </p:sp>
      <p:sp>
        <p:nvSpPr>
          <p:cNvPr id="3" name="Footer Placeholder 2"/>
          <p:cNvSpPr>
            <a:spLocks noGrp="1"/>
          </p:cNvSpPr>
          <p:nvPr>
            <p:ph type="ftr" sz="quarter" idx="11"/>
          </p:nvPr>
        </p:nvSpPr>
        <p:spPr/>
        <p:txBody>
          <a:bodyPr/>
          <a:lstStyle/>
          <a:p>
            <a:r>
              <a:rPr lang="en-US" smtClean="0"/>
              <a:t>ArthurBaileyMinistries.com</a:t>
            </a:r>
            <a:endParaRPr lang="en-US"/>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9/19/2020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9/19/2020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9/19/2020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ArthurBaileyMinistries.com</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fontScale="85000" lnSpcReduction="10000"/>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smtClean="0">
              <a:solidFill>
                <a:schemeClr val="bg1"/>
              </a:solidFill>
              <a:latin typeface="Helvetica" panose="020B0604020202020204" pitchFamily="34" charset="0"/>
              <a:cs typeface="Helvetica" panose="020B0604020202020204" pitchFamily="34" charset="0"/>
            </a:endParaRPr>
          </a:p>
          <a:p>
            <a:pPr algn="ctr">
              <a:buNone/>
            </a:pPr>
            <a:r>
              <a:rPr lang="en-US" sz="5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5400" dirty="0">
                <a:solidFill>
                  <a:schemeClr val="bg1"/>
                </a:solidFill>
              </a:rPr>
              <a:t>Religion and The Feast of Trumpets</a:t>
            </a:r>
          </a:p>
          <a:p>
            <a:pPr marL="0" indent="0" algn="ctr">
              <a:buNone/>
            </a:pPr>
            <a:r>
              <a:rPr lang="en-US" sz="5400" dirty="0">
                <a:solidFill>
                  <a:schemeClr val="bg1"/>
                </a:solidFill>
              </a:rPr>
              <a:t>The Feast of Trumpets 2020</a:t>
            </a:r>
          </a:p>
        </p:txBody>
      </p:sp>
      <p:sp>
        <p:nvSpPr>
          <p:cNvPr id="5" name="Slide Number Placeholder 4"/>
          <p:cNvSpPr>
            <a:spLocks noGrp="1"/>
          </p:cNvSpPr>
          <p:nvPr>
            <p:ph type="sldNum" sz="quarter" idx="12"/>
          </p:nvPr>
        </p:nvSpPr>
        <p:spPr/>
        <p:txBody>
          <a:bodyPr/>
          <a:lstStyle/>
          <a:p>
            <a:fld id="{ABE43780-39AE-FD47-8E4A-A7BCC7E08357}" type="slidenum">
              <a:rPr lang="en-US" smtClean="0"/>
              <a:pPr/>
              <a:t>10</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65975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Lev 23:23</a:t>
            </a:r>
            <a:r>
              <a:rPr lang="en-US" sz="4000" dirty="0">
                <a:solidFill>
                  <a:schemeClr val="bg1"/>
                </a:solidFill>
              </a:rPr>
              <a:t> And the LORD </a:t>
            </a:r>
            <a:r>
              <a:rPr lang="en-US" sz="4000" dirty="0" err="1">
                <a:solidFill>
                  <a:schemeClr val="bg1"/>
                </a:solidFill>
              </a:rPr>
              <a:t>spake</a:t>
            </a:r>
            <a:r>
              <a:rPr lang="en-US" sz="4000" dirty="0">
                <a:solidFill>
                  <a:schemeClr val="bg1"/>
                </a:solidFill>
              </a:rPr>
              <a:t> unto Moses, saying, </a:t>
            </a:r>
            <a:r>
              <a:rPr lang="en-US" sz="4000" baseline="30000" dirty="0" smtClean="0">
                <a:solidFill>
                  <a:schemeClr val="bg1"/>
                </a:solidFill>
              </a:rPr>
              <a:t>Lev </a:t>
            </a:r>
            <a:r>
              <a:rPr lang="en-US" sz="4000" baseline="30000" dirty="0">
                <a:solidFill>
                  <a:schemeClr val="bg1"/>
                </a:solidFill>
              </a:rPr>
              <a:t>23:24</a:t>
            </a:r>
            <a:r>
              <a:rPr lang="en-US" sz="4000" dirty="0">
                <a:solidFill>
                  <a:schemeClr val="bg1"/>
                </a:solidFill>
              </a:rPr>
              <a:t> Speak unto the children of Israel, saying, In the seventh month, in the first </a:t>
            </a:r>
            <a:r>
              <a:rPr lang="en-US" sz="4000" i="1" dirty="0">
                <a:solidFill>
                  <a:schemeClr val="bg1"/>
                </a:solidFill>
              </a:rPr>
              <a:t>day </a:t>
            </a:r>
            <a:r>
              <a:rPr lang="en-US" sz="4000" dirty="0">
                <a:solidFill>
                  <a:schemeClr val="bg1"/>
                </a:solidFill>
              </a:rPr>
              <a:t>of the month, shall ye have a </a:t>
            </a:r>
            <a:r>
              <a:rPr lang="en-US" sz="4000" dirty="0" err="1">
                <a:solidFill>
                  <a:schemeClr val="bg1"/>
                </a:solidFill>
              </a:rPr>
              <a:t>sabbath</a:t>
            </a:r>
            <a:r>
              <a:rPr lang="en-US" sz="4000" dirty="0">
                <a:solidFill>
                  <a:schemeClr val="bg1"/>
                </a:solidFill>
              </a:rPr>
              <a:t>, </a:t>
            </a:r>
            <a:r>
              <a:rPr lang="en-US" sz="4000" u="sng" dirty="0">
                <a:solidFill>
                  <a:schemeClr val="bg1"/>
                </a:solidFill>
              </a:rPr>
              <a:t>a memorial of blowing of trumpets</a:t>
            </a:r>
            <a:r>
              <a:rPr lang="en-US" sz="4000" dirty="0">
                <a:solidFill>
                  <a:schemeClr val="bg1"/>
                </a:solidFill>
              </a:rPr>
              <a:t>, an holy convocation. </a:t>
            </a:r>
            <a:r>
              <a:rPr lang="en-US" sz="4000" baseline="30000" dirty="0" smtClean="0">
                <a:solidFill>
                  <a:schemeClr val="bg1"/>
                </a:solidFill>
              </a:rPr>
              <a:t>Lev </a:t>
            </a:r>
            <a:r>
              <a:rPr lang="en-US" sz="4000" baseline="30000" dirty="0">
                <a:solidFill>
                  <a:schemeClr val="bg1"/>
                </a:solidFill>
              </a:rPr>
              <a:t>23:25</a:t>
            </a:r>
            <a:r>
              <a:rPr lang="en-US" sz="4000" dirty="0">
                <a:solidFill>
                  <a:schemeClr val="bg1"/>
                </a:solidFill>
              </a:rPr>
              <a:t> Ye shall do no servile work </a:t>
            </a:r>
            <a:r>
              <a:rPr lang="en-US" sz="4000" i="1" dirty="0">
                <a:solidFill>
                  <a:schemeClr val="bg1"/>
                </a:solidFill>
              </a:rPr>
              <a:t>therein: </a:t>
            </a:r>
            <a:r>
              <a:rPr lang="en-US" sz="4000" dirty="0">
                <a:solidFill>
                  <a:schemeClr val="bg1"/>
                </a:solidFill>
              </a:rPr>
              <a:t>but ye shall offer an offering made by fire unto the LORD</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69264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A memorial of blowing the trumpets keyword </a:t>
            </a:r>
            <a:r>
              <a:rPr lang="en-US" sz="4000" u="sng" dirty="0">
                <a:solidFill>
                  <a:schemeClr val="bg1"/>
                </a:solidFill>
              </a:rPr>
              <a:t>Memorial</a:t>
            </a:r>
            <a:r>
              <a:rPr lang="en-US" sz="4000" dirty="0" smtClean="0">
                <a:solidFill>
                  <a:schemeClr val="bg1"/>
                </a:solidFill>
              </a:rPr>
              <a:t>.</a:t>
            </a:r>
          </a:p>
          <a:p>
            <a:pPr marL="0" indent="0" algn="ctr">
              <a:buNone/>
            </a:pPr>
            <a:endParaRPr lang="en-US" sz="4000" dirty="0">
              <a:solidFill>
                <a:schemeClr val="bg1"/>
              </a:solidFill>
            </a:endParaRPr>
          </a:p>
          <a:p>
            <a:pPr marL="0" indent="0" algn="ctr">
              <a:buNone/>
            </a:pPr>
            <a:r>
              <a:rPr lang="en-US" sz="4000" dirty="0">
                <a:solidFill>
                  <a:schemeClr val="bg1"/>
                </a:solidFill>
              </a:rPr>
              <a:t>The first time the word memorial was used it was to remember </a:t>
            </a:r>
            <a:r>
              <a:rPr lang="en-US" sz="4000" dirty="0" err="1">
                <a:solidFill>
                  <a:schemeClr val="bg1"/>
                </a:solidFill>
              </a:rPr>
              <a:t>YeHoVaH’s</a:t>
            </a:r>
            <a:r>
              <a:rPr lang="en-US" sz="4000" dirty="0">
                <a:solidFill>
                  <a:schemeClr val="bg1"/>
                </a:solidFill>
              </a:rPr>
              <a:t> Name</a:t>
            </a:r>
            <a:r>
              <a:rPr lang="en-US" sz="4000" dirty="0" smtClean="0">
                <a:solidFill>
                  <a:schemeClr val="bg1"/>
                </a:solidFill>
              </a:rPr>
              <a:t>.</a:t>
            </a:r>
            <a:r>
              <a:rPr lang="en-US" sz="4000" dirty="0">
                <a:solidFill>
                  <a:schemeClr val="bg1"/>
                </a:solidFill>
              </a:rPr>
              <a:t>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42409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smtClean="0">
                <a:solidFill>
                  <a:schemeClr val="bg1"/>
                </a:solidFill>
              </a:rPr>
              <a:t>Ex </a:t>
            </a:r>
            <a:r>
              <a:rPr lang="en-US" sz="4000" baseline="30000" dirty="0">
                <a:solidFill>
                  <a:schemeClr val="bg1"/>
                </a:solidFill>
              </a:rPr>
              <a:t>3:15</a:t>
            </a:r>
            <a:r>
              <a:rPr lang="en-US" sz="4000" dirty="0">
                <a:solidFill>
                  <a:schemeClr val="bg1"/>
                </a:solidFill>
              </a:rPr>
              <a:t> And God said moreover unto Moses, Thus shalt thou say unto the children of Israel, The LORD God of your fathers, the God of Abraham, the God of Isaac, and the God of Jacob, hath sent me unto you: this </a:t>
            </a:r>
            <a:r>
              <a:rPr lang="en-US" sz="4000" i="1" dirty="0">
                <a:solidFill>
                  <a:schemeClr val="bg1"/>
                </a:solidFill>
              </a:rPr>
              <a:t>is </a:t>
            </a:r>
            <a:r>
              <a:rPr lang="en-US" sz="4000" dirty="0">
                <a:solidFill>
                  <a:schemeClr val="bg1"/>
                </a:solidFill>
              </a:rPr>
              <a:t>my name for ever, and this </a:t>
            </a:r>
            <a:r>
              <a:rPr lang="en-US" sz="4000" i="1" dirty="0">
                <a:solidFill>
                  <a:schemeClr val="bg1"/>
                </a:solidFill>
              </a:rPr>
              <a:t>is </a:t>
            </a:r>
            <a:r>
              <a:rPr lang="en-US" sz="4000" dirty="0">
                <a:solidFill>
                  <a:schemeClr val="bg1"/>
                </a:solidFill>
              </a:rPr>
              <a:t>my </a:t>
            </a:r>
            <a:r>
              <a:rPr lang="en-US" sz="4000" b="1" u="sng" dirty="0">
                <a:solidFill>
                  <a:schemeClr val="bg1"/>
                </a:solidFill>
              </a:rPr>
              <a:t>memorial</a:t>
            </a:r>
            <a:r>
              <a:rPr lang="en-US" sz="4000" dirty="0">
                <a:solidFill>
                  <a:schemeClr val="bg1"/>
                </a:solidFill>
              </a:rPr>
              <a:t> </a:t>
            </a:r>
            <a:r>
              <a:rPr lang="en-US" sz="4000" u="sng" dirty="0">
                <a:solidFill>
                  <a:schemeClr val="bg1"/>
                </a:solidFill>
              </a:rPr>
              <a:t>unto all generations</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26349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02143 </a:t>
            </a:r>
            <a:r>
              <a:rPr lang="he-IL" sz="4000" dirty="0">
                <a:solidFill>
                  <a:schemeClr val="bg1"/>
                </a:solidFill>
              </a:rPr>
              <a:t>זֵכֶר</a:t>
            </a:r>
            <a:r>
              <a:rPr lang="en-US" sz="4000" dirty="0">
                <a:solidFill>
                  <a:schemeClr val="bg1"/>
                </a:solidFill>
              </a:rPr>
              <a:t> </a:t>
            </a:r>
            <a:r>
              <a:rPr lang="en-US" sz="4000" dirty="0" err="1">
                <a:solidFill>
                  <a:schemeClr val="bg1"/>
                </a:solidFill>
              </a:rPr>
              <a:t>zeker</a:t>
            </a:r>
            <a:r>
              <a:rPr lang="en-US" sz="4000" dirty="0">
                <a:solidFill>
                  <a:schemeClr val="bg1"/>
                </a:solidFill>
              </a:rPr>
              <a:t> {</a:t>
            </a:r>
            <a:r>
              <a:rPr lang="en-US" sz="4000" dirty="0" err="1">
                <a:solidFill>
                  <a:schemeClr val="bg1"/>
                </a:solidFill>
              </a:rPr>
              <a:t>zay</a:t>
            </a:r>
            <a:r>
              <a:rPr lang="en-US" sz="4000" dirty="0">
                <a:solidFill>
                  <a:schemeClr val="bg1"/>
                </a:solidFill>
              </a:rPr>
              <a:t>'-</a:t>
            </a:r>
            <a:r>
              <a:rPr lang="en-US" sz="4000" dirty="0" err="1">
                <a:solidFill>
                  <a:schemeClr val="bg1"/>
                </a:solidFill>
              </a:rPr>
              <a:t>ker</a:t>
            </a:r>
            <a:r>
              <a:rPr lang="en-US" sz="4000" dirty="0">
                <a:solidFill>
                  <a:schemeClr val="bg1"/>
                </a:solidFill>
              </a:rPr>
              <a:t>} or </a:t>
            </a:r>
            <a:r>
              <a:rPr lang="he-IL" sz="4000" dirty="0">
                <a:solidFill>
                  <a:schemeClr val="bg1"/>
                </a:solidFill>
              </a:rPr>
              <a:t>זֶכֶר</a:t>
            </a:r>
            <a:r>
              <a:rPr lang="en-US" sz="4000" dirty="0">
                <a:solidFill>
                  <a:schemeClr val="bg1"/>
                </a:solidFill>
              </a:rPr>
              <a:t> </a:t>
            </a:r>
            <a:r>
              <a:rPr lang="en-US" sz="4000" dirty="0" err="1">
                <a:solidFill>
                  <a:schemeClr val="bg1"/>
                </a:solidFill>
              </a:rPr>
              <a:t>zeker</a:t>
            </a:r>
            <a:r>
              <a:rPr lang="en-US" sz="4000" dirty="0">
                <a:solidFill>
                  <a:schemeClr val="bg1"/>
                </a:solidFill>
              </a:rPr>
              <a:t> {</a:t>
            </a:r>
            <a:r>
              <a:rPr lang="en-US" sz="4000" dirty="0" err="1">
                <a:solidFill>
                  <a:schemeClr val="bg1"/>
                </a:solidFill>
              </a:rPr>
              <a:t>zeh</a:t>
            </a:r>
            <a:r>
              <a:rPr lang="en-US" sz="4000" dirty="0">
                <a:solidFill>
                  <a:schemeClr val="bg1"/>
                </a:solidFill>
              </a:rPr>
              <a:t>'-</a:t>
            </a:r>
            <a:r>
              <a:rPr lang="en-US" sz="4000" dirty="0" err="1">
                <a:solidFill>
                  <a:schemeClr val="bg1"/>
                </a:solidFill>
              </a:rPr>
              <a:t>ker</a:t>
            </a:r>
            <a:r>
              <a:rPr lang="en-US" sz="4000" dirty="0">
                <a:solidFill>
                  <a:schemeClr val="bg1"/>
                </a:solidFill>
              </a:rPr>
              <a:t>} </a:t>
            </a:r>
          </a:p>
          <a:p>
            <a:pPr marL="0" indent="0" algn="ctr">
              <a:buNone/>
            </a:pPr>
            <a:r>
              <a:rPr lang="en-US" sz="4000" b="1" dirty="0">
                <a:solidFill>
                  <a:schemeClr val="bg1"/>
                </a:solidFill>
              </a:rPr>
              <a:t>Meaning:  </a:t>
            </a:r>
            <a:r>
              <a:rPr lang="en-US" sz="4000" dirty="0">
                <a:solidFill>
                  <a:schemeClr val="bg1"/>
                </a:solidFill>
              </a:rPr>
              <a:t>1) memorial, remembrance 1a) remembrance, memory 1b) memorial </a:t>
            </a:r>
          </a:p>
          <a:p>
            <a:pPr marL="0" indent="0" algn="ctr">
              <a:buNone/>
            </a:pPr>
            <a:r>
              <a:rPr lang="en-US" sz="4000" b="1" dirty="0">
                <a:solidFill>
                  <a:schemeClr val="bg1"/>
                </a:solidFill>
              </a:rPr>
              <a:t>Origin:  </a:t>
            </a:r>
            <a:r>
              <a:rPr lang="en-US" sz="4000" dirty="0">
                <a:solidFill>
                  <a:schemeClr val="bg1"/>
                </a:solidFill>
              </a:rPr>
              <a:t>from 02142; TWOT - 551a; n m</a:t>
            </a:r>
          </a:p>
          <a:p>
            <a:pPr marL="0" indent="0" algn="ctr">
              <a:buNone/>
            </a:pPr>
            <a:r>
              <a:rPr lang="en-US" sz="4000" b="1" dirty="0">
                <a:solidFill>
                  <a:schemeClr val="bg1"/>
                </a:solidFill>
              </a:rPr>
              <a:t>Usage:  </a:t>
            </a:r>
            <a:r>
              <a:rPr lang="en-US" sz="4000" dirty="0">
                <a:solidFill>
                  <a:schemeClr val="bg1"/>
                </a:solidFill>
              </a:rPr>
              <a:t>AV - remembrance 11, memorial 5, memory 5, remembered 1, scent 1; 23</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82149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 </a:t>
            </a:r>
            <a:r>
              <a:rPr lang="en-US" sz="4000" dirty="0" smtClean="0">
                <a:solidFill>
                  <a:schemeClr val="bg1"/>
                </a:solidFill>
              </a:rPr>
              <a:t>The </a:t>
            </a:r>
            <a:r>
              <a:rPr lang="en-US" sz="4000" dirty="0">
                <a:solidFill>
                  <a:schemeClr val="bg1"/>
                </a:solidFill>
              </a:rPr>
              <a:t>second time memorial was used to remember </a:t>
            </a:r>
            <a:r>
              <a:rPr lang="en-US" sz="4000" dirty="0" err="1">
                <a:solidFill>
                  <a:schemeClr val="bg1"/>
                </a:solidFill>
              </a:rPr>
              <a:t>YeHoVaH’s</a:t>
            </a:r>
            <a:r>
              <a:rPr lang="en-US" sz="4000" dirty="0">
                <a:solidFill>
                  <a:schemeClr val="bg1"/>
                </a:solidFill>
              </a:rPr>
              <a:t> Passover.</a:t>
            </a:r>
          </a:p>
          <a:p>
            <a:pPr marL="0" indent="0" algn="ctr">
              <a:buNone/>
            </a:pPr>
            <a:r>
              <a:rPr lang="en-US" sz="4000" dirty="0">
                <a:solidFill>
                  <a:schemeClr val="bg1"/>
                </a:solidFill>
              </a:rPr>
              <a:t> </a:t>
            </a:r>
          </a:p>
          <a:p>
            <a:pPr marL="0" indent="0" algn="ctr">
              <a:buNone/>
            </a:pPr>
            <a:r>
              <a:rPr lang="en-US" sz="4000" baseline="30000" dirty="0">
                <a:solidFill>
                  <a:schemeClr val="bg1"/>
                </a:solidFill>
              </a:rPr>
              <a:t>Ex 12:14</a:t>
            </a:r>
            <a:r>
              <a:rPr lang="en-US" sz="4000" dirty="0">
                <a:solidFill>
                  <a:schemeClr val="bg1"/>
                </a:solidFill>
              </a:rPr>
              <a:t> And this day shall be unto you for a memorial; and ye shall keep it a feast to the LORD throughout your generations; ye shall keep it a feast by an ordinance for ever.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07523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923" y="509365"/>
            <a:ext cx="7763195" cy="4185374"/>
          </a:xfrm>
        </p:spPr>
        <p:txBody>
          <a:bodyPr>
            <a:normAutofit fontScale="77500" lnSpcReduction="20000"/>
          </a:bodyPr>
          <a:lstStyle/>
          <a:p>
            <a:pPr marL="0" indent="0" algn="ctr">
              <a:buNone/>
            </a:pPr>
            <a:r>
              <a:rPr lang="en-US" sz="4000" dirty="0">
                <a:solidFill>
                  <a:schemeClr val="bg1"/>
                </a:solidFill>
              </a:rPr>
              <a:t>The third time the word memorial was used to remember </a:t>
            </a:r>
            <a:r>
              <a:rPr lang="en-US" sz="4000" dirty="0" err="1">
                <a:solidFill>
                  <a:schemeClr val="bg1"/>
                </a:solidFill>
              </a:rPr>
              <a:t>YeHoVaH’s</a:t>
            </a:r>
            <a:r>
              <a:rPr lang="en-US" sz="4000" dirty="0">
                <a:solidFill>
                  <a:schemeClr val="bg1"/>
                </a:solidFill>
              </a:rPr>
              <a:t> Feast of Unleavened Bread. </a:t>
            </a:r>
            <a:r>
              <a:rPr lang="en-US" sz="4000" dirty="0" err="1">
                <a:solidFill>
                  <a:schemeClr val="bg1"/>
                </a:solidFill>
              </a:rPr>
              <a:t>YeHoVaH’s</a:t>
            </a:r>
            <a:r>
              <a:rPr lang="en-US" sz="4000" dirty="0">
                <a:solidFill>
                  <a:schemeClr val="bg1"/>
                </a:solidFill>
              </a:rPr>
              <a:t> deliverance from the bondage in Egypt</a:t>
            </a:r>
          </a:p>
          <a:p>
            <a:pPr marL="0" indent="0" algn="ctr">
              <a:buNone/>
            </a:pPr>
            <a:r>
              <a:rPr lang="en-US" sz="4000" dirty="0">
                <a:solidFill>
                  <a:schemeClr val="bg1"/>
                </a:solidFill>
              </a:rPr>
              <a:t>  </a:t>
            </a:r>
          </a:p>
          <a:p>
            <a:pPr marL="0" indent="0" algn="ctr">
              <a:buNone/>
            </a:pPr>
            <a:r>
              <a:rPr lang="en-US" sz="4000" baseline="30000" dirty="0">
                <a:solidFill>
                  <a:schemeClr val="bg1"/>
                </a:solidFill>
              </a:rPr>
              <a:t>Ex 13:9</a:t>
            </a:r>
            <a:r>
              <a:rPr lang="en-US" sz="4000" dirty="0">
                <a:solidFill>
                  <a:schemeClr val="bg1"/>
                </a:solidFill>
              </a:rPr>
              <a:t> And it shall be for a sign unto thee upon </a:t>
            </a:r>
            <a:r>
              <a:rPr lang="en-US" sz="4000" dirty="0" err="1">
                <a:solidFill>
                  <a:schemeClr val="bg1"/>
                </a:solidFill>
              </a:rPr>
              <a:t>thine</a:t>
            </a:r>
            <a:r>
              <a:rPr lang="en-US" sz="4000" dirty="0">
                <a:solidFill>
                  <a:schemeClr val="bg1"/>
                </a:solidFill>
              </a:rPr>
              <a:t> hand, and for a memorial between </a:t>
            </a:r>
            <a:r>
              <a:rPr lang="en-US" sz="4000" dirty="0" err="1">
                <a:solidFill>
                  <a:schemeClr val="bg1"/>
                </a:solidFill>
              </a:rPr>
              <a:t>thine</a:t>
            </a:r>
            <a:r>
              <a:rPr lang="en-US" sz="4000" dirty="0">
                <a:solidFill>
                  <a:schemeClr val="bg1"/>
                </a:solidFill>
              </a:rPr>
              <a:t> eyes, that the LORD'S law may be in thy mouth: for with a strong hand hath the LORD brought thee out of Egypt.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66429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Biblical Israel associated </a:t>
            </a:r>
            <a:r>
              <a:rPr lang="en-US" sz="4000" dirty="0" err="1">
                <a:solidFill>
                  <a:schemeClr val="bg1"/>
                </a:solidFill>
              </a:rPr>
              <a:t>Tumpets</a:t>
            </a:r>
            <a:r>
              <a:rPr lang="en-US" sz="4000" dirty="0">
                <a:solidFill>
                  <a:schemeClr val="bg1"/>
                </a:solidFill>
              </a:rPr>
              <a:t> with Sinai</a:t>
            </a:r>
          </a:p>
          <a:p>
            <a:pPr marL="0" indent="0" algn="ctr">
              <a:buNone/>
            </a:pPr>
            <a:r>
              <a:rPr lang="en-US" sz="4000" dirty="0">
                <a:solidFill>
                  <a:schemeClr val="bg1"/>
                </a:solidFill>
              </a:rPr>
              <a:t> </a:t>
            </a:r>
          </a:p>
          <a:p>
            <a:pPr marL="0" indent="0" algn="ctr">
              <a:buNone/>
            </a:pPr>
            <a:r>
              <a:rPr lang="en-US" sz="4000" dirty="0">
                <a:solidFill>
                  <a:schemeClr val="bg1"/>
                </a:solidFill>
              </a:rPr>
              <a:t>The first, second, third and fourth time trumpets was used was at Sinai in association with the giving of the Law of the Kingdom of Israel.</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14718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Ex 19:13</a:t>
            </a:r>
            <a:r>
              <a:rPr lang="en-US" sz="4000" dirty="0">
                <a:solidFill>
                  <a:schemeClr val="bg1"/>
                </a:solidFill>
              </a:rPr>
              <a:t> There shall not an hand touch it, but he shall surely be stoned, or shot through; whether </a:t>
            </a:r>
            <a:r>
              <a:rPr lang="en-US" sz="4000" i="1" dirty="0">
                <a:solidFill>
                  <a:schemeClr val="bg1"/>
                </a:solidFill>
              </a:rPr>
              <a:t>it be </a:t>
            </a:r>
            <a:r>
              <a:rPr lang="en-US" sz="4000" dirty="0">
                <a:solidFill>
                  <a:schemeClr val="bg1"/>
                </a:solidFill>
              </a:rPr>
              <a:t>beast or man, it shall not live: </a:t>
            </a:r>
            <a:r>
              <a:rPr lang="en-US" sz="4000" u="sng" dirty="0">
                <a:solidFill>
                  <a:schemeClr val="bg1"/>
                </a:solidFill>
              </a:rPr>
              <a:t>when the trumpet </a:t>
            </a:r>
            <a:r>
              <a:rPr lang="en-US" sz="4000" u="sng" dirty="0" err="1">
                <a:solidFill>
                  <a:schemeClr val="bg1"/>
                </a:solidFill>
              </a:rPr>
              <a:t>soundeth</a:t>
            </a:r>
            <a:r>
              <a:rPr lang="en-US" sz="4000" u="sng" dirty="0">
                <a:solidFill>
                  <a:schemeClr val="bg1"/>
                </a:solidFill>
              </a:rPr>
              <a:t> long</a:t>
            </a:r>
            <a:r>
              <a:rPr lang="en-US" sz="4000" dirty="0">
                <a:solidFill>
                  <a:schemeClr val="bg1"/>
                </a:solidFill>
              </a:rPr>
              <a:t>, they shall come up to the mount.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86009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Ex 19:16</a:t>
            </a:r>
            <a:r>
              <a:rPr lang="en-US" sz="4000" dirty="0">
                <a:solidFill>
                  <a:schemeClr val="bg1"/>
                </a:solidFill>
              </a:rPr>
              <a:t> And it came to pass on the third day in the morning, that there were thunders and </a:t>
            </a:r>
            <a:r>
              <a:rPr lang="en-US" sz="4000" dirty="0" err="1">
                <a:solidFill>
                  <a:schemeClr val="bg1"/>
                </a:solidFill>
              </a:rPr>
              <a:t>lightnings</a:t>
            </a:r>
            <a:r>
              <a:rPr lang="en-US" sz="4000" dirty="0">
                <a:solidFill>
                  <a:schemeClr val="bg1"/>
                </a:solidFill>
              </a:rPr>
              <a:t>, and a thick cloud upon the mount, and </a:t>
            </a:r>
            <a:r>
              <a:rPr lang="en-US" sz="4000" u="sng" dirty="0">
                <a:solidFill>
                  <a:schemeClr val="bg1"/>
                </a:solidFill>
              </a:rPr>
              <a:t>the voice of the trumpet exceeding loud</a:t>
            </a:r>
            <a:r>
              <a:rPr lang="en-US" sz="4000" dirty="0">
                <a:solidFill>
                  <a:schemeClr val="bg1"/>
                </a:solidFill>
              </a:rPr>
              <a:t>; so that all the people that </a:t>
            </a:r>
            <a:r>
              <a:rPr lang="en-US" sz="4000" i="1" dirty="0">
                <a:solidFill>
                  <a:schemeClr val="bg1"/>
                </a:solidFill>
              </a:rPr>
              <a:t>was </a:t>
            </a:r>
            <a:r>
              <a:rPr lang="en-US" sz="4000" dirty="0">
                <a:solidFill>
                  <a:schemeClr val="bg1"/>
                </a:solidFill>
              </a:rPr>
              <a:t>in the camp trembled.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30926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Ex 19:19</a:t>
            </a:r>
            <a:r>
              <a:rPr lang="en-US" sz="4000" dirty="0">
                <a:solidFill>
                  <a:schemeClr val="bg1"/>
                </a:solidFill>
              </a:rPr>
              <a:t> And when </a:t>
            </a:r>
            <a:r>
              <a:rPr lang="en-US" sz="4000" u="sng" dirty="0">
                <a:solidFill>
                  <a:schemeClr val="bg1"/>
                </a:solidFill>
              </a:rPr>
              <a:t>the voice of the trumpet sounded long</a:t>
            </a:r>
            <a:r>
              <a:rPr lang="en-US" sz="4000" dirty="0">
                <a:solidFill>
                  <a:schemeClr val="bg1"/>
                </a:solidFill>
              </a:rPr>
              <a:t>, and waxed louder and louder, Moses </a:t>
            </a:r>
            <a:r>
              <a:rPr lang="en-US" sz="4000" dirty="0" err="1">
                <a:solidFill>
                  <a:schemeClr val="bg1"/>
                </a:solidFill>
              </a:rPr>
              <a:t>spake</a:t>
            </a:r>
            <a:r>
              <a:rPr lang="en-US" sz="4000" dirty="0">
                <a:solidFill>
                  <a:schemeClr val="bg1"/>
                </a:solidFill>
              </a:rPr>
              <a:t>, and God answered him by a voice. </a:t>
            </a:r>
          </a:p>
          <a:p>
            <a:pPr marL="0" indent="0" algn="ctr">
              <a:buNone/>
            </a:pPr>
            <a:r>
              <a:rPr lang="en-US" sz="4000" baseline="30000" dirty="0">
                <a:solidFill>
                  <a:schemeClr val="bg1"/>
                </a:solidFill>
              </a:rPr>
              <a:t>Ex 20:18</a:t>
            </a:r>
            <a:r>
              <a:rPr lang="en-US" sz="4000" dirty="0">
                <a:solidFill>
                  <a:schemeClr val="bg1"/>
                </a:solidFill>
              </a:rPr>
              <a:t> And all the people saw the </a:t>
            </a:r>
            <a:r>
              <a:rPr lang="en-US" sz="4000" dirty="0" err="1">
                <a:solidFill>
                  <a:schemeClr val="bg1"/>
                </a:solidFill>
              </a:rPr>
              <a:t>thunderings</a:t>
            </a:r>
            <a:r>
              <a:rPr lang="en-US" sz="4000" dirty="0">
                <a:solidFill>
                  <a:schemeClr val="bg1"/>
                </a:solidFill>
              </a:rPr>
              <a:t>, and the </a:t>
            </a:r>
            <a:r>
              <a:rPr lang="en-US" sz="4000" dirty="0" err="1">
                <a:solidFill>
                  <a:schemeClr val="bg1"/>
                </a:solidFill>
              </a:rPr>
              <a:t>lightnings</a:t>
            </a:r>
            <a:r>
              <a:rPr lang="en-US" sz="4000" dirty="0">
                <a:solidFill>
                  <a:schemeClr val="bg1"/>
                </a:solidFill>
              </a:rPr>
              <a:t>, </a:t>
            </a:r>
            <a:r>
              <a:rPr lang="en-US" sz="4000" u="sng" dirty="0">
                <a:solidFill>
                  <a:schemeClr val="bg1"/>
                </a:solidFill>
              </a:rPr>
              <a:t>and the noise of the trumpet</a:t>
            </a:r>
            <a:r>
              <a:rPr lang="en-US" sz="4000" dirty="0">
                <a:solidFill>
                  <a:schemeClr val="bg1"/>
                </a:solidFill>
              </a:rPr>
              <a:t>, and the mountain smoking: and when the people saw </a:t>
            </a:r>
            <a:r>
              <a:rPr lang="en-US" sz="4000" i="1" dirty="0">
                <a:solidFill>
                  <a:schemeClr val="bg1"/>
                </a:solidFill>
              </a:rPr>
              <a:t>it, </a:t>
            </a:r>
            <a:r>
              <a:rPr lang="en-US" sz="4000" dirty="0">
                <a:solidFill>
                  <a:schemeClr val="bg1"/>
                </a:solidFill>
              </a:rPr>
              <a:t>they removed, and stood afar off.</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57842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When we blow the trumpets it is to remember </a:t>
            </a:r>
            <a:r>
              <a:rPr lang="en-US" sz="4000" dirty="0" err="1">
                <a:solidFill>
                  <a:schemeClr val="bg1"/>
                </a:solidFill>
              </a:rPr>
              <a:t>YeHoVaH</a:t>
            </a:r>
            <a:r>
              <a:rPr lang="en-US" sz="4000" dirty="0">
                <a:solidFill>
                  <a:schemeClr val="bg1"/>
                </a:solidFill>
              </a:rPr>
              <a:t>: His Name, His deliverance, His Law</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75624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Nu 10:7</a:t>
            </a:r>
            <a:r>
              <a:rPr lang="en-US" sz="4000" dirty="0">
                <a:solidFill>
                  <a:schemeClr val="bg1"/>
                </a:solidFill>
              </a:rPr>
              <a:t> But when the congregation is to be gathered together, ye shall blow, but ye shall not sound an alarm. </a:t>
            </a:r>
          </a:p>
          <a:p>
            <a:pPr marL="0" indent="0" algn="ctr">
              <a:buNone/>
            </a:pPr>
            <a:r>
              <a:rPr lang="en-US" sz="4000" baseline="30000" dirty="0">
                <a:solidFill>
                  <a:schemeClr val="bg1"/>
                </a:solidFill>
              </a:rPr>
              <a:t>Nu 10:8</a:t>
            </a:r>
            <a:r>
              <a:rPr lang="en-US" sz="4000" dirty="0">
                <a:solidFill>
                  <a:schemeClr val="bg1"/>
                </a:solidFill>
              </a:rPr>
              <a:t> And the sons of Aaron, the priests, shall blow with the trumpets; and they shall be to you for an ordinance for ever throughout your generations.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27642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When we blow the trumpets in accordance to His instructions He will remember us.</a:t>
            </a:r>
          </a:p>
          <a:p>
            <a:pPr marL="0" indent="0" algn="ctr">
              <a:buNone/>
            </a:pPr>
            <a:r>
              <a:rPr lang="en-US" sz="4000" dirty="0">
                <a:solidFill>
                  <a:schemeClr val="bg1"/>
                </a:solidFill>
              </a:rPr>
              <a:t> </a:t>
            </a:r>
          </a:p>
          <a:p>
            <a:pPr marL="0" indent="0" algn="ctr">
              <a:buNone/>
            </a:pPr>
            <a:r>
              <a:rPr lang="en-US" sz="4000" baseline="30000" dirty="0">
                <a:solidFill>
                  <a:schemeClr val="bg1"/>
                </a:solidFill>
              </a:rPr>
              <a:t>Nu 10:9</a:t>
            </a:r>
            <a:r>
              <a:rPr lang="en-US" sz="4000" dirty="0">
                <a:solidFill>
                  <a:schemeClr val="bg1"/>
                </a:solidFill>
              </a:rPr>
              <a:t> And if ye go to war in your land against the enemy that </a:t>
            </a:r>
            <a:r>
              <a:rPr lang="en-US" sz="4000" dirty="0" err="1">
                <a:solidFill>
                  <a:schemeClr val="bg1"/>
                </a:solidFill>
              </a:rPr>
              <a:t>oppresseth</a:t>
            </a:r>
            <a:r>
              <a:rPr lang="en-US" sz="4000" dirty="0">
                <a:solidFill>
                  <a:schemeClr val="bg1"/>
                </a:solidFill>
              </a:rPr>
              <a:t> you, then ye shall </a:t>
            </a:r>
            <a:r>
              <a:rPr lang="en-US" sz="4000" u="sng" dirty="0">
                <a:solidFill>
                  <a:schemeClr val="bg1"/>
                </a:solidFill>
              </a:rPr>
              <a:t>blow an alarm with the trumpets</a:t>
            </a:r>
            <a:r>
              <a:rPr lang="en-US" sz="4000" dirty="0">
                <a:solidFill>
                  <a:schemeClr val="bg1"/>
                </a:solidFill>
              </a:rPr>
              <a:t>; and ye shall be remembered before the LORD your God, and ye shall be saved from your enemies.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46727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Nu 10:10</a:t>
            </a:r>
            <a:r>
              <a:rPr lang="en-US" sz="4000" dirty="0">
                <a:solidFill>
                  <a:schemeClr val="bg1"/>
                </a:solidFill>
              </a:rPr>
              <a:t> Also </a:t>
            </a:r>
            <a:r>
              <a:rPr lang="en-US" sz="4000" u="sng" dirty="0">
                <a:solidFill>
                  <a:schemeClr val="bg1"/>
                </a:solidFill>
              </a:rPr>
              <a:t>in the day of your gladness</a:t>
            </a:r>
            <a:r>
              <a:rPr lang="en-US" sz="4000" dirty="0">
                <a:solidFill>
                  <a:schemeClr val="bg1"/>
                </a:solidFill>
              </a:rPr>
              <a:t>, and in </a:t>
            </a:r>
            <a:r>
              <a:rPr lang="en-US" sz="4000" u="sng" dirty="0">
                <a:solidFill>
                  <a:schemeClr val="bg1"/>
                </a:solidFill>
              </a:rPr>
              <a:t>your solemn days</a:t>
            </a:r>
            <a:r>
              <a:rPr lang="en-US" sz="4000" dirty="0">
                <a:solidFill>
                  <a:schemeClr val="bg1"/>
                </a:solidFill>
              </a:rPr>
              <a:t>, and in the </a:t>
            </a:r>
            <a:r>
              <a:rPr lang="en-US" sz="4000" u="sng" dirty="0">
                <a:solidFill>
                  <a:schemeClr val="bg1"/>
                </a:solidFill>
              </a:rPr>
              <a:t>beginnings of your months</a:t>
            </a:r>
            <a:r>
              <a:rPr lang="en-US" sz="4000" dirty="0">
                <a:solidFill>
                  <a:schemeClr val="bg1"/>
                </a:solidFill>
              </a:rPr>
              <a:t>, </a:t>
            </a:r>
            <a:r>
              <a:rPr lang="en-US" sz="4000" u="sng" dirty="0">
                <a:solidFill>
                  <a:schemeClr val="bg1"/>
                </a:solidFill>
              </a:rPr>
              <a:t>ye shall blow with the trumpets over your burnt offerings</a:t>
            </a:r>
            <a:r>
              <a:rPr lang="en-US" sz="4000" dirty="0">
                <a:solidFill>
                  <a:schemeClr val="bg1"/>
                </a:solidFill>
              </a:rPr>
              <a:t>, and over the sacrifices of your peace offerings; that they may be to you for a memorial before your God: I </a:t>
            </a:r>
            <a:r>
              <a:rPr lang="en-US" sz="4000" i="1" dirty="0">
                <a:solidFill>
                  <a:schemeClr val="bg1"/>
                </a:solidFill>
              </a:rPr>
              <a:t>am </a:t>
            </a:r>
            <a:r>
              <a:rPr lang="en-US" sz="4000" dirty="0">
                <a:solidFill>
                  <a:schemeClr val="bg1"/>
                </a:solidFill>
              </a:rPr>
              <a:t>the LORD your God</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432414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We are not to add to or diminish from </a:t>
            </a:r>
            <a:r>
              <a:rPr lang="en-US" sz="4000" dirty="0" err="1">
                <a:solidFill>
                  <a:schemeClr val="bg1"/>
                </a:solidFill>
              </a:rPr>
              <a:t>YeHoVaH’s</a:t>
            </a:r>
            <a:r>
              <a:rPr lang="en-US" sz="4000" dirty="0">
                <a:solidFill>
                  <a:schemeClr val="bg1"/>
                </a:solidFill>
              </a:rPr>
              <a:t> Law</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8556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965" y="392762"/>
            <a:ext cx="7824564" cy="4295839"/>
          </a:xfrm>
        </p:spPr>
        <p:txBody>
          <a:bodyPr>
            <a:normAutofit fontScale="85000" lnSpcReduction="20000"/>
          </a:bodyPr>
          <a:lstStyle/>
          <a:p>
            <a:pPr marL="0" indent="0" algn="ctr">
              <a:buNone/>
            </a:pPr>
            <a:r>
              <a:rPr lang="en-US" sz="4000" baseline="30000" dirty="0" err="1">
                <a:solidFill>
                  <a:schemeClr val="bg1"/>
                </a:solidFill>
              </a:rPr>
              <a:t>Dt</a:t>
            </a:r>
            <a:r>
              <a:rPr lang="en-US" sz="4000" baseline="30000" dirty="0">
                <a:solidFill>
                  <a:schemeClr val="bg1"/>
                </a:solidFill>
              </a:rPr>
              <a:t> 4:1</a:t>
            </a:r>
            <a:r>
              <a:rPr lang="en-US" sz="4000" dirty="0">
                <a:solidFill>
                  <a:schemeClr val="bg1"/>
                </a:solidFill>
              </a:rPr>
              <a:t> Now therefore hearken, O Israel, unto the statutes and unto the judgments, which I teach you, for to do </a:t>
            </a:r>
            <a:r>
              <a:rPr lang="en-US" sz="4000" i="1" dirty="0">
                <a:solidFill>
                  <a:schemeClr val="bg1"/>
                </a:solidFill>
              </a:rPr>
              <a:t>them, </a:t>
            </a:r>
            <a:r>
              <a:rPr lang="en-US" sz="4000" dirty="0">
                <a:solidFill>
                  <a:schemeClr val="bg1"/>
                </a:solidFill>
              </a:rPr>
              <a:t>that ye may live, and go in and possess the land which the LORD God of your fathers </a:t>
            </a:r>
            <a:r>
              <a:rPr lang="en-US" sz="4000" dirty="0" err="1">
                <a:solidFill>
                  <a:schemeClr val="bg1"/>
                </a:solidFill>
              </a:rPr>
              <a:t>giveth</a:t>
            </a:r>
            <a:r>
              <a:rPr lang="en-US" sz="4000" dirty="0">
                <a:solidFill>
                  <a:schemeClr val="bg1"/>
                </a:solidFill>
              </a:rPr>
              <a:t> you. </a:t>
            </a:r>
            <a:r>
              <a:rPr lang="en-US" sz="4000" baseline="30000" dirty="0" err="1" smtClean="0">
                <a:solidFill>
                  <a:schemeClr val="bg1"/>
                </a:solidFill>
              </a:rPr>
              <a:t>Dt</a:t>
            </a:r>
            <a:r>
              <a:rPr lang="en-US" sz="4000" baseline="30000" dirty="0" smtClean="0">
                <a:solidFill>
                  <a:schemeClr val="bg1"/>
                </a:solidFill>
              </a:rPr>
              <a:t> </a:t>
            </a:r>
            <a:r>
              <a:rPr lang="en-US" sz="4000" baseline="30000" dirty="0">
                <a:solidFill>
                  <a:schemeClr val="bg1"/>
                </a:solidFill>
              </a:rPr>
              <a:t>4:2</a:t>
            </a:r>
            <a:r>
              <a:rPr lang="en-US" sz="4000" dirty="0">
                <a:solidFill>
                  <a:schemeClr val="bg1"/>
                </a:solidFill>
              </a:rPr>
              <a:t> Ye shall not add unto the word which I command you, neither shall ye diminish </a:t>
            </a:r>
            <a:r>
              <a:rPr lang="en-US" sz="4000" i="1" dirty="0">
                <a:solidFill>
                  <a:schemeClr val="bg1"/>
                </a:solidFill>
              </a:rPr>
              <a:t>aught </a:t>
            </a:r>
            <a:r>
              <a:rPr lang="en-US" sz="4000" dirty="0">
                <a:solidFill>
                  <a:schemeClr val="bg1"/>
                </a:solidFill>
              </a:rPr>
              <a:t>from it, that ye may keep the commandments of the LORD your God which I command you</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88459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The Feast of Trumpets </a:t>
            </a:r>
            <a:r>
              <a:rPr lang="en-US" sz="4000" u="sng" dirty="0">
                <a:solidFill>
                  <a:schemeClr val="bg1"/>
                </a:solidFill>
              </a:rPr>
              <a:t>is not </a:t>
            </a:r>
            <a:r>
              <a:rPr lang="en-US" sz="4000" dirty="0">
                <a:solidFill>
                  <a:schemeClr val="bg1"/>
                </a:solidFill>
              </a:rPr>
              <a:t>about looking ahead but looking back </a:t>
            </a:r>
          </a:p>
          <a:p>
            <a:pPr marL="0" indent="0" algn="ctr">
              <a:buNone/>
            </a:pPr>
            <a:r>
              <a:rPr lang="en-US" sz="4000" dirty="0">
                <a:solidFill>
                  <a:schemeClr val="bg1"/>
                </a:solidFill>
              </a:rPr>
              <a:t>The Feast of Trumpets </a:t>
            </a:r>
            <a:r>
              <a:rPr lang="en-US" sz="4000" u="sng" dirty="0">
                <a:solidFill>
                  <a:schemeClr val="bg1"/>
                </a:solidFill>
              </a:rPr>
              <a:t>is not </a:t>
            </a:r>
            <a:r>
              <a:rPr lang="en-US" sz="4000" dirty="0">
                <a:solidFill>
                  <a:schemeClr val="bg1"/>
                </a:solidFill>
              </a:rPr>
              <a:t>about the future it’s about the past </a:t>
            </a:r>
          </a:p>
          <a:p>
            <a:pPr marL="0" indent="0" algn="ctr">
              <a:buNone/>
            </a:pPr>
            <a:r>
              <a:rPr lang="en-US" sz="4000" dirty="0">
                <a:solidFill>
                  <a:schemeClr val="bg1"/>
                </a:solidFill>
              </a:rPr>
              <a:t>The Feast of Trumpets </a:t>
            </a:r>
            <a:r>
              <a:rPr lang="en-US" sz="4000" u="sng" dirty="0">
                <a:solidFill>
                  <a:schemeClr val="bg1"/>
                </a:solidFill>
              </a:rPr>
              <a:t>is not </a:t>
            </a:r>
            <a:r>
              <a:rPr lang="en-US" sz="4000" dirty="0">
                <a:solidFill>
                  <a:schemeClr val="bg1"/>
                </a:solidFill>
              </a:rPr>
              <a:t>about religion it’s about remembrance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03466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Religion has caused the saints to forget the meaning of Trumpets by adding other meanings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26869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When people add to the meaning of the feast and incorporating prophecy, Prophetic fulfillments, days of judgment and things to come instead of looking back, looking ahead instead of remembering. They have forgotten and given the feast of trumpets a new meaning</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42481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r>
              <a:rPr lang="en-US" sz="4400" b="1" dirty="0" smtClean="0">
                <a:solidFill>
                  <a:schemeClr val="bg1"/>
                </a:solidFill>
                <a:latin typeface="Helvetica" panose="020B0604020202020204" pitchFamily="34" charset="0"/>
                <a:cs typeface="Helvetica" panose="020B0604020202020204" pitchFamily="34" charset="0"/>
              </a:rPr>
              <a:t>TODAY’S </a:t>
            </a:r>
            <a:r>
              <a:rPr lang="en-US" sz="4400" b="1" dirty="0">
                <a:solidFill>
                  <a:schemeClr val="bg1"/>
                </a:solidFill>
                <a:latin typeface="Helvetica" panose="020B0604020202020204" pitchFamily="34" charset="0"/>
                <a:cs typeface="Helvetica" panose="020B0604020202020204" pitchFamily="34" charset="0"/>
              </a:rPr>
              <a:t>MESSAGE</a:t>
            </a:r>
          </a:p>
          <a:p>
            <a:pPr marL="0" indent="0" algn="ctr">
              <a:buNone/>
            </a:pPr>
            <a:r>
              <a:rPr lang="en-US" sz="4400" dirty="0" smtClean="0">
                <a:solidFill>
                  <a:schemeClr val="bg1"/>
                </a:solidFill>
              </a:rPr>
              <a:t>Religion </a:t>
            </a:r>
            <a:r>
              <a:rPr lang="en-US" sz="4400" dirty="0">
                <a:solidFill>
                  <a:schemeClr val="bg1"/>
                </a:solidFill>
              </a:rPr>
              <a:t>and The </a:t>
            </a:r>
            <a:r>
              <a:rPr lang="en-US" sz="4400" dirty="0" smtClean="0">
                <a:solidFill>
                  <a:schemeClr val="bg1"/>
                </a:solidFill>
              </a:rPr>
              <a:t>Feast </a:t>
            </a:r>
            <a:r>
              <a:rPr lang="en-US" sz="4400" dirty="0">
                <a:solidFill>
                  <a:schemeClr val="bg1"/>
                </a:solidFill>
              </a:rPr>
              <a:t>of </a:t>
            </a:r>
            <a:r>
              <a:rPr lang="en-US" sz="4400" dirty="0" smtClean="0">
                <a:solidFill>
                  <a:schemeClr val="bg1"/>
                </a:solidFill>
              </a:rPr>
              <a:t>Trumpets</a:t>
            </a:r>
          </a:p>
          <a:p>
            <a:pPr marL="0" indent="0" algn="ctr">
              <a:buNone/>
            </a:pPr>
            <a:r>
              <a:rPr lang="en-US" sz="4400" dirty="0">
                <a:solidFill>
                  <a:schemeClr val="bg1"/>
                </a:solidFill>
              </a:rPr>
              <a:t>The Feast of Trumpets 2020</a:t>
            </a: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Religious Jews in Judaism and secular Jews around the world identify Yom </a:t>
            </a:r>
            <a:r>
              <a:rPr lang="en-US" sz="4000" dirty="0" err="1">
                <a:solidFill>
                  <a:schemeClr val="bg1"/>
                </a:solidFill>
              </a:rPr>
              <a:t>Teruah</a:t>
            </a:r>
            <a:r>
              <a:rPr lang="en-US" sz="4000" dirty="0">
                <a:solidFill>
                  <a:schemeClr val="bg1"/>
                </a:solidFill>
              </a:rPr>
              <a:t> / The Day of Trumpets as Rosh Hashanah and changed the memorial to the Jewish new year for religious Jews and secular Jews alike. In addition has associated the 10 days from Yom </a:t>
            </a:r>
            <a:r>
              <a:rPr lang="en-US" sz="4000" dirty="0" err="1">
                <a:solidFill>
                  <a:schemeClr val="bg1"/>
                </a:solidFill>
              </a:rPr>
              <a:t>Teruah</a:t>
            </a:r>
            <a:r>
              <a:rPr lang="en-US" sz="4000" dirty="0">
                <a:solidFill>
                  <a:schemeClr val="bg1"/>
                </a:solidFill>
              </a:rPr>
              <a:t> to Yom Kippur as the 10 days of awe and repentance.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7423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Christians look at </a:t>
            </a:r>
            <a:r>
              <a:rPr lang="en-US" sz="4000" dirty="0" smtClean="0">
                <a:solidFill>
                  <a:schemeClr val="bg1"/>
                </a:solidFill>
              </a:rPr>
              <a:t>the Day of Trumpets </a:t>
            </a:r>
            <a:r>
              <a:rPr lang="en-US" sz="4000" dirty="0">
                <a:solidFill>
                  <a:schemeClr val="bg1"/>
                </a:solidFill>
              </a:rPr>
              <a:t>as it relates to the second coming of Jesus.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32400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Messianic and Hebrew Roots Assembly  combines Judaism and Christianity by not only looking at The Day of Trumpets as the beginning of the fall feast season, the Jewish new year and the fulfillment of future prophecy incorporating the return of the Messiah,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972111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Judaism‘s influence on the feast of the </a:t>
            </a:r>
            <a:r>
              <a:rPr lang="en-US" sz="4000" dirty="0" smtClean="0">
                <a:solidFill>
                  <a:schemeClr val="bg1"/>
                </a:solidFill>
              </a:rPr>
              <a:t>Lord</a:t>
            </a:r>
            <a:r>
              <a:rPr lang="en-US" sz="4000" dirty="0">
                <a:solidFill>
                  <a:schemeClr val="bg1"/>
                </a:solidFill>
              </a:rPr>
              <a:t> </a:t>
            </a:r>
          </a:p>
          <a:p>
            <a:pPr marL="0" indent="0" algn="ctr">
              <a:buNone/>
            </a:pPr>
            <a:r>
              <a:rPr lang="en-US" sz="4000" dirty="0">
                <a:solidFill>
                  <a:schemeClr val="bg1"/>
                </a:solidFill>
              </a:rPr>
              <a:t>Spring and </a:t>
            </a:r>
            <a:r>
              <a:rPr lang="en-US" sz="4000" dirty="0" smtClean="0">
                <a:solidFill>
                  <a:schemeClr val="bg1"/>
                </a:solidFill>
              </a:rPr>
              <a:t>Fall Feasts. </a:t>
            </a:r>
          </a:p>
          <a:p>
            <a:pPr marL="0" indent="0" algn="ctr">
              <a:buNone/>
            </a:pPr>
            <a:r>
              <a:rPr lang="en-US" sz="4000" dirty="0">
                <a:solidFill>
                  <a:schemeClr val="bg1"/>
                </a:solidFill>
              </a:rPr>
              <a:t>T</a:t>
            </a:r>
            <a:r>
              <a:rPr lang="en-US" sz="4000" dirty="0" smtClean="0">
                <a:solidFill>
                  <a:schemeClr val="bg1"/>
                </a:solidFill>
              </a:rPr>
              <a:t>oday </a:t>
            </a:r>
            <a:r>
              <a:rPr lang="en-US" sz="4000" dirty="0">
                <a:solidFill>
                  <a:schemeClr val="bg1"/>
                </a:solidFill>
              </a:rPr>
              <a:t>T</a:t>
            </a:r>
            <a:r>
              <a:rPr lang="en-US" sz="4000" dirty="0" smtClean="0">
                <a:solidFill>
                  <a:schemeClr val="bg1"/>
                </a:solidFill>
              </a:rPr>
              <a:t>rumpets is referred </a:t>
            </a:r>
            <a:r>
              <a:rPr lang="en-US" sz="4000" dirty="0">
                <a:solidFill>
                  <a:schemeClr val="bg1"/>
                </a:solidFill>
              </a:rPr>
              <a:t>to by many as the beginning of the fall feast but the fall has not yet come</a:t>
            </a:r>
            <a:r>
              <a:rPr lang="en-US" sz="4000" dirty="0" smtClean="0">
                <a:solidFill>
                  <a:schemeClr val="bg1"/>
                </a:solidFill>
              </a:rPr>
              <a:t>.</a:t>
            </a:r>
          </a:p>
          <a:p>
            <a:pPr marL="0" indent="0" algn="ctr">
              <a:buNone/>
            </a:pPr>
            <a:r>
              <a:rPr lang="en-US" sz="4000" b="1" dirty="0">
                <a:solidFill>
                  <a:schemeClr val="bg1"/>
                </a:solidFill>
              </a:rPr>
              <a:t>Tuesday</a:t>
            </a:r>
            <a:r>
              <a:rPr lang="en-US" sz="4000" dirty="0">
                <a:solidFill>
                  <a:schemeClr val="bg1"/>
                </a:solidFill>
              </a:rPr>
              <a:t>, </a:t>
            </a:r>
            <a:r>
              <a:rPr lang="en-US" sz="4000" b="1" dirty="0">
                <a:solidFill>
                  <a:schemeClr val="bg1"/>
                </a:solidFill>
              </a:rPr>
              <a:t>September 22, 2020</a:t>
            </a: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930603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Bible teach that we are not to add or diminish from the law God‘s instructions. When religious people introduce traditions and begin to practice and teach those traditions as if they are commandments, establish prayers and orders of service, liturgy’s,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670536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and within those liturgy‘s and prayers are terminologies referring to Rosh Hashanah the Jewish new year, celebrating it as if it’s actually the new year, it cause confusion for many who are now going around saying happy new year.</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083603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Israel recently went on lockdown and it made Rabbi resign from the council in protest to the lockdown saying the lockdown 1. was too late and 2. it would prevent many Jews from celebrating their religious festivals of Rosh Hashanah and Yom Kippur the holiest day of the Jewish calendar.</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251367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Blending Judaism and it’s feast </a:t>
            </a:r>
            <a:r>
              <a:rPr lang="en-US" sz="4000" dirty="0" smtClean="0">
                <a:solidFill>
                  <a:schemeClr val="bg1"/>
                </a:solidFill>
              </a:rPr>
              <a:t>with </a:t>
            </a:r>
            <a:r>
              <a:rPr lang="en-US" sz="4000" dirty="0">
                <a:solidFill>
                  <a:schemeClr val="bg1"/>
                </a:solidFill>
              </a:rPr>
              <a:t>Christianity and there prophetic </a:t>
            </a:r>
            <a:r>
              <a:rPr lang="en-US" sz="4000" dirty="0" err="1" smtClean="0">
                <a:solidFill>
                  <a:schemeClr val="bg1"/>
                </a:solidFill>
              </a:rPr>
              <a:t>ideaology</a:t>
            </a:r>
            <a:r>
              <a:rPr lang="en-US" sz="4000" dirty="0" smtClean="0">
                <a:solidFill>
                  <a:schemeClr val="bg1"/>
                </a:solidFill>
              </a:rPr>
              <a:t> have </a:t>
            </a:r>
            <a:r>
              <a:rPr lang="en-US" sz="4000" dirty="0">
                <a:solidFill>
                  <a:schemeClr val="bg1"/>
                </a:solidFill>
              </a:rPr>
              <a:t>led many to conclude that the early feasts (referring to them as the spring feasts) have been fulfilled and the latter feast (referred to as the fall feast) are yet to be fulfilled awaiting the return of Jewish Jesus or </a:t>
            </a:r>
            <a:r>
              <a:rPr lang="en-US" sz="4000" dirty="0" err="1">
                <a:solidFill>
                  <a:schemeClr val="bg1"/>
                </a:solidFill>
              </a:rPr>
              <a:t>Yeshua</a:t>
            </a:r>
            <a:r>
              <a:rPr lang="en-US" sz="4000" dirty="0">
                <a:solidFill>
                  <a:schemeClr val="bg1"/>
                </a:solidFill>
              </a:rPr>
              <a: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140885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We all know that Judaism and religious Jews do not subscribe to Pentecost or see Messiah in the feasts as Christians as </a:t>
            </a:r>
            <a:r>
              <a:rPr lang="en-US" sz="4000" dirty="0" err="1">
                <a:solidFill>
                  <a:schemeClr val="bg1"/>
                </a:solidFill>
              </a:rPr>
              <a:t>Messianic‘s</a:t>
            </a:r>
            <a:r>
              <a:rPr lang="en-US" sz="4000" dirty="0">
                <a:solidFill>
                  <a:schemeClr val="bg1"/>
                </a:solidFill>
              </a:rPr>
              <a:t> who associate the fees with Jesus/</a:t>
            </a:r>
            <a:r>
              <a:rPr lang="en-US" sz="4000" dirty="0" err="1">
                <a:solidFill>
                  <a:schemeClr val="bg1"/>
                </a:solidFill>
              </a:rPr>
              <a:t>Yeshua</a:t>
            </a:r>
            <a:r>
              <a:rPr lang="en-US" sz="4000" dirty="0">
                <a:solidFill>
                  <a:schemeClr val="bg1"/>
                </a:solidFill>
              </a:rPr>
              <a:t>. We all have to admit since Judaism rejects Jesus/</a:t>
            </a:r>
            <a:r>
              <a:rPr lang="en-US" sz="4000" dirty="0" err="1">
                <a:solidFill>
                  <a:schemeClr val="bg1"/>
                </a:solidFill>
              </a:rPr>
              <a:t>Yeshua</a:t>
            </a:r>
            <a:r>
              <a:rPr lang="en-US" sz="4000" dirty="0">
                <a:solidFill>
                  <a:schemeClr val="bg1"/>
                </a:solidFill>
              </a:rPr>
              <a:t> as Messiah therefore the prophetic shadow pictures are strictly Messianic and Christian blends isolated from Judaism.</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824987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A story from my class.</a:t>
            </a:r>
          </a:p>
          <a:p>
            <a:pPr marL="0" indent="0" algn="ctr">
              <a:buNone/>
            </a:pPr>
            <a:r>
              <a:rPr lang="en-US" sz="4000" dirty="0">
                <a:solidFill>
                  <a:schemeClr val="bg1"/>
                </a:solidFill>
              </a:rPr>
              <a:t>Don’t over think.</a:t>
            </a:r>
          </a:p>
          <a:p>
            <a:pPr marL="0" indent="0" algn="ctr">
              <a:buNone/>
            </a:pPr>
            <a:r>
              <a:rPr lang="en-US" sz="4000" dirty="0">
                <a:solidFill>
                  <a:schemeClr val="bg1"/>
                </a:solidFill>
              </a:rPr>
              <a:t>Never Forget</a:t>
            </a:r>
          </a:p>
          <a:p>
            <a:pPr marL="0" indent="0" algn="ctr">
              <a:buNone/>
            </a:pPr>
            <a:r>
              <a:rPr lang="en-US" sz="4000" dirty="0">
                <a:solidFill>
                  <a:schemeClr val="bg1"/>
                </a:solidFill>
              </a:rPr>
              <a:t>Remember Trumpets is about remembering</a:t>
            </a:r>
          </a:p>
          <a:p>
            <a:pPr marL="0" indent="0" algn="ctr">
              <a:buNone/>
            </a:pPr>
            <a:r>
              <a:rPr lang="en-US" sz="4000" dirty="0">
                <a:solidFill>
                  <a:schemeClr val="bg1"/>
                </a:solidFill>
              </a:rPr>
              <a:t>The memorial of blowing the trumpets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76414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18551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See Website for dates for:</a:t>
            </a:r>
          </a:p>
          <a:p>
            <a:pPr marL="0" indent="0" algn="ctr">
              <a:buNone/>
            </a:pPr>
            <a:r>
              <a:rPr lang="en-US" sz="4000" dirty="0" smtClean="0">
                <a:solidFill>
                  <a:schemeClr val="bg1"/>
                </a:solidFill>
                <a:latin typeface="Helvetica" pitchFamily="34" charset="0"/>
                <a:cs typeface="Helvetica" pitchFamily="34" charset="0"/>
              </a:rPr>
              <a:t>Yom Kippur</a:t>
            </a:r>
          </a:p>
          <a:p>
            <a:pPr marL="0" indent="0" algn="ctr">
              <a:buNone/>
            </a:pPr>
            <a:r>
              <a:rPr lang="en-US" sz="4000" dirty="0" smtClean="0">
                <a:solidFill>
                  <a:schemeClr val="bg1"/>
                </a:solidFill>
                <a:latin typeface="Helvetica" pitchFamily="34" charset="0"/>
                <a:cs typeface="Helvetica" pitchFamily="34" charset="0"/>
              </a:rPr>
              <a:t>Feast of Tabernacles</a:t>
            </a:r>
          </a:p>
          <a:p>
            <a:pPr marL="0" indent="0" algn="ctr">
              <a:buNone/>
            </a:pPr>
            <a:r>
              <a:rPr lang="en-US" sz="4000" dirty="0" smtClean="0">
                <a:solidFill>
                  <a:schemeClr val="bg1"/>
                </a:solidFill>
                <a:latin typeface="Helvetica" pitchFamily="34" charset="0"/>
                <a:cs typeface="Helvetica" pitchFamily="34" charset="0"/>
              </a:rPr>
              <a:t>The Eighth Day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626991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29940057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212828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rPr>
              <a:t>Mail in your support by check or </a:t>
            </a:r>
            <a:r>
              <a:rPr lang="en-US" sz="4000" smtClean="0">
                <a:solidFill>
                  <a:schemeClr val="bg1"/>
                </a:solidFill>
              </a:rPr>
              <a:t>money order.</a:t>
            </a:r>
          </a:p>
          <a:p>
            <a:pPr marL="0" indent="0" algn="ctr">
              <a:buNone/>
            </a:pPr>
            <a:r>
              <a:rPr lang="en-US" sz="4000" dirty="0" smtClean="0">
                <a:solidFill>
                  <a:schemeClr val="bg1"/>
                </a:solidFill>
              </a:rPr>
              <a:t>Our </a:t>
            </a:r>
            <a:r>
              <a:rPr lang="en-US" sz="4000" dirty="0">
                <a:solidFill>
                  <a:schemeClr val="bg1"/>
                </a:solidFill>
              </a:rPr>
              <a:t>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14359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New Donation Opportunities</a:t>
            </a: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err="1" smtClean="0">
                <a:solidFill>
                  <a:schemeClr val="bg1"/>
                </a:solidFill>
                <a:latin typeface="Helvetica" pitchFamily="34" charset="0"/>
                <a:cs typeface="Helvetica" pitchFamily="34" charset="0"/>
              </a:rPr>
              <a:t>CashAPP</a:t>
            </a: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Canada Registered Charity</a:t>
            </a: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396239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9831" y="825500"/>
            <a:ext cx="7741152" cy="3460750"/>
          </a:xfrm>
        </p:spPr>
      </p:pic>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313693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smtClean="0">
                <a:solidFill>
                  <a:schemeClr val="bg1"/>
                </a:solidFill>
                <a:latin typeface="Helvetica" pitchFamily="34" charset="0"/>
                <a:cs typeface="Helvetica" pitchFamily="34" charset="0"/>
              </a:rPr>
              <a:t>Texting </a:t>
            </a:r>
          </a:p>
          <a:p>
            <a:pPr marL="0" indent="0" algn="ctr">
              <a:buNone/>
            </a:pPr>
            <a:r>
              <a:rPr lang="en-US" sz="4000" dirty="0" smtClean="0">
                <a:solidFill>
                  <a:schemeClr val="bg1"/>
                </a:solidFill>
                <a:latin typeface="Helvetica" pitchFamily="34" charset="0"/>
                <a:cs typeface="Helvetica" pitchFamily="34" charset="0"/>
              </a:rPr>
              <a:t>Donate – Tithe</a:t>
            </a:r>
            <a:r>
              <a:rPr lang="en-US" sz="4000" dirty="0">
                <a:solidFill>
                  <a:schemeClr val="bg1"/>
                </a:solidFill>
                <a:latin typeface="Helvetica" pitchFamily="34" charset="0"/>
                <a:cs typeface="Helvetica" pitchFamily="34" charset="0"/>
              </a:rPr>
              <a:t> </a:t>
            </a:r>
            <a:r>
              <a:rPr lang="en-US" sz="4000" dirty="0" smtClean="0">
                <a:solidFill>
                  <a:schemeClr val="bg1"/>
                </a:solidFill>
                <a:latin typeface="Helvetica" pitchFamily="34" charset="0"/>
                <a:cs typeface="Helvetica" pitchFamily="34" charset="0"/>
              </a:rPr>
              <a:t>- Offering</a:t>
            </a: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584630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439012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897493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At the end of today’s teaching you will be able to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1. Ask Questions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2. Receive Prayer and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3. Give your Tithes, Offerings</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285705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828630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138429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462784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936918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905579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085156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794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r>
              <a:rPr lang="en-US" sz="4000" dirty="0">
                <a:solidFill>
                  <a:schemeClr val="bg1"/>
                </a:solidFill>
                <a:latin typeface="Helvetica" pitchFamily="34" charset="0"/>
                <a:cs typeface="Helvetica" pitchFamily="34" charset="0"/>
              </a:rP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Jn</a:t>
            </a:r>
            <a:r>
              <a:rPr lang="en-US" sz="4000" dirty="0">
                <a:solidFill>
                  <a:schemeClr val="bg1"/>
                </a:solidFill>
                <a:latin typeface="Helvetica" pitchFamily="34" charset="0"/>
                <a:cs typeface="Helvetica" pitchFamily="34" charset="0"/>
              </a:rPr>
              <a:t>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75047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Eph</a:t>
            </a:r>
            <a:r>
              <a:rPr lang="en-US" sz="4000" dirty="0">
                <a:solidFill>
                  <a:schemeClr val="bg1"/>
                </a:solidFill>
                <a:latin typeface="Helvetica" pitchFamily="34" charset="0"/>
                <a:cs typeface="Helvetica" pitchFamily="34" charset="0"/>
              </a:rPr>
              <a:t>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err="1">
                <a:solidFill>
                  <a:schemeClr val="bg1"/>
                </a:solidFill>
                <a:latin typeface="Helvetica" pitchFamily="34" charset="0"/>
                <a:cs typeface="Helvetica" pitchFamily="34" charset="0"/>
              </a:rPr>
              <a:t>Yeshua</a:t>
            </a:r>
            <a:r>
              <a:rPr lang="en-US" sz="4000" dirty="0">
                <a:solidFill>
                  <a:schemeClr val="bg1"/>
                </a:solidFill>
                <a:latin typeface="Helvetica" pitchFamily="34" charset="0"/>
                <a:cs typeface="Helvetica" pitchFamily="34" charset="0"/>
              </a:rPr>
              <a:t> The Messiah </a:t>
            </a:r>
          </a:p>
          <a:p>
            <a:pPr algn="ctr">
              <a:buNone/>
            </a:pPr>
            <a:r>
              <a:rPr lang="en-US" sz="4000" dirty="0">
                <a:solidFill>
                  <a:schemeClr val="bg1"/>
                </a:solidFill>
                <a:latin typeface="Helvetica" pitchFamily="34" charset="0"/>
                <a:cs typeface="Helvetica" pitchFamily="34" charset="0"/>
              </a:rPr>
              <a:t>(ACTS 1:8</a:t>
            </a:r>
            <a:r>
              <a:rPr lang="en-US" sz="4000" dirty="0" smtClean="0">
                <a:solidFill>
                  <a:schemeClr val="bg1"/>
                </a:solidFill>
                <a:latin typeface="Helvetica" pitchFamily="34" charset="0"/>
                <a:cs typeface="Helvetica" pitchFamily="34" charset="0"/>
              </a:rPr>
              <a: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85953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Worship in Prayer</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100558</TotalTime>
  <Words>1447</Words>
  <Application>Microsoft Office PowerPoint</Application>
  <PresentationFormat>On-screen Show (16:9)</PresentationFormat>
  <Paragraphs>262</Paragraphs>
  <Slides>56</Slides>
  <Notes>56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Microsoft account</cp:lastModifiedBy>
  <cp:revision>2718</cp:revision>
  <dcterms:created xsi:type="dcterms:W3CDTF">2015-08-01T01:54:59Z</dcterms:created>
  <dcterms:modified xsi:type="dcterms:W3CDTF">2020-09-20T00:13:56Z</dcterms:modified>
</cp:coreProperties>
</file>