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57" r:id="rId3"/>
    <p:sldId id="3920" r:id="rId4"/>
    <p:sldId id="5224" r:id="rId5"/>
    <p:sldId id="1981" r:id="rId6"/>
    <p:sldId id="4362" r:id="rId7"/>
    <p:sldId id="4366" r:id="rId8"/>
    <p:sldId id="4823" r:id="rId9"/>
    <p:sldId id="5223" r:id="rId10"/>
    <p:sldId id="5905" r:id="rId11"/>
    <p:sldId id="6461" r:id="rId12"/>
    <p:sldId id="6462" r:id="rId13"/>
    <p:sldId id="6463" r:id="rId14"/>
    <p:sldId id="6464" r:id="rId15"/>
    <p:sldId id="6465" r:id="rId16"/>
    <p:sldId id="6466" r:id="rId17"/>
    <p:sldId id="6467" r:id="rId18"/>
    <p:sldId id="6468" r:id="rId19"/>
    <p:sldId id="6469" r:id="rId20"/>
    <p:sldId id="6470" r:id="rId21"/>
    <p:sldId id="6471" r:id="rId22"/>
    <p:sldId id="6472" r:id="rId23"/>
    <p:sldId id="6473" r:id="rId24"/>
    <p:sldId id="6474" r:id="rId25"/>
    <p:sldId id="6475" r:id="rId26"/>
    <p:sldId id="6478" r:id="rId27"/>
    <p:sldId id="6479" r:id="rId28"/>
    <p:sldId id="6480" r:id="rId29"/>
    <p:sldId id="6481" r:id="rId30"/>
    <p:sldId id="6482" r:id="rId31"/>
    <p:sldId id="6483" r:id="rId32"/>
    <p:sldId id="6484" r:id="rId33"/>
    <p:sldId id="6485" r:id="rId34"/>
    <p:sldId id="6476" r:id="rId35"/>
    <p:sldId id="6486" r:id="rId36"/>
    <p:sldId id="6477" r:id="rId37"/>
    <p:sldId id="5225" r:id="rId38"/>
    <p:sldId id="5527" r:id="rId39"/>
    <p:sldId id="5193" r:id="rId40"/>
    <p:sldId id="5496" r:id="rId41"/>
    <p:sldId id="5765" r:id="rId42"/>
    <p:sldId id="5196" r:id="rId43"/>
    <p:sldId id="5195" r:id="rId44"/>
    <p:sldId id="6258" r:id="rId45"/>
    <p:sldId id="6458" r:id="rId46"/>
    <p:sldId id="6459" r:id="rId47"/>
    <p:sldId id="6460" r:id="rId48"/>
    <p:sldId id="6487" r:id="rId49"/>
    <p:sldId id="6488" r:id="rId50"/>
    <p:sldId id="6489" r:id="rId51"/>
    <p:sldId id="6490" r:id="rId52"/>
    <p:sldId id="6491" r:id="rId53"/>
    <p:sldId id="6492" r:id="rId54"/>
    <p:sldId id="6493" r:id="rId55"/>
    <p:sldId id="6494" r:id="rId56"/>
    <p:sldId id="6495" r:id="rId57"/>
    <p:sldId id="6496" r:id="rId58"/>
    <p:sldId id="6497" r:id="rId59"/>
    <p:sldId id="6498" r:id="rId60"/>
    <p:sldId id="6499" r:id="rId61"/>
    <p:sldId id="6500" r:id="rId62"/>
    <p:sldId id="6501" r:id="rId63"/>
    <p:sldId id="6502" r:id="rId64"/>
    <p:sldId id="6503" r:id="rId65"/>
    <p:sldId id="6504" r:id="rId66"/>
    <p:sldId id="6505" r:id="rId67"/>
    <p:sldId id="6506" r:id="rId68"/>
    <p:sldId id="6507" r:id="rId69"/>
    <p:sldId id="6508" r:id="rId70"/>
    <p:sldId id="6509" r:id="rId71"/>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2" autoAdjust="0"/>
    <p:restoredTop sz="94434" autoAdjust="0"/>
  </p:normalViewPr>
  <p:slideViewPr>
    <p:cSldViewPr snapToGrid="0" snapToObjects="1">
      <p:cViewPr varScale="1">
        <p:scale>
          <a:sx n="56" d="100"/>
          <a:sy n="56" d="100"/>
        </p:scale>
        <p:origin x="78" y="115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10/18/2020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35192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80790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279291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263099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3816117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316298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3260050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2396457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238535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3810537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2132630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89589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3021330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1090868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828929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65554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3820866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3211721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61005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2801471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3500423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1709713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4087292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3443533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4070520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3639445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149574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1304824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2173816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2429232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194217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586214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13601276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39717281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35864432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17408277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21617891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2477713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17788471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3832897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383774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35852664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14755702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6884113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7764818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701722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11471985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675092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37437422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17272834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323360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203266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10/18/2020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10/18/2020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10/18/2020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10/18/2020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10/18/2020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10/18/2020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10/18/2020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10/18/2020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10/18/2020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10/18/2020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10/18/2020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10/18/2020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85000" lnSpcReduction="10000"/>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The Introduction</a:t>
            </a:r>
          </a:p>
          <a:p>
            <a:pPr marL="0" indent="0" algn="ctr">
              <a:buNone/>
            </a:pPr>
            <a:r>
              <a:rPr lang="en-US" sz="5400" dirty="0">
                <a:solidFill>
                  <a:schemeClr val="bg1"/>
                </a:solidFill>
              </a:rPr>
              <a:t>The </a:t>
            </a:r>
            <a:r>
              <a:rPr lang="en-US" sz="5400" dirty="0" smtClean="0">
                <a:solidFill>
                  <a:schemeClr val="bg1"/>
                </a:solidFill>
              </a:rPr>
              <a:t>Gospel </a:t>
            </a:r>
            <a:r>
              <a:rPr lang="en-US" sz="5400" dirty="0">
                <a:solidFill>
                  <a:schemeClr val="bg1"/>
                </a:solidFill>
              </a:rPr>
              <a:t>According to Matthew</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10</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1:1</a:t>
            </a:r>
            <a:r>
              <a:rPr lang="en-US" sz="4000" dirty="0">
                <a:solidFill>
                  <a:schemeClr val="bg1"/>
                </a:solidFill>
              </a:rPr>
              <a:t> The book of the generation of </a:t>
            </a:r>
            <a:r>
              <a:rPr lang="en-US" sz="4000" dirty="0" err="1">
                <a:solidFill>
                  <a:schemeClr val="bg1"/>
                </a:solidFill>
              </a:rPr>
              <a:t>Yeshua</a:t>
            </a:r>
            <a:r>
              <a:rPr lang="en-US" sz="4000" dirty="0">
                <a:solidFill>
                  <a:schemeClr val="bg1"/>
                </a:solidFill>
              </a:rPr>
              <a:t> Messiah, the son of David, the son of Abraham.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15010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Matthew’s opening statement present </a:t>
            </a:r>
            <a:r>
              <a:rPr lang="en-US" sz="4000" dirty="0" err="1">
                <a:solidFill>
                  <a:schemeClr val="bg1"/>
                </a:solidFill>
              </a:rPr>
              <a:t>Yeshua</a:t>
            </a:r>
            <a:r>
              <a:rPr lang="en-US" sz="4000" dirty="0">
                <a:solidFill>
                  <a:schemeClr val="bg1"/>
                </a:solidFill>
              </a:rPr>
              <a:t> as the son of David placing Him in the king’s </a:t>
            </a:r>
            <a:r>
              <a:rPr lang="en-US" sz="4000" dirty="0" smtClean="0">
                <a:solidFill>
                  <a:schemeClr val="bg1"/>
                </a:solidFill>
              </a:rPr>
              <a:t>bloodline identifying </a:t>
            </a:r>
            <a:r>
              <a:rPr lang="en-US" sz="4000" dirty="0" err="1" smtClean="0">
                <a:solidFill>
                  <a:schemeClr val="bg1"/>
                </a:solidFill>
              </a:rPr>
              <a:t>Yeshua</a:t>
            </a:r>
            <a:r>
              <a:rPr lang="en-US" sz="4000" dirty="0" smtClean="0">
                <a:solidFill>
                  <a:schemeClr val="bg1"/>
                </a:solidFill>
              </a:rPr>
              <a:t> as being of Royal heritage</a:t>
            </a:r>
            <a:endParaRPr lang="en-US" sz="4000" dirty="0">
              <a:solidFill>
                <a:schemeClr val="bg1"/>
              </a:solidFill>
            </a:endParaRP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4450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Looking at the background of the author provides prospective and points of views from their perspective and how they see or bear witness to what they have seen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05758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Matthew was also </a:t>
            </a:r>
            <a:r>
              <a:rPr lang="en-US" sz="4000" dirty="0">
                <a:solidFill>
                  <a:schemeClr val="bg1"/>
                </a:solidFill>
              </a:rPr>
              <a:t>named Levi – Mark 2:14; Luke 5:27</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29479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Mk 2:14</a:t>
            </a:r>
            <a:r>
              <a:rPr lang="en-US" sz="4000" dirty="0">
                <a:solidFill>
                  <a:schemeClr val="bg1"/>
                </a:solidFill>
              </a:rPr>
              <a:t> And as he passed by, he saw Levi the </a:t>
            </a:r>
            <a:r>
              <a:rPr lang="en-US" sz="4000" i="1" dirty="0">
                <a:solidFill>
                  <a:schemeClr val="bg1"/>
                </a:solidFill>
              </a:rPr>
              <a:t>son </a:t>
            </a:r>
            <a:r>
              <a:rPr lang="en-US" sz="4000" dirty="0">
                <a:solidFill>
                  <a:schemeClr val="bg1"/>
                </a:solidFill>
              </a:rPr>
              <a:t>of </a:t>
            </a:r>
            <a:r>
              <a:rPr lang="en-US" sz="4000" b="1" u="sng" dirty="0" err="1">
                <a:solidFill>
                  <a:schemeClr val="bg1"/>
                </a:solidFill>
              </a:rPr>
              <a:t>Alphaeus</a:t>
            </a:r>
            <a:r>
              <a:rPr lang="en-US" sz="4000" dirty="0">
                <a:solidFill>
                  <a:schemeClr val="bg1"/>
                </a:solidFill>
              </a:rPr>
              <a:t> sitting at the receipt of custom, and said unto him, Follow me. And he arose and followed</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01020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err="1">
                <a:solidFill>
                  <a:schemeClr val="bg1"/>
                </a:solidFill>
              </a:rPr>
              <a:t>Lk</a:t>
            </a:r>
            <a:r>
              <a:rPr lang="en-US" sz="4000" baseline="30000" dirty="0">
                <a:solidFill>
                  <a:schemeClr val="bg1"/>
                </a:solidFill>
              </a:rPr>
              <a:t> 5:27</a:t>
            </a:r>
            <a:r>
              <a:rPr lang="en-US" sz="4000" dirty="0">
                <a:solidFill>
                  <a:schemeClr val="bg1"/>
                </a:solidFill>
              </a:rPr>
              <a:t> And after these things he went forth, and saw a publican, named Levi, sitting at the receipt of custom: and he said unto him, Follow me.</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63492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Matthew’s Father - </a:t>
            </a:r>
            <a:r>
              <a:rPr lang="en-US" sz="4000" dirty="0" err="1" smtClean="0">
                <a:solidFill>
                  <a:schemeClr val="bg1"/>
                </a:solidFill>
              </a:rPr>
              <a:t>Alphaeus</a:t>
            </a:r>
            <a:r>
              <a:rPr lang="en-US" sz="4000" dirty="0" smtClean="0">
                <a:solidFill>
                  <a:schemeClr val="bg1"/>
                </a:solidFill>
              </a:rPr>
              <a:t> </a:t>
            </a:r>
            <a:r>
              <a:rPr lang="en-US" sz="4000" dirty="0">
                <a:solidFill>
                  <a:schemeClr val="bg1"/>
                </a:solidFill>
              </a:rPr>
              <a:t>– Mark 2:14</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68111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err="1">
                <a:solidFill>
                  <a:schemeClr val="bg1"/>
                </a:solidFill>
              </a:rPr>
              <a:t>Alphaeus</a:t>
            </a:r>
            <a:r>
              <a:rPr lang="en-US" sz="4000" b="1" dirty="0">
                <a:solidFill>
                  <a:schemeClr val="bg1"/>
                </a:solidFill>
              </a:rPr>
              <a:t> – 256 </a:t>
            </a:r>
            <a:r>
              <a:rPr lang="el-GR" sz="4000" b="1" dirty="0">
                <a:solidFill>
                  <a:schemeClr val="bg1"/>
                </a:solidFill>
              </a:rPr>
              <a:t>Ἁλφαῖος </a:t>
            </a:r>
            <a:r>
              <a:rPr lang="en-US" sz="4000" dirty="0" err="1">
                <a:solidFill>
                  <a:schemeClr val="bg1"/>
                </a:solidFill>
              </a:rPr>
              <a:t>Alphaios</a:t>
            </a:r>
            <a:r>
              <a:rPr lang="en-US" sz="4000" dirty="0">
                <a:solidFill>
                  <a:schemeClr val="bg1"/>
                </a:solidFill>
              </a:rPr>
              <a:t> {al-</a:t>
            </a:r>
            <a:r>
              <a:rPr lang="en-US" sz="4000" dirty="0" err="1">
                <a:solidFill>
                  <a:schemeClr val="bg1"/>
                </a:solidFill>
              </a:rPr>
              <a:t>fah</a:t>
            </a:r>
            <a:r>
              <a:rPr lang="en-US" sz="4000" dirty="0">
                <a:solidFill>
                  <a:schemeClr val="bg1"/>
                </a:solidFill>
              </a:rPr>
              <a:t>'-</a:t>
            </a:r>
            <a:r>
              <a:rPr lang="en-US" sz="4000" dirty="0" err="1">
                <a:solidFill>
                  <a:schemeClr val="bg1"/>
                </a:solidFill>
              </a:rPr>
              <a:t>yos</a:t>
            </a:r>
            <a:r>
              <a:rPr lang="en-US" sz="4000" dirty="0">
                <a:solidFill>
                  <a:schemeClr val="bg1"/>
                </a:solidFill>
              </a:rPr>
              <a:t>} </a:t>
            </a:r>
          </a:p>
          <a:p>
            <a:pPr marL="0" indent="0" algn="ctr">
              <a:buNone/>
            </a:pPr>
            <a:r>
              <a:rPr lang="en-US" sz="4000" b="1" dirty="0">
                <a:solidFill>
                  <a:schemeClr val="bg1"/>
                </a:solidFill>
              </a:rPr>
              <a:t>Meaning:  </a:t>
            </a:r>
            <a:r>
              <a:rPr lang="en-US" sz="4000" dirty="0" err="1">
                <a:solidFill>
                  <a:schemeClr val="bg1"/>
                </a:solidFill>
              </a:rPr>
              <a:t>Alphaeus</a:t>
            </a:r>
            <a:r>
              <a:rPr lang="en-US" sz="4000" dirty="0">
                <a:solidFill>
                  <a:schemeClr val="bg1"/>
                </a:solidFill>
              </a:rPr>
              <a:t> = "changing" 1) The father of Levi the publican (Mk 2:14) 2) The father of James the less, so called, one of the apostles </a:t>
            </a:r>
          </a:p>
          <a:p>
            <a:pPr marL="0" indent="0" algn="ctr">
              <a:buNone/>
            </a:pPr>
            <a:r>
              <a:rPr lang="en-US" sz="4000" b="1" dirty="0">
                <a:solidFill>
                  <a:schemeClr val="bg1"/>
                </a:solidFill>
              </a:rPr>
              <a:t>Usage:  </a:t>
            </a:r>
            <a:r>
              <a:rPr lang="en-US" sz="4000" dirty="0">
                <a:solidFill>
                  <a:schemeClr val="bg1"/>
                </a:solidFill>
              </a:rPr>
              <a:t>AV - </a:t>
            </a:r>
            <a:r>
              <a:rPr lang="en-US" sz="4000" dirty="0" err="1">
                <a:solidFill>
                  <a:schemeClr val="bg1"/>
                </a:solidFill>
              </a:rPr>
              <a:t>Alphaeus</a:t>
            </a:r>
            <a:r>
              <a:rPr lang="en-US" sz="4000" dirty="0">
                <a:solidFill>
                  <a:schemeClr val="bg1"/>
                </a:solidFill>
              </a:rPr>
              <a:t> (</a:t>
            </a:r>
            <a:r>
              <a:rPr lang="en-US" sz="4000" u="sng" dirty="0">
                <a:solidFill>
                  <a:schemeClr val="bg1"/>
                </a:solidFill>
              </a:rPr>
              <a:t>father of James</a:t>
            </a:r>
            <a:r>
              <a:rPr lang="en-US" sz="4000" dirty="0">
                <a:solidFill>
                  <a:schemeClr val="bg1"/>
                </a:solidFill>
              </a:rPr>
              <a:t>) 4, </a:t>
            </a:r>
            <a:r>
              <a:rPr lang="en-US" sz="4000" dirty="0" err="1">
                <a:solidFill>
                  <a:schemeClr val="bg1"/>
                </a:solidFill>
              </a:rPr>
              <a:t>Alphaeus</a:t>
            </a:r>
            <a:r>
              <a:rPr lang="en-US" sz="4000" dirty="0">
                <a:solidFill>
                  <a:schemeClr val="bg1"/>
                </a:solidFill>
              </a:rPr>
              <a:t> (</a:t>
            </a:r>
            <a:r>
              <a:rPr lang="en-US" sz="4000" u="sng" dirty="0">
                <a:solidFill>
                  <a:schemeClr val="bg1"/>
                </a:solidFill>
              </a:rPr>
              <a:t>father of Levi</a:t>
            </a:r>
            <a:r>
              <a:rPr lang="en-US" sz="4000" dirty="0">
                <a:solidFill>
                  <a:schemeClr val="bg1"/>
                </a:solidFill>
              </a:rPr>
              <a:t>) 1; 5</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87909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Mother Son of Mary – Mark 15:40</a:t>
            </a:r>
          </a:p>
          <a:p>
            <a:pPr marL="0" indent="0" algn="ctr">
              <a:buNone/>
            </a:pPr>
            <a:r>
              <a:rPr lang="en-US" sz="4000" dirty="0">
                <a:solidFill>
                  <a:schemeClr val="bg1"/>
                </a:solidFill>
              </a:rPr>
              <a:t> </a:t>
            </a:r>
          </a:p>
          <a:p>
            <a:pPr marL="0" indent="0" algn="ctr">
              <a:buNone/>
            </a:pPr>
            <a:r>
              <a:rPr lang="en-US" sz="4000" baseline="30000" dirty="0">
                <a:solidFill>
                  <a:schemeClr val="bg1"/>
                </a:solidFill>
              </a:rPr>
              <a:t>Mk 15:40</a:t>
            </a:r>
            <a:r>
              <a:rPr lang="en-US" sz="4000" dirty="0">
                <a:solidFill>
                  <a:schemeClr val="bg1"/>
                </a:solidFill>
              </a:rPr>
              <a:t> There were also women looking on afar off: among whom was Mary Magdalene, and </a:t>
            </a:r>
            <a:r>
              <a:rPr lang="en-US" sz="4000" b="1" u="sng" dirty="0">
                <a:solidFill>
                  <a:schemeClr val="bg1"/>
                </a:solidFill>
              </a:rPr>
              <a:t>Mary the mother of James the less</a:t>
            </a:r>
            <a:r>
              <a:rPr lang="en-US" sz="4000" dirty="0">
                <a:solidFill>
                  <a:schemeClr val="bg1"/>
                </a:solidFill>
              </a:rPr>
              <a:t> and of </a:t>
            </a:r>
            <a:r>
              <a:rPr lang="en-US" sz="4000" dirty="0" err="1">
                <a:solidFill>
                  <a:schemeClr val="bg1"/>
                </a:solidFill>
              </a:rPr>
              <a:t>Joses</a:t>
            </a:r>
            <a:r>
              <a:rPr lang="en-US" sz="4000" dirty="0">
                <a:solidFill>
                  <a:schemeClr val="bg1"/>
                </a:solidFill>
              </a:rPr>
              <a:t>, and Salome;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67566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Brother of James the Less – Mark 15:40</a:t>
            </a:r>
          </a:p>
          <a:p>
            <a:pPr marL="0" indent="0" algn="ctr">
              <a:buNone/>
            </a:pPr>
            <a:r>
              <a:rPr lang="en-US" sz="4000" dirty="0">
                <a:solidFill>
                  <a:schemeClr val="bg1"/>
                </a:solidFill>
              </a:rPr>
              <a:t> </a:t>
            </a:r>
          </a:p>
          <a:p>
            <a:pPr marL="0" indent="0" algn="ctr">
              <a:buNone/>
            </a:pPr>
            <a:r>
              <a:rPr lang="en-US" sz="4000" dirty="0">
                <a:solidFill>
                  <a:schemeClr val="bg1"/>
                </a:solidFill>
              </a:rPr>
              <a:t>Matthew/Levi is mentioned in all the gospels except John.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66570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Matthew’s occupation</a:t>
            </a:r>
          </a:p>
          <a:p>
            <a:pPr marL="0" indent="0" algn="ctr">
              <a:buNone/>
            </a:pPr>
            <a:r>
              <a:rPr lang="en-US" sz="4000" dirty="0">
                <a:solidFill>
                  <a:schemeClr val="bg1"/>
                </a:solidFill>
              </a:rPr>
              <a:t> </a:t>
            </a:r>
          </a:p>
          <a:p>
            <a:pPr marL="0" indent="0" algn="ctr">
              <a:buNone/>
            </a:pPr>
            <a:r>
              <a:rPr lang="en-US" sz="4000" dirty="0">
                <a:solidFill>
                  <a:schemeClr val="bg1"/>
                </a:solidFill>
              </a:rPr>
              <a:t>Matthew/Levi is revealed as a Publican/Tax Collector </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9824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Tax Collector. </a:t>
            </a:r>
            <a:r>
              <a:rPr lang="en-US" sz="4000" dirty="0">
                <a:solidFill>
                  <a:schemeClr val="bg1"/>
                </a:solidFill>
              </a:rPr>
              <a:t>A collector of Roman revenue--either (1) the "chief tax collector" (Luke 19:2), or (2) the ordinary publican (Matt 9:11). Tax collectors were noted for imposing more taxes than were required so that they might grow rich more quickly. The publicans of the NT were </a:t>
            </a:r>
            <a:r>
              <a:rPr lang="en-US" sz="4000" dirty="0" smtClean="0">
                <a:solidFill>
                  <a:schemeClr val="bg1"/>
                </a:solidFill>
              </a:rPr>
              <a:t>negatively and regarded </a:t>
            </a:r>
            <a:r>
              <a:rPr lang="en-US" sz="4000" dirty="0">
                <a:solidFill>
                  <a:schemeClr val="bg1"/>
                </a:solidFill>
              </a:rPr>
              <a:t>as traitors and apostates,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74165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Matthew was a man of means and wealth</a:t>
            </a:r>
          </a:p>
          <a:p>
            <a:pPr marL="0" indent="0" algn="ctr">
              <a:buNone/>
            </a:pPr>
            <a:r>
              <a:rPr lang="en-US" sz="4000" dirty="0">
                <a:solidFill>
                  <a:schemeClr val="bg1"/>
                </a:solidFill>
              </a:rPr>
              <a:t> </a:t>
            </a:r>
          </a:p>
          <a:p>
            <a:pPr marL="0" indent="0" algn="ctr">
              <a:buNone/>
            </a:pPr>
            <a:r>
              <a:rPr lang="en-US" sz="4000" dirty="0">
                <a:solidFill>
                  <a:schemeClr val="bg1"/>
                </a:solidFill>
              </a:rPr>
              <a:t>Matthew introduced the Messiah to his coworkers or fellow tax collectors – Luke 5:29-32</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17979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5:29</a:t>
            </a:r>
            <a:r>
              <a:rPr lang="en-US" sz="4000" dirty="0">
                <a:solidFill>
                  <a:schemeClr val="bg1"/>
                </a:solidFill>
              </a:rPr>
              <a:t> And Levi made him a great feast in his own house: and there was a great company of publicans and of others that sat down with them. </a:t>
            </a:r>
          </a:p>
          <a:p>
            <a:pPr marL="0" indent="0" algn="ctr">
              <a:buNone/>
            </a:pPr>
            <a:r>
              <a:rPr lang="en-US" sz="4000" baseline="30000" dirty="0" err="1">
                <a:solidFill>
                  <a:schemeClr val="bg1"/>
                </a:solidFill>
              </a:rPr>
              <a:t>Lk</a:t>
            </a:r>
            <a:r>
              <a:rPr lang="en-US" sz="4000" baseline="30000" dirty="0">
                <a:solidFill>
                  <a:schemeClr val="bg1"/>
                </a:solidFill>
              </a:rPr>
              <a:t> 5:30</a:t>
            </a:r>
            <a:r>
              <a:rPr lang="en-US" sz="4000" dirty="0">
                <a:solidFill>
                  <a:schemeClr val="bg1"/>
                </a:solidFill>
              </a:rPr>
              <a:t> But their scribes and Pharisees murmured against his disciples, saying, Why do ye eat and drink with </a:t>
            </a:r>
            <a:r>
              <a:rPr lang="en-US" sz="4000" u="sng" dirty="0">
                <a:solidFill>
                  <a:schemeClr val="bg1"/>
                </a:solidFill>
              </a:rPr>
              <a:t>publicans</a:t>
            </a:r>
            <a:r>
              <a:rPr lang="en-US" sz="4000" dirty="0">
                <a:solidFill>
                  <a:schemeClr val="bg1"/>
                </a:solidFill>
              </a:rPr>
              <a:t> and sinners?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66665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smtClean="0">
                <a:solidFill>
                  <a:schemeClr val="bg1"/>
                </a:solidFill>
              </a:rPr>
              <a:t>Publican – 5057 </a:t>
            </a:r>
            <a:r>
              <a:rPr lang="el-GR" sz="4000" b="1" dirty="0">
                <a:solidFill>
                  <a:schemeClr val="bg1"/>
                </a:solidFill>
              </a:rPr>
              <a:t>τελώνης </a:t>
            </a:r>
            <a:r>
              <a:rPr lang="en-US" sz="4000" dirty="0" err="1">
                <a:solidFill>
                  <a:schemeClr val="bg1"/>
                </a:solidFill>
              </a:rPr>
              <a:t>telones</a:t>
            </a:r>
            <a:r>
              <a:rPr lang="en-US" sz="4000" dirty="0">
                <a:solidFill>
                  <a:schemeClr val="bg1"/>
                </a:solidFill>
              </a:rPr>
              <a:t> {</a:t>
            </a:r>
            <a:r>
              <a:rPr lang="en-US" sz="4000" dirty="0" err="1">
                <a:solidFill>
                  <a:schemeClr val="bg1"/>
                </a:solidFill>
              </a:rPr>
              <a:t>tel</a:t>
            </a:r>
            <a:r>
              <a:rPr lang="en-US" sz="4000" dirty="0">
                <a:solidFill>
                  <a:schemeClr val="bg1"/>
                </a:solidFill>
              </a:rPr>
              <a:t>-o'-</a:t>
            </a:r>
            <a:r>
              <a:rPr lang="en-US" sz="4000" dirty="0" err="1">
                <a:solidFill>
                  <a:schemeClr val="bg1"/>
                </a:solidFill>
              </a:rPr>
              <a:t>nace</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a renter or farmer of taxes 1a) among the Romans, usually a man of equestrian rank 2) a tax gatherer, collector of taxes or tolls, one employed by a publican or farmer general in the collection of taxes.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73858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tax collectors were as a class, detested not only by the Jews, but by other nations also, both on account of their employment and of the harshness, greed, and deception, with which they did their job. </a:t>
            </a:r>
          </a:p>
          <a:p>
            <a:pPr marL="0" indent="0" algn="ctr">
              <a:buNone/>
            </a:pPr>
            <a:r>
              <a:rPr lang="en-US" sz="4000" b="1" dirty="0">
                <a:solidFill>
                  <a:schemeClr val="bg1"/>
                </a:solidFill>
              </a:rPr>
              <a:t>Usage:  </a:t>
            </a:r>
            <a:r>
              <a:rPr lang="en-US" sz="4000" dirty="0">
                <a:solidFill>
                  <a:schemeClr val="bg1"/>
                </a:solidFill>
              </a:rPr>
              <a:t>AV - publican 22; 22</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301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For the first 150 years of the called out </a:t>
            </a:r>
            <a:r>
              <a:rPr lang="en-US" sz="4000" dirty="0" err="1">
                <a:solidFill>
                  <a:schemeClr val="bg1"/>
                </a:solidFill>
              </a:rPr>
              <a:t>Ekklesia</a:t>
            </a:r>
            <a:r>
              <a:rPr lang="en-US" sz="4000" dirty="0">
                <a:solidFill>
                  <a:schemeClr val="bg1"/>
                </a:solidFill>
              </a:rPr>
              <a:t> aka church, Matthew’s gospel was the most often quoted according to </a:t>
            </a:r>
            <a:r>
              <a:rPr lang="en-US" sz="4000" dirty="0" err="1">
                <a:solidFill>
                  <a:schemeClr val="bg1"/>
                </a:solidFill>
              </a:rPr>
              <a:t>Papias</a:t>
            </a:r>
            <a:r>
              <a:rPr lang="en-US" sz="4000" dirty="0">
                <a:solidFill>
                  <a:schemeClr val="bg1"/>
                </a:solidFill>
              </a:rPr>
              <a:t> of Hierapolis as quoted by the historian Eusebius.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46934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Who wrote Matthew?</a:t>
            </a:r>
            <a:r>
              <a:rPr lang="en-US" sz="4000" dirty="0">
                <a:solidFill>
                  <a:schemeClr val="bg1"/>
                </a:solidFill>
              </a:rPr>
              <a:t> The early church fathers were unanimous in holding that Matthew, one of the 12 apostles, was the author of this Gospel.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76583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When was Matthew written?</a:t>
            </a:r>
            <a:r>
              <a:rPr lang="en-US" sz="4000" dirty="0">
                <a:solidFill>
                  <a:schemeClr val="bg1"/>
                </a:solidFill>
              </a:rPr>
              <a:t> "Dating the Synoptic Gospels," Matthew 1:1. Accordingly, some feel that Matthew would have been written in the late 50s or in the 60s. Others, who assume that Mark was written between 65 and 70, place Matthew in the 70s or even later.</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08289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a:t>
            </a:r>
            <a:r>
              <a:rPr lang="en-US" sz="4400" b="1" dirty="0">
                <a:solidFill>
                  <a:schemeClr val="bg1"/>
                </a:solidFill>
                <a:latin typeface="Helvetica" panose="020B0604020202020204" pitchFamily="34" charset="0"/>
                <a:cs typeface="Helvetica" panose="020B0604020202020204" pitchFamily="34" charset="0"/>
              </a:rPr>
              <a:t>MESSAGE</a:t>
            </a:r>
          </a:p>
          <a:p>
            <a:pPr marL="0" indent="0" algn="ctr">
              <a:buNone/>
            </a:pPr>
            <a:r>
              <a:rPr lang="en-US" sz="4400" dirty="0" smtClean="0">
                <a:solidFill>
                  <a:schemeClr val="bg1"/>
                </a:solidFill>
              </a:rPr>
              <a:t>The Introduction</a:t>
            </a:r>
          </a:p>
          <a:p>
            <a:pPr marL="0" indent="0" algn="ctr">
              <a:buNone/>
            </a:pPr>
            <a:r>
              <a:rPr lang="en-US" sz="4400" dirty="0" smtClean="0">
                <a:solidFill>
                  <a:schemeClr val="bg1"/>
                </a:solidFill>
              </a:rPr>
              <a:t>The </a:t>
            </a:r>
            <a:r>
              <a:rPr lang="en-US" sz="4400" dirty="0" smtClean="0">
                <a:solidFill>
                  <a:schemeClr val="bg1"/>
                </a:solidFill>
              </a:rPr>
              <a:t>Gospel </a:t>
            </a:r>
            <a:r>
              <a:rPr lang="en-US" sz="4400" dirty="0" smtClean="0">
                <a:solidFill>
                  <a:schemeClr val="bg1"/>
                </a:solidFill>
              </a:rPr>
              <a:t>According to Matthew</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5"/>
          <p:cNvPicPr>
            <a:picLocks noGrp="1"/>
          </p:cNvPicPr>
          <p:nvPr>
            <p:ph idx="1"/>
          </p:nvPr>
        </p:nvPicPr>
        <p:blipFill>
          <a:blip r:embed="rId4"/>
          <a:stretch>
            <a:fillRect/>
          </a:stretch>
        </p:blipFill>
        <p:spPr>
          <a:xfrm>
            <a:off x="0" y="748703"/>
            <a:ext cx="9144000" cy="3835571"/>
          </a:xfrm>
          <a:prstGeom prst="rect">
            <a:avLst/>
          </a:prstGeom>
        </p:spPr>
      </p:pic>
    </p:spTree>
    <p:extLst>
      <p:ext uri="{BB962C8B-B14F-4D97-AF65-F5344CB8AC3E}">
        <p14:creationId xmlns:p14="http://schemas.microsoft.com/office/powerpoint/2010/main" val="4100464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To whom was Matthew written?</a:t>
            </a:r>
            <a:r>
              <a:rPr lang="en-US" sz="4000" dirty="0">
                <a:solidFill>
                  <a:schemeClr val="bg1"/>
                </a:solidFill>
              </a:rPr>
              <a:t> Since his Gospel was written in Greek, Matthew's readers were obviously Greek-speaking. They also seem to have been Hebrew/Jews.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47280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Many elements point to Hebrew readership: Matthew's concern with fulfillment of the OT records more quotations from and allusions to the OT than any other NT author;</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50886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rPr>
              <a:t>Why was Matthew written?</a:t>
            </a:r>
            <a:r>
              <a:rPr lang="en-US" sz="4000" dirty="0">
                <a:solidFill>
                  <a:schemeClr val="bg1"/>
                </a:solidFill>
              </a:rPr>
              <a:t> Matthew's main purpose is to prove to his Greek speaking Hebrew readers that </a:t>
            </a:r>
            <a:r>
              <a:rPr lang="en-US" sz="4000" dirty="0" err="1">
                <a:solidFill>
                  <a:schemeClr val="bg1"/>
                </a:solidFill>
              </a:rPr>
              <a:t>Yeshua</a:t>
            </a:r>
            <a:r>
              <a:rPr lang="en-US" sz="4000" dirty="0">
                <a:solidFill>
                  <a:schemeClr val="bg1"/>
                </a:solidFill>
              </a:rPr>
              <a:t> is their Messiah. He does this primarily by showing how </a:t>
            </a:r>
            <a:r>
              <a:rPr lang="en-US" sz="4000" dirty="0" err="1">
                <a:solidFill>
                  <a:schemeClr val="bg1"/>
                </a:solidFill>
              </a:rPr>
              <a:t>Yeshua</a:t>
            </a:r>
            <a:r>
              <a:rPr lang="en-US" sz="4000" dirty="0">
                <a:solidFill>
                  <a:schemeClr val="bg1"/>
                </a:solidFill>
              </a:rPr>
              <a:t> in his life and ministry fulfilled many of the OT Scriptures.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91334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608" y="411173"/>
            <a:ext cx="7555392" cy="4103677"/>
          </a:xfrm>
        </p:spPr>
        <p:txBody>
          <a:bodyPr>
            <a:normAutofit fontScale="85000" lnSpcReduction="20000"/>
          </a:bodyPr>
          <a:lstStyle/>
          <a:p>
            <a:pPr marL="0" indent="0" algn="ctr">
              <a:buNone/>
            </a:pPr>
            <a:r>
              <a:rPr lang="en-US" sz="4000" dirty="0">
                <a:solidFill>
                  <a:schemeClr val="bg1"/>
                </a:solidFill>
              </a:rPr>
              <a:t>Matthew could be considered as an evangelist early on for he wanted his coworkers and fellow tax collectors to know who </a:t>
            </a:r>
            <a:r>
              <a:rPr lang="en-US" sz="4000" dirty="0" err="1">
                <a:solidFill>
                  <a:schemeClr val="bg1"/>
                </a:solidFill>
              </a:rPr>
              <a:t>Yeshua</a:t>
            </a:r>
            <a:r>
              <a:rPr lang="en-US" sz="4000" dirty="0">
                <a:solidFill>
                  <a:schemeClr val="bg1"/>
                </a:solidFill>
              </a:rPr>
              <a:t> was. </a:t>
            </a:r>
          </a:p>
          <a:p>
            <a:pPr marL="0" indent="0" algn="ctr">
              <a:buNone/>
            </a:pPr>
            <a:r>
              <a:rPr lang="en-US" sz="4000" dirty="0">
                <a:solidFill>
                  <a:schemeClr val="bg1"/>
                </a:solidFill>
              </a:rPr>
              <a:t> </a:t>
            </a:r>
            <a:r>
              <a:rPr lang="en-US" sz="4000" dirty="0" smtClean="0">
                <a:solidFill>
                  <a:schemeClr val="bg1"/>
                </a:solidFill>
              </a:rPr>
              <a:t>Matthews </a:t>
            </a:r>
            <a:r>
              <a:rPr lang="en-US" sz="4000" dirty="0">
                <a:solidFill>
                  <a:schemeClr val="bg1"/>
                </a:solidFill>
              </a:rPr>
              <a:t>leaves his audience with instructions from </a:t>
            </a:r>
            <a:r>
              <a:rPr lang="en-US" sz="4000" dirty="0" err="1">
                <a:solidFill>
                  <a:schemeClr val="bg1"/>
                </a:solidFill>
              </a:rPr>
              <a:t>Yeshua</a:t>
            </a:r>
            <a:r>
              <a:rPr lang="en-US" sz="4000" dirty="0">
                <a:solidFill>
                  <a:schemeClr val="bg1"/>
                </a:solidFill>
              </a:rPr>
              <a:t> on what they are to do. Matthew records what we know as the Great Commission in the last chapter of his gospel account</a:t>
            </a:r>
            <a:r>
              <a:rPr lang="en-US" sz="4000" dirty="0" smtClean="0">
                <a:solidFill>
                  <a:schemeClr val="bg1"/>
                </a:solidFill>
              </a:rPr>
              <a:t>.</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68997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smtClean="0">
                <a:solidFill>
                  <a:schemeClr val="bg1"/>
                </a:solidFill>
              </a:rPr>
              <a:t>Mt </a:t>
            </a:r>
            <a:r>
              <a:rPr lang="en-US" sz="4000" baseline="30000" dirty="0">
                <a:solidFill>
                  <a:schemeClr val="bg1"/>
                </a:solidFill>
              </a:rPr>
              <a:t>28:19</a:t>
            </a:r>
            <a:r>
              <a:rPr lang="en-US" sz="4000" dirty="0">
                <a:solidFill>
                  <a:schemeClr val="bg1"/>
                </a:solidFill>
              </a:rPr>
              <a:t> Go ye therefore, and teach all nations, baptizing them in the name of the Father, and of the Son, and of the Holy Ghost: </a:t>
            </a:r>
          </a:p>
          <a:p>
            <a:pPr marL="0" indent="0" algn="ctr">
              <a:buNone/>
            </a:pPr>
            <a:r>
              <a:rPr lang="en-US" sz="4000" baseline="30000" dirty="0">
                <a:solidFill>
                  <a:schemeClr val="bg1"/>
                </a:solidFill>
              </a:rPr>
              <a:t>Mt 28:20</a:t>
            </a:r>
            <a:r>
              <a:rPr lang="en-US" sz="4000" dirty="0">
                <a:solidFill>
                  <a:schemeClr val="bg1"/>
                </a:solidFill>
              </a:rPr>
              <a:t> Teaching them to observe all things whatsoever I have commanded you: and, lo, I am with you always, </a:t>
            </a:r>
            <a:r>
              <a:rPr lang="en-US" sz="4000" i="1" dirty="0">
                <a:solidFill>
                  <a:schemeClr val="bg1"/>
                </a:solidFill>
              </a:rPr>
              <a:t>even </a:t>
            </a:r>
            <a:r>
              <a:rPr lang="en-US" sz="4000" dirty="0">
                <a:solidFill>
                  <a:schemeClr val="bg1"/>
                </a:solidFill>
              </a:rPr>
              <a:t>unto the end of the world. Amen.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69242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baptism formula from Matthew is the most used formula for many today.</a:t>
            </a:r>
          </a:p>
          <a:p>
            <a:pPr marL="0" indent="0" algn="ctr">
              <a:buNone/>
            </a:pPr>
            <a:r>
              <a:rPr lang="en-US" sz="4000" dirty="0">
                <a:solidFill>
                  <a:schemeClr val="bg1"/>
                </a:solidFill>
              </a:rPr>
              <a:t> </a:t>
            </a:r>
          </a:p>
          <a:p>
            <a:pPr marL="0" indent="0" algn="ctr">
              <a:buNone/>
            </a:pPr>
            <a:r>
              <a:rPr lang="en-US" sz="4000" dirty="0">
                <a:solidFill>
                  <a:schemeClr val="bg1"/>
                </a:solidFill>
              </a:rPr>
              <a:t>A Baptist – Immerse in the name of Father, Son and Holy Ghost</a:t>
            </a:r>
          </a:p>
          <a:p>
            <a:pPr marL="0" indent="0" algn="ctr">
              <a:buNone/>
            </a:pPr>
            <a:r>
              <a:rPr lang="en-US" sz="4000" dirty="0">
                <a:solidFill>
                  <a:schemeClr val="bg1"/>
                </a:solidFill>
              </a:rPr>
              <a:t>A Catholic – Sprinkle in the name of Father, Son and Holy Ghost </a:t>
            </a:r>
          </a:p>
          <a:p>
            <a:pPr marL="0" indent="0" algn="ctr">
              <a:buNone/>
            </a:pPr>
            <a:r>
              <a:rPr lang="en-US" sz="4000" dirty="0">
                <a:solidFill>
                  <a:schemeClr val="bg1"/>
                </a:solidFill>
              </a:rPr>
              <a:t>A Pentecostal – Immerse in name of </a:t>
            </a:r>
            <a:r>
              <a:rPr lang="en-US" sz="4000" dirty="0" smtClean="0">
                <a:solidFill>
                  <a:schemeClr val="bg1"/>
                </a:solidFill>
              </a:rPr>
              <a:t>Jesus</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31318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 y="871442"/>
            <a:ext cx="9158373" cy="3393712"/>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43901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1026" name="Picture 2" descr="No description availabl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44" y="294573"/>
            <a:ext cx="9156272" cy="457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49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stretch>
            <a:fillRect/>
          </a:stretch>
        </p:blipFill>
        <p:spPr>
          <a:xfrm>
            <a:off x="21519" y="1092370"/>
            <a:ext cx="9118050" cy="2982539"/>
          </a:xfrm>
          <a:prstGeom prst="rect">
            <a:avLst/>
          </a:prstGeom>
        </p:spPr>
      </p:pic>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92582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269500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76827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21668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6482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619672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41294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53291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86023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794864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98446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230769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560182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13536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36285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98258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384708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461284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4091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186937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502425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4074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710531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13416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34572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109051</TotalTime>
  <Words>1129</Words>
  <Application>Microsoft Office PowerPoint</Application>
  <PresentationFormat>On-screen Show (16:9)</PresentationFormat>
  <Paragraphs>300</Paragraphs>
  <Slides>70</Slides>
  <Notes>70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 Campbell</cp:lastModifiedBy>
  <cp:revision>2744</cp:revision>
  <dcterms:created xsi:type="dcterms:W3CDTF">2015-08-01T01:54:59Z</dcterms:created>
  <dcterms:modified xsi:type="dcterms:W3CDTF">2020-10-18T12:56:23Z</dcterms:modified>
</cp:coreProperties>
</file>