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6" r:id="rId2"/>
    <p:sldId id="257" r:id="rId3"/>
    <p:sldId id="266" r:id="rId4"/>
    <p:sldId id="1220" r:id="rId5"/>
    <p:sldId id="1221" r:id="rId6"/>
    <p:sldId id="5224" r:id="rId7"/>
    <p:sldId id="1981" r:id="rId8"/>
    <p:sldId id="4362" r:id="rId9"/>
    <p:sldId id="4366" r:id="rId10"/>
    <p:sldId id="4823" r:id="rId11"/>
    <p:sldId id="5223" r:id="rId12"/>
    <p:sldId id="5905" r:id="rId13"/>
    <p:sldId id="1223" r:id="rId14"/>
    <p:sldId id="1224" r:id="rId15"/>
    <p:sldId id="1254" r:id="rId16"/>
    <p:sldId id="1255" r:id="rId17"/>
    <p:sldId id="1256" r:id="rId18"/>
    <p:sldId id="1257" r:id="rId19"/>
    <p:sldId id="1258" r:id="rId20"/>
    <p:sldId id="1259" r:id="rId21"/>
    <p:sldId id="1260" r:id="rId22"/>
    <p:sldId id="1261" r:id="rId23"/>
    <p:sldId id="1262" r:id="rId24"/>
    <p:sldId id="1263" r:id="rId25"/>
    <p:sldId id="1264" r:id="rId26"/>
    <p:sldId id="1265" r:id="rId27"/>
    <p:sldId id="1266" r:id="rId28"/>
    <p:sldId id="1267" r:id="rId29"/>
    <p:sldId id="1269" r:id="rId30"/>
    <p:sldId id="1268" r:id="rId31"/>
    <p:sldId id="1270" r:id="rId32"/>
    <p:sldId id="1271" r:id="rId33"/>
    <p:sldId id="1272" r:id="rId34"/>
    <p:sldId id="1273" r:id="rId35"/>
    <p:sldId id="1274" r:id="rId36"/>
    <p:sldId id="1275" r:id="rId37"/>
    <p:sldId id="1276" r:id="rId38"/>
    <p:sldId id="1277" r:id="rId39"/>
    <p:sldId id="1278" r:id="rId40"/>
    <p:sldId id="1279" r:id="rId41"/>
    <p:sldId id="1280" r:id="rId42"/>
    <p:sldId id="1281" r:id="rId43"/>
    <p:sldId id="1196" r:id="rId44"/>
    <p:sldId id="1197" r:id="rId45"/>
    <p:sldId id="1198" r:id="rId46"/>
    <p:sldId id="1199" r:id="rId47"/>
    <p:sldId id="1200" r:id="rId48"/>
    <p:sldId id="1201" r:id="rId49"/>
    <p:sldId id="1202" r:id="rId50"/>
    <p:sldId id="1203" r:id="rId51"/>
    <p:sldId id="1204" r:id="rId52"/>
    <p:sldId id="1205" r:id="rId53"/>
    <p:sldId id="1207" r:id="rId54"/>
    <p:sldId id="1211" r:id="rId55"/>
    <p:sldId id="1212" r:id="rId56"/>
    <p:sldId id="1213" r:id="rId57"/>
    <p:sldId id="1214" r:id="rId58"/>
    <p:sldId id="1215" r:id="rId59"/>
    <p:sldId id="1216" r:id="rId60"/>
    <p:sldId id="1218" r:id="rId61"/>
    <p:sldId id="1217" r:id="rId62"/>
    <p:sldId id="1032" r:id="rId63"/>
    <p:sldId id="923" r:id="rId64"/>
    <p:sldId id="8091" r:id="rId65"/>
    <p:sldId id="5496" r:id="rId66"/>
    <p:sldId id="9587" r:id="rId67"/>
    <p:sldId id="6583" r:id="rId68"/>
    <p:sldId id="7188" r:id="rId69"/>
    <p:sldId id="6582" r:id="rId70"/>
    <p:sldId id="5193" r:id="rId71"/>
    <p:sldId id="5196" r:id="rId72"/>
    <p:sldId id="5195" r:id="rId7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694CB-DA6E-4542-BF7E-70C674D96AA0}" v="1" dt="2022-01-26T19:34:52.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snapToGrid="0" snapToObjects="1">
      <p:cViewPr varScale="1">
        <p:scale>
          <a:sx n="105" d="100"/>
          <a:sy n="105" d="100"/>
        </p:scale>
        <p:origin x="802" y="62"/>
      </p:cViewPr>
      <p:guideLst>
        <p:guide orient="horz" pos="1620"/>
        <p:guide pos="2880"/>
      </p:guideLst>
    </p:cSldViewPr>
  </p:slideViewPr>
  <p:outlineViewPr>
    <p:cViewPr>
      <p:scale>
        <a:sx n="33" d="100"/>
        <a:sy n="33" d="100"/>
      </p:scale>
      <p:origin x="48" y="191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 Campbell" userId="7a8fa572edddc6ea" providerId="LiveId" clId="{589694CB-DA6E-4542-BF7E-70C674D96AA0}"/>
    <pc:docChg chg="delSld">
      <pc:chgData name="Shar Campbell" userId="7a8fa572edddc6ea" providerId="LiveId" clId="{589694CB-DA6E-4542-BF7E-70C674D96AA0}" dt="2022-01-26T19:19:37.988" v="0" actId="2696"/>
      <pc:docMkLst>
        <pc:docMk/>
      </pc:docMkLst>
      <pc:sldChg chg="del">
        <pc:chgData name="Shar Campbell" userId="7a8fa572edddc6ea" providerId="LiveId" clId="{589694CB-DA6E-4542-BF7E-70C674D96AA0}" dt="2022-01-26T19:19:37.988" v="0" actId="2696"/>
        <pc:sldMkLst>
          <pc:docMk/>
          <pc:sldMk cId="1820218916" sldId="12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825CE-FD59-BE41-A671-CC59F812A072}" type="datetimeFigureOut">
              <a:rPr lang="en-US" smtClean="0"/>
              <a:pPr/>
              <a:t>1/26/2022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1270775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66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1712906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292439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626525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184606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3771105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2567771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30316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738410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868502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2974260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2450216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123149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3501575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1224957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1013983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2792359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1437800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89537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2207852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2545095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2931951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3240176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1056133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623982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4158580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2124240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682610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2620817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205812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901657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1296933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161095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2639610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1500577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49856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1659427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31944135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21193917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2267953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409461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14538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26404604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275937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15891294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29943628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5407906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2330810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36212144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17818261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6671621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285383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3586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13218448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38982251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24118395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39277616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4056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3948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96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1/26/2022</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1/26/2022</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1/26/2022</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1/26/2022</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1/26/2022</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1/26/2022</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1/26/2022</a:t>
            </a:fld>
            <a:endParaRPr lang="en-US"/>
          </a:p>
        </p:txBody>
      </p:sp>
      <p:sp>
        <p:nvSpPr>
          <p:cNvPr id="8" name="Footer Placeholder 7"/>
          <p:cNvSpPr>
            <a:spLocks noGrp="1"/>
          </p:cNvSpPr>
          <p:nvPr>
            <p:ph type="ftr" sz="quarter" idx="11"/>
          </p:nvPr>
        </p:nvSpPr>
        <p:spPr/>
        <p:txBody>
          <a:bodyPr/>
          <a:lstStyle/>
          <a:p>
            <a:r>
              <a:rPr lang="en-US"/>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1/26/2022</a:t>
            </a:fld>
            <a:endParaRPr lang="en-US"/>
          </a:p>
        </p:txBody>
      </p:sp>
      <p:sp>
        <p:nvSpPr>
          <p:cNvPr id="4" name="Footer Placeholder 3"/>
          <p:cNvSpPr>
            <a:spLocks noGrp="1"/>
          </p:cNvSpPr>
          <p:nvPr>
            <p:ph type="ftr" sz="quarter" idx="11"/>
          </p:nvPr>
        </p:nvSpPr>
        <p:spPr/>
        <p:txBody>
          <a:bodyPr/>
          <a:lstStyle/>
          <a:p>
            <a:r>
              <a:rPr lang="en-US"/>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1/26/2022</a:t>
            </a:fld>
            <a:endParaRPr lang="en-US"/>
          </a:p>
        </p:txBody>
      </p:sp>
      <p:sp>
        <p:nvSpPr>
          <p:cNvPr id="3" name="Footer Placeholder 2"/>
          <p:cNvSpPr>
            <a:spLocks noGrp="1"/>
          </p:cNvSpPr>
          <p:nvPr>
            <p:ph type="ftr" sz="quarter" idx="11"/>
          </p:nvPr>
        </p:nvSpPr>
        <p:spPr/>
        <p:txBody>
          <a:bodyPr/>
          <a:lstStyle/>
          <a:p>
            <a:r>
              <a:rPr lang="en-US"/>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1/26/2022</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1/26/2022</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1/26/2022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3600" b="1" dirty="0">
                <a:solidFill>
                  <a:schemeClr val="bg1"/>
                </a:solidFill>
                <a:latin typeface="Helvetica" panose="020B0604020202020204" pitchFamily="34" charset="0"/>
                <a:cs typeface="Helvetica" panose="020B0604020202020204" pitchFamily="34" charset="0"/>
              </a:rPr>
              <a:t>TODAY’S MESSAGE</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“Remove the Leaven”</a:t>
            </a:r>
            <a:endParaRPr kumimoji="0" lang="en-US" sz="4700" b="0"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a:p>
            <a:pPr algn="ctr">
              <a:buNone/>
            </a:pPr>
            <a:endParaRPr lang="en-US" sz="36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In this Teaching, we will focus on two types of leaven that we received instructions on from YeHoVaH and Yeshua.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Tree>
    <p:extLst>
      <p:ext uri="{BB962C8B-B14F-4D97-AF65-F5344CB8AC3E}">
        <p14:creationId xmlns:p14="http://schemas.microsoft.com/office/powerpoint/2010/main" val="182021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lvl="0" indent="0" algn="ctr">
              <a:buNone/>
            </a:pPr>
            <a:r>
              <a:rPr lang="en-US" sz="4000" dirty="0">
                <a:solidFill>
                  <a:schemeClr val="bg1"/>
                </a:solidFill>
              </a:rPr>
              <a:t>Leaven – in Food</a:t>
            </a:r>
          </a:p>
          <a:p>
            <a:pPr marL="0" lvl="0" indent="0" algn="ctr">
              <a:buNone/>
            </a:pPr>
            <a:r>
              <a:rPr lang="en-US" sz="4000" dirty="0">
                <a:solidFill>
                  <a:schemeClr val="bg1"/>
                </a:solidFill>
              </a:rPr>
              <a:t>Leaven – in Teachings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Tree>
    <p:extLst>
      <p:ext uri="{BB962C8B-B14F-4D97-AF65-F5344CB8AC3E}">
        <p14:creationId xmlns:p14="http://schemas.microsoft.com/office/powerpoint/2010/main" val="182021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LEAVEN</a:t>
            </a:r>
            <a:r>
              <a:rPr lang="en-US" sz="4000" dirty="0">
                <a:solidFill>
                  <a:schemeClr val="bg1"/>
                </a:solidFill>
              </a:rPr>
              <a:t> (</a:t>
            </a:r>
            <a:r>
              <a:rPr lang="en-US" sz="4000" i="1" dirty="0" err="1">
                <a:solidFill>
                  <a:schemeClr val="bg1"/>
                </a:solidFill>
              </a:rPr>
              <a:t>leeaw</a:t>
            </a:r>
            <a:r>
              <a:rPr lang="en-US" sz="4000" i="1" dirty="0">
                <a:solidFill>
                  <a:schemeClr val="bg1"/>
                </a:solidFill>
              </a:rPr>
              <a:t>’ </a:t>
            </a:r>
            <a:r>
              <a:rPr lang="en-US" sz="4000" i="1" dirty="0" err="1">
                <a:solidFill>
                  <a:schemeClr val="bg1"/>
                </a:solidFill>
              </a:rPr>
              <a:t>vehn</a:t>
            </a:r>
            <a:r>
              <a:rPr lang="en-US" sz="4000" dirty="0">
                <a:solidFill>
                  <a:schemeClr val="bg1"/>
                </a:solidFill>
              </a:rPr>
              <a:t>) A small portion of fermented dough used to ferment other dough—Holman Bible Dictionary.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Tree>
    <p:extLst>
      <p:ext uri="{BB962C8B-B14F-4D97-AF65-F5344CB8AC3E}">
        <p14:creationId xmlns:p14="http://schemas.microsoft.com/office/powerpoint/2010/main" val="244708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Leaven is dough that has been allowed to rise. </a:t>
            </a:r>
          </a:p>
          <a:p>
            <a:pPr marL="0" indent="0" algn="ctr">
              <a:buNone/>
            </a:pPr>
            <a:r>
              <a:rPr lang="en-US" sz="4000" dirty="0">
                <a:solidFill>
                  <a:schemeClr val="bg1"/>
                </a:solidFill>
              </a:rPr>
              <a:t> </a:t>
            </a:r>
          </a:p>
          <a:p>
            <a:pPr marL="0" indent="0" algn="ctr">
              <a:buNone/>
            </a:pPr>
            <a:r>
              <a:rPr lang="en-US" sz="4000" dirty="0">
                <a:solidFill>
                  <a:schemeClr val="bg1"/>
                </a:solidFill>
              </a:rPr>
              <a:t>The leaven in food is sometimes easier to detect than leaven in teachings.</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Tree>
    <p:extLst>
      <p:ext uri="{BB962C8B-B14F-4D97-AF65-F5344CB8AC3E}">
        <p14:creationId xmlns:p14="http://schemas.microsoft.com/office/powerpoint/2010/main" val="29476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Exodus 12:19 (KJV) 19 Seven days shall there be no leaven found in your houses: for whosoever </a:t>
            </a:r>
            <a:r>
              <a:rPr lang="en-US" sz="4000" dirty="0" err="1">
                <a:solidFill>
                  <a:schemeClr val="bg1"/>
                </a:solidFill>
              </a:rPr>
              <a:t>eateth</a:t>
            </a:r>
            <a:r>
              <a:rPr lang="en-US" sz="4000" dirty="0">
                <a:solidFill>
                  <a:schemeClr val="bg1"/>
                </a:solidFill>
              </a:rPr>
              <a:t> that which is leavened, even that soul shall be cut off from the congregation of Israel, whether he be a stranger, or born in the land.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Tree>
    <p:extLst>
      <p:ext uri="{BB962C8B-B14F-4D97-AF65-F5344CB8AC3E}">
        <p14:creationId xmlns:p14="http://schemas.microsoft.com/office/powerpoint/2010/main" val="2432739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Exodus 13:7 (KJV) 7 Unleavened bread shall be eaten seven days; and there shall no leavened bread be seen with thee, neither shall there be leaven seen with thee in all thy quarters.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Tree>
    <p:extLst>
      <p:ext uri="{BB962C8B-B14F-4D97-AF65-F5344CB8AC3E}">
        <p14:creationId xmlns:p14="http://schemas.microsoft.com/office/powerpoint/2010/main" val="242006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more we search the Scriptures, grow in the grace and knowledge of our Master and Savior Messiah Yeshua, the more we must come to grips with the leaven and see the exposure of teachings and traditions that have developed and shaped our belief systems and impacted our practices and decision making.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Tree>
    <p:extLst>
      <p:ext uri="{BB962C8B-B14F-4D97-AF65-F5344CB8AC3E}">
        <p14:creationId xmlns:p14="http://schemas.microsoft.com/office/powerpoint/2010/main" val="2372068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Faith cometh by hearing … </a:t>
            </a:r>
          </a:p>
          <a:p>
            <a:pPr marL="0" indent="0" algn="ctr">
              <a:buNone/>
            </a:pPr>
            <a:r>
              <a:rPr lang="en-US" sz="4000" dirty="0">
                <a:solidFill>
                  <a:schemeClr val="bg1"/>
                </a:solidFill>
              </a:rPr>
              <a:t>What you hear and receive produces faith in what you believe.</a:t>
            </a:r>
          </a:p>
          <a:p>
            <a:pPr marL="0" indent="0" algn="ctr">
              <a:buNone/>
            </a:pPr>
            <a:r>
              <a:rPr lang="en-US" sz="4000" dirty="0">
                <a:solidFill>
                  <a:schemeClr val="bg1"/>
                </a:solidFill>
              </a:rPr>
              <a:t> </a:t>
            </a:r>
          </a:p>
          <a:p>
            <a:pPr algn="ctr">
              <a:buNone/>
            </a:pPr>
            <a:endParaRPr lang="en-US" sz="4000" dirty="0">
              <a:solidFill>
                <a:schemeClr val="bg1"/>
              </a:solidFill>
            </a:endParaRPr>
          </a:p>
          <a:p>
            <a:pPr algn="ctr">
              <a:buNone/>
            </a:pPr>
            <a:endParaRPr lang="en-US" sz="4000" dirty="0">
              <a:solidFill>
                <a:schemeClr val="bg1"/>
              </a:solidFill>
            </a:endParaRP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Tree>
    <p:extLst>
      <p:ext uri="{BB962C8B-B14F-4D97-AF65-F5344CB8AC3E}">
        <p14:creationId xmlns:p14="http://schemas.microsoft.com/office/powerpoint/2010/main" val="2328308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What is the big deal about leaven?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Tree>
    <p:extLst>
      <p:ext uri="{BB962C8B-B14F-4D97-AF65-F5344CB8AC3E}">
        <p14:creationId xmlns:p14="http://schemas.microsoft.com/office/powerpoint/2010/main" val="3013548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YeHoVaH</a:t>
            </a:r>
            <a:r>
              <a:rPr lang="en-US" sz="4000" dirty="0">
                <a:solidFill>
                  <a:schemeClr val="bg1"/>
                </a:solidFill>
              </a:rPr>
              <a:t> Commanded His people to…</a:t>
            </a:r>
          </a:p>
          <a:p>
            <a:pPr marL="0" indent="0" algn="ctr">
              <a:buNone/>
            </a:pPr>
            <a:r>
              <a:rPr lang="en-US" sz="4000" dirty="0">
                <a:solidFill>
                  <a:schemeClr val="bg1"/>
                </a:solidFill>
              </a:rPr>
              <a:t> </a:t>
            </a:r>
          </a:p>
          <a:p>
            <a:pPr marL="0" indent="0" algn="ctr">
              <a:buNone/>
            </a:pPr>
            <a:endParaRPr lang="en-US" sz="4000" dirty="0">
              <a:solidFill>
                <a:schemeClr val="bg1"/>
              </a:solidFill>
            </a:endParaRP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Tree>
    <p:extLst>
      <p:ext uri="{BB962C8B-B14F-4D97-AF65-F5344CB8AC3E}">
        <p14:creationId xmlns:p14="http://schemas.microsoft.com/office/powerpoint/2010/main" val="418548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742950" indent="-742950" algn="ctr">
              <a:buFont typeface="+mj-lt"/>
              <a:buAutoNum type="arabicPeriod"/>
            </a:pPr>
            <a:r>
              <a:rPr lang="en-US" sz="4000" dirty="0">
                <a:solidFill>
                  <a:schemeClr val="bg1"/>
                </a:solidFill>
              </a:rPr>
              <a:t>Remove leaven from our homes for seven days.</a:t>
            </a:r>
          </a:p>
          <a:p>
            <a:pPr marL="742950" indent="-742950" algn="ctr">
              <a:buFont typeface="+mj-lt"/>
              <a:buAutoNum type="arabicPeriod"/>
            </a:pPr>
            <a:r>
              <a:rPr lang="en-US" sz="4000" dirty="0">
                <a:solidFill>
                  <a:schemeClr val="bg1"/>
                </a:solidFill>
              </a:rPr>
              <a:t>Eat nothing with leaven in it for seven days.</a:t>
            </a:r>
          </a:p>
          <a:p>
            <a:pPr marL="742950" indent="-742950" algn="ctr">
              <a:buFont typeface="+mj-lt"/>
              <a:buAutoNum type="arabicPeriod"/>
            </a:pPr>
            <a:r>
              <a:rPr lang="en-US" sz="4000" dirty="0">
                <a:solidFill>
                  <a:schemeClr val="bg1"/>
                </a:solidFill>
              </a:rPr>
              <a:t>Eat unleavened bread for seven days.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Tree>
    <p:extLst>
      <p:ext uri="{BB962C8B-B14F-4D97-AF65-F5344CB8AC3E}">
        <p14:creationId xmlns:p14="http://schemas.microsoft.com/office/powerpoint/2010/main" val="5362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Remove leaven from our homes for seven days.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Tree>
    <p:extLst>
      <p:ext uri="{BB962C8B-B14F-4D97-AF65-F5344CB8AC3E}">
        <p14:creationId xmlns:p14="http://schemas.microsoft.com/office/powerpoint/2010/main" val="479371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r>
              <a:rPr lang="en-US" sz="4000" dirty="0">
                <a:solidFill>
                  <a:schemeClr val="bg1"/>
                </a:solidFill>
              </a:rPr>
              <a:t>Seven days shall ye eat unleavened bread; even the first day ye shall put away leaven out of your houses: for whosoever </a:t>
            </a:r>
            <a:r>
              <a:rPr lang="en-US" sz="4000" dirty="0" err="1">
                <a:solidFill>
                  <a:schemeClr val="bg1"/>
                </a:solidFill>
              </a:rPr>
              <a:t>eateth</a:t>
            </a:r>
            <a:r>
              <a:rPr lang="en-US" sz="4000" dirty="0">
                <a:solidFill>
                  <a:schemeClr val="bg1"/>
                </a:solidFill>
              </a:rPr>
              <a:t> leavened bread from the first day until the seventh day, that soul shall be cut off from Israel.</a:t>
            </a:r>
          </a:p>
          <a:p>
            <a:pPr algn="ctr">
              <a:buNone/>
            </a:pPr>
            <a:r>
              <a:rPr lang="en-US" sz="4000" dirty="0">
                <a:solidFill>
                  <a:schemeClr val="bg1"/>
                </a:solidFill>
              </a:rPr>
              <a:t>(Exo 12:15 KJV)</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Tree>
    <p:extLst>
      <p:ext uri="{BB962C8B-B14F-4D97-AF65-F5344CB8AC3E}">
        <p14:creationId xmlns:p14="http://schemas.microsoft.com/office/powerpoint/2010/main" val="2982220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Eat nothing with leaven in it for seven days.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Tree>
    <p:extLst>
      <p:ext uri="{BB962C8B-B14F-4D97-AF65-F5344CB8AC3E}">
        <p14:creationId xmlns:p14="http://schemas.microsoft.com/office/powerpoint/2010/main" val="1601089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rPr>
              <a:t>Seven days shall there be no leaven found in your houses: for whosoever </a:t>
            </a:r>
            <a:r>
              <a:rPr lang="en-US" sz="4000" dirty="0" err="1">
                <a:solidFill>
                  <a:schemeClr val="bg1"/>
                </a:solidFill>
              </a:rPr>
              <a:t>eateth</a:t>
            </a:r>
            <a:r>
              <a:rPr lang="en-US" sz="4000" dirty="0">
                <a:solidFill>
                  <a:schemeClr val="bg1"/>
                </a:solidFill>
              </a:rPr>
              <a:t> that which is leavened, even that soul shall be cut off from the congregation of Israel, whether he be a stranger, or born in the land. (Exo 12:19 KJV)</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Tree>
    <p:extLst>
      <p:ext uri="{BB962C8B-B14F-4D97-AF65-F5344CB8AC3E}">
        <p14:creationId xmlns:p14="http://schemas.microsoft.com/office/powerpoint/2010/main" val="2773126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Why remove leavened products, or products with leaven in them, from our home?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Tree>
    <p:extLst>
      <p:ext uri="{BB962C8B-B14F-4D97-AF65-F5344CB8AC3E}">
        <p14:creationId xmlns:p14="http://schemas.microsoft.com/office/powerpoint/2010/main" val="2609308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Eat unleavened bread for seven days.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Tree>
    <p:extLst>
      <p:ext uri="{BB962C8B-B14F-4D97-AF65-F5344CB8AC3E}">
        <p14:creationId xmlns:p14="http://schemas.microsoft.com/office/powerpoint/2010/main" val="219570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  </a:t>
            </a:r>
          </a:p>
          <a:p>
            <a:pPr algn="ctr">
              <a:buNone/>
            </a:pPr>
            <a:r>
              <a:rPr lang="en-US" sz="4000" dirty="0">
                <a:solidFill>
                  <a:schemeClr val="bg1"/>
                </a:solidFill>
                <a:latin typeface="Helvetica" pitchFamily="34" charset="0"/>
                <a:cs typeface="Helvetica" pitchFamily="34" charset="0"/>
              </a:rPr>
              <a:t>Today’s Teaching</a:t>
            </a:r>
          </a:p>
          <a:p>
            <a:pPr algn="ctr">
              <a:buNone/>
            </a:pPr>
            <a:r>
              <a:rPr lang="en-US" sz="4000" b="1" dirty="0">
                <a:solidFill>
                  <a:schemeClr val="bg1"/>
                </a:solidFill>
              </a:rPr>
              <a:t>“Remove the Leaven”</a:t>
            </a:r>
            <a:endParaRPr lang="en-US" sz="47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30" y="179924"/>
            <a:ext cx="1428750" cy="1428750"/>
          </a:xfrm>
          <a:prstGeom prst="rect">
            <a:avLst/>
          </a:prstGeom>
        </p:spPr>
      </p:pic>
      <p:sp>
        <p:nvSpPr>
          <p:cNvPr id="6" name="Footer Placeholder 1"/>
          <p:cNvSpPr>
            <a:spLocks noGrp="1"/>
          </p:cNvSpPr>
          <p:nvPr/>
        </p:nvSpPr>
        <p:spPr>
          <a:xfrm>
            <a:off x="3080057" y="4767263"/>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www.ArthurBaileyMinistries.com</a:t>
            </a:r>
          </a:p>
        </p:txBody>
      </p:sp>
    </p:spTree>
    <p:extLst>
      <p:ext uri="{BB962C8B-B14F-4D97-AF65-F5344CB8AC3E}">
        <p14:creationId xmlns:p14="http://schemas.microsoft.com/office/powerpoint/2010/main" val="441736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 shall eat nothing leavened; in all your habitations shall ye eat unleavened bread. (Exo 12:20 KJV)</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Tree>
    <p:extLst>
      <p:ext uri="{BB962C8B-B14F-4D97-AF65-F5344CB8AC3E}">
        <p14:creationId xmlns:p14="http://schemas.microsoft.com/office/powerpoint/2010/main" val="1002592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For some people the seven days of unleavened bread will be a breeze, for others it will be a trial. So many processed foods have leaven in them. If you have leavened products in your home, the potential of inadvertently eating some during this period increases.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Tree>
    <p:extLst>
      <p:ext uri="{BB962C8B-B14F-4D97-AF65-F5344CB8AC3E}">
        <p14:creationId xmlns:p14="http://schemas.microsoft.com/office/powerpoint/2010/main" val="3561526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If you remove the leavened products from your home, the chances of eating leavened products decrease dramatically.</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Tree>
    <p:extLst>
      <p:ext uri="{BB962C8B-B14F-4D97-AF65-F5344CB8AC3E}">
        <p14:creationId xmlns:p14="http://schemas.microsoft.com/office/powerpoint/2010/main" val="256726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Eating out at someone’s home increases the chances of eating leavened products.</a:t>
            </a:r>
          </a:p>
          <a:p>
            <a:pPr marL="0" indent="0" algn="ctr">
              <a:buNone/>
            </a:pPr>
            <a:r>
              <a:rPr lang="en-US" sz="4000" dirty="0">
                <a:solidFill>
                  <a:schemeClr val="bg1"/>
                </a:solidFill>
              </a:rPr>
              <a:t> </a:t>
            </a:r>
          </a:p>
          <a:p>
            <a:pPr marL="0" indent="0" algn="ctr">
              <a:buNone/>
            </a:pPr>
            <a:r>
              <a:rPr lang="en-US" sz="4000" dirty="0">
                <a:solidFill>
                  <a:schemeClr val="bg1"/>
                </a:solidFill>
              </a:rPr>
              <a:t>Eating in a restaurant increases the chances of eating leavened products.</a:t>
            </a:r>
          </a:p>
          <a:p>
            <a:pPr algn="ctr">
              <a:buNone/>
            </a:pPr>
            <a:endParaRPr lang="en-US" sz="4000" dirty="0">
              <a:solidFill>
                <a:schemeClr val="bg1"/>
              </a:solidFill>
            </a:endParaRPr>
          </a:p>
          <a:p>
            <a:pPr algn="ctr">
              <a:buNone/>
            </a:pPr>
            <a:endParaRPr lang="en-US" sz="4000" dirty="0">
              <a:solidFill>
                <a:schemeClr val="bg1"/>
              </a:solidFill>
            </a:endParaRPr>
          </a:p>
          <a:p>
            <a:pPr algn="ctr">
              <a:buNone/>
            </a:pPr>
            <a:endParaRPr lang="en-US" sz="4000" dirty="0">
              <a:solidFill>
                <a:schemeClr val="bg1"/>
              </a:solidFill>
            </a:endParaRP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Tree>
    <p:extLst>
      <p:ext uri="{BB962C8B-B14F-4D97-AF65-F5344CB8AC3E}">
        <p14:creationId xmlns:p14="http://schemas.microsoft.com/office/powerpoint/2010/main" val="3178298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For those of you who work outside the home, you should consider taking your lunch and snack foods to work with you to ensure you are not eating leavened products.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Tree>
    <p:extLst>
      <p:ext uri="{BB962C8B-B14F-4D97-AF65-F5344CB8AC3E}">
        <p14:creationId xmlns:p14="http://schemas.microsoft.com/office/powerpoint/2010/main" val="3334497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Why would someone not take the necessary precautions to avoid eating leavened foods?</a:t>
            </a:r>
          </a:p>
          <a:p>
            <a:pPr marL="0" lvl="0" indent="0" algn="ctr">
              <a:buNone/>
            </a:pP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Tree>
    <p:extLst>
      <p:ext uri="{BB962C8B-B14F-4D97-AF65-F5344CB8AC3E}">
        <p14:creationId xmlns:p14="http://schemas.microsoft.com/office/powerpoint/2010/main" val="2326358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algn="ctr"/>
            <a:r>
              <a:rPr lang="en-US" sz="4000" dirty="0">
                <a:solidFill>
                  <a:schemeClr val="bg1"/>
                </a:solidFill>
              </a:rPr>
              <a:t>They don’t care</a:t>
            </a:r>
          </a:p>
          <a:p>
            <a:pPr algn="ctr"/>
            <a:r>
              <a:rPr lang="en-US" sz="4000" dirty="0">
                <a:solidFill>
                  <a:schemeClr val="bg1"/>
                </a:solidFill>
              </a:rPr>
              <a:t>They don’t believe the Command applies to them.</a:t>
            </a:r>
          </a:p>
          <a:p>
            <a:pPr algn="ctr"/>
            <a:r>
              <a:rPr lang="en-US" sz="4000" dirty="0">
                <a:solidFill>
                  <a:schemeClr val="bg1"/>
                </a:solidFill>
              </a:rPr>
              <a:t>They don’t believe it takes all those necessary precautions.</a:t>
            </a:r>
          </a:p>
          <a:p>
            <a:pPr algn="ctr"/>
            <a:r>
              <a:rPr lang="en-US" sz="4000" dirty="0">
                <a:solidFill>
                  <a:schemeClr val="bg1"/>
                </a:solidFill>
              </a:rPr>
              <a:t>Beliefs, teachings, doctrines, aka leaven of the Pharisees, Sadducees, Herod.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Tree>
    <p:extLst>
      <p:ext uri="{BB962C8B-B14F-4D97-AF65-F5344CB8AC3E}">
        <p14:creationId xmlns:p14="http://schemas.microsoft.com/office/powerpoint/2010/main" val="2673682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err="1">
                <a:solidFill>
                  <a:schemeClr val="bg1"/>
                </a:solidFill>
              </a:rPr>
              <a:t>Yeshua</a:t>
            </a:r>
            <a:r>
              <a:rPr lang="en-US" sz="4000" dirty="0">
                <a:solidFill>
                  <a:schemeClr val="bg1"/>
                </a:solidFill>
              </a:rPr>
              <a:t> warned us to beware of the leaven or teachings that came from:</a:t>
            </a:r>
          </a:p>
          <a:p>
            <a:pPr marL="0" indent="0" algn="ctr">
              <a:buNone/>
            </a:pPr>
            <a:r>
              <a:rPr lang="en-US" sz="4000" dirty="0">
                <a:solidFill>
                  <a:schemeClr val="bg1"/>
                </a:solidFill>
              </a:rPr>
              <a:t>Pharisees</a:t>
            </a:r>
          </a:p>
          <a:p>
            <a:pPr marL="0" indent="0" algn="ctr">
              <a:buNone/>
            </a:pPr>
            <a:r>
              <a:rPr lang="en-US" sz="4000" dirty="0">
                <a:solidFill>
                  <a:schemeClr val="bg1"/>
                </a:solidFill>
              </a:rPr>
              <a:t>Sadducees</a:t>
            </a:r>
          </a:p>
          <a:p>
            <a:pPr marL="0" indent="0" algn="ctr">
              <a:buNone/>
            </a:pPr>
            <a:r>
              <a:rPr lang="en-US" sz="4000" dirty="0">
                <a:solidFill>
                  <a:schemeClr val="bg1"/>
                </a:solidFill>
              </a:rPr>
              <a:t>Herod</a:t>
            </a:r>
          </a:p>
          <a:p>
            <a:pPr algn="ctr">
              <a:buNone/>
            </a:pPr>
            <a:endParaRPr lang="en-US" sz="4000" dirty="0">
              <a:solidFill>
                <a:schemeClr val="bg1"/>
              </a:solidFill>
            </a:endParaRP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Tree>
    <p:extLst>
      <p:ext uri="{BB962C8B-B14F-4D97-AF65-F5344CB8AC3E}">
        <p14:creationId xmlns:p14="http://schemas.microsoft.com/office/powerpoint/2010/main" val="2146171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lvl="0" indent="0" algn="ctr">
              <a:buNone/>
            </a:pPr>
            <a:endParaRPr lang="en-US" sz="4000" dirty="0">
              <a:solidFill>
                <a:schemeClr val="bg1"/>
              </a:solidFill>
            </a:endParaRPr>
          </a:p>
          <a:p>
            <a:pPr marL="0" lvl="0" indent="0" algn="ctr">
              <a:buNone/>
            </a:pPr>
            <a:r>
              <a:rPr lang="en-US" sz="4000" dirty="0">
                <a:solidFill>
                  <a:schemeClr val="bg1"/>
                </a:solidFill>
              </a:rPr>
              <a:t>Leaven – in Teachings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Tree>
    <p:extLst>
      <p:ext uri="{BB962C8B-B14F-4D97-AF65-F5344CB8AC3E}">
        <p14:creationId xmlns:p14="http://schemas.microsoft.com/office/powerpoint/2010/main" val="2957946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Then Jesus said unto them, Take heed and beware of the leaven of the Pharisees and of the Sadducees. (Mat 16:6 KJV)</a:t>
            </a:r>
          </a:p>
          <a:p>
            <a:pPr marL="0" indent="0" algn="ctr">
              <a:buNone/>
            </a:pPr>
            <a:r>
              <a:rPr lang="en-US" sz="4000" dirty="0">
                <a:solidFill>
                  <a:schemeClr val="bg1"/>
                </a:solidFill>
              </a:rPr>
              <a:t> </a:t>
            </a:r>
          </a:p>
          <a:p>
            <a:pPr algn="ctr">
              <a:buNone/>
            </a:pPr>
            <a:endParaRPr lang="en-US" sz="4000" dirty="0">
              <a:solidFill>
                <a:schemeClr val="bg1"/>
              </a:solidFill>
            </a:endParaRP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Tree>
    <p:extLst>
      <p:ext uri="{BB962C8B-B14F-4D97-AF65-F5344CB8AC3E}">
        <p14:creationId xmlns:p14="http://schemas.microsoft.com/office/powerpoint/2010/main" val="311855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Some quick Announcements. </a:t>
            </a:r>
          </a:p>
          <a:p>
            <a:pPr marL="0" indent="0" algn="ctr">
              <a:buNone/>
            </a:pPr>
            <a:r>
              <a:rPr lang="en-US" sz="4000" dirty="0">
                <a:solidFill>
                  <a:schemeClr val="bg1"/>
                </a:solidFill>
              </a:rPr>
              <a:t>I was informed via phone call our application for Accreditation has been approved.  Therefore, we move from Candidate status to Accredited status with our Certificate of Accreditation being mailed out this week.</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Tree>
    <p:extLst>
      <p:ext uri="{BB962C8B-B14F-4D97-AF65-F5344CB8AC3E}">
        <p14:creationId xmlns:p14="http://schemas.microsoft.com/office/powerpoint/2010/main" val="1820218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How is it that ye do not understand that I </a:t>
            </a:r>
            <a:r>
              <a:rPr lang="en-US" sz="4000" dirty="0" err="1">
                <a:solidFill>
                  <a:schemeClr val="bg1"/>
                </a:solidFill>
              </a:rPr>
              <a:t>spake</a:t>
            </a:r>
            <a:r>
              <a:rPr lang="en-US" sz="4000" dirty="0">
                <a:solidFill>
                  <a:schemeClr val="bg1"/>
                </a:solidFill>
              </a:rPr>
              <a:t> </a:t>
            </a:r>
            <a:r>
              <a:rPr lang="en-US" sz="4000" i="1" dirty="0">
                <a:solidFill>
                  <a:schemeClr val="bg1"/>
                </a:solidFill>
              </a:rPr>
              <a:t>it </a:t>
            </a:r>
            <a:r>
              <a:rPr lang="en-US" sz="4000" dirty="0">
                <a:solidFill>
                  <a:schemeClr val="bg1"/>
                </a:solidFill>
              </a:rPr>
              <a:t>not to you concerning bread, that ye should beware of the leaven of the Pharisees and of the Sadducees?</a:t>
            </a:r>
          </a:p>
          <a:p>
            <a:pPr marL="0" indent="0" algn="ctr">
              <a:buNone/>
            </a:pPr>
            <a:r>
              <a:rPr lang="en-US" sz="4000" dirty="0">
                <a:solidFill>
                  <a:schemeClr val="bg1"/>
                </a:solidFill>
              </a:rPr>
              <a:t>Then understood they how that he bade </a:t>
            </a:r>
            <a:r>
              <a:rPr lang="en-US" sz="4000" i="1" dirty="0">
                <a:solidFill>
                  <a:schemeClr val="bg1"/>
                </a:solidFill>
              </a:rPr>
              <a:t>them </a:t>
            </a:r>
            <a:r>
              <a:rPr lang="en-US" sz="4000" dirty="0">
                <a:solidFill>
                  <a:schemeClr val="bg1"/>
                </a:solidFill>
              </a:rPr>
              <a:t>not beware of the leaven of bread, </a:t>
            </a:r>
            <a:r>
              <a:rPr lang="en-US" sz="4000" u="sng" dirty="0">
                <a:solidFill>
                  <a:schemeClr val="bg1"/>
                </a:solidFill>
              </a:rPr>
              <a:t>but of the doctrine</a:t>
            </a:r>
            <a:r>
              <a:rPr lang="en-US" sz="4000" dirty="0">
                <a:solidFill>
                  <a:schemeClr val="bg1"/>
                </a:solidFill>
              </a:rPr>
              <a:t> of the Pharisees and of the Sadducees. (Mat 16:11-12 KJV)</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Tree>
    <p:extLst>
      <p:ext uri="{BB962C8B-B14F-4D97-AF65-F5344CB8AC3E}">
        <p14:creationId xmlns:p14="http://schemas.microsoft.com/office/powerpoint/2010/main" val="1332491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And he charged them, saying, Take heed, beware of the leaven of the Pharisees, and </a:t>
            </a:r>
            <a:r>
              <a:rPr lang="en-US" sz="4000" i="1" dirty="0">
                <a:solidFill>
                  <a:schemeClr val="bg1"/>
                </a:solidFill>
              </a:rPr>
              <a:t>of </a:t>
            </a:r>
            <a:r>
              <a:rPr lang="en-US" sz="4000" dirty="0">
                <a:solidFill>
                  <a:schemeClr val="bg1"/>
                </a:solidFill>
              </a:rPr>
              <a:t>the leaven of Herod. (Mar 8:15 KJV)</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Tree>
    <p:extLst>
      <p:ext uri="{BB962C8B-B14F-4D97-AF65-F5344CB8AC3E}">
        <p14:creationId xmlns:p14="http://schemas.microsoft.com/office/powerpoint/2010/main" val="4283694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In the mean time, when there were gathered together an innumerable multitude of people, insomuch that they </a:t>
            </a:r>
            <a:r>
              <a:rPr lang="en-US" sz="4000" dirty="0" err="1">
                <a:solidFill>
                  <a:schemeClr val="bg1"/>
                </a:solidFill>
              </a:rPr>
              <a:t>trode</a:t>
            </a:r>
            <a:r>
              <a:rPr lang="en-US" sz="4000" dirty="0">
                <a:solidFill>
                  <a:schemeClr val="bg1"/>
                </a:solidFill>
              </a:rPr>
              <a:t> one upon another, he began to say unto his disciples first of all, Beware ye of the leaven of the Pharisees, which is hypocrisy. </a:t>
            </a:r>
          </a:p>
          <a:p>
            <a:pPr marL="0" indent="0" algn="ctr">
              <a:buNone/>
            </a:pPr>
            <a:r>
              <a:rPr lang="en-US" sz="4000" dirty="0">
                <a:solidFill>
                  <a:schemeClr val="bg1"/>
                </a:solidFill>
              </a:rPr>
              <a:t>(</a:t>
            </a:r>
            <a:r>
              <a:rPr lang="en-US" sz="4000" dirty="0" err="1">
                <a:solidFill>
                  <a:schemeClr val="bg1"/>
                </a:solidFill>
              </a:rPr>
              <a:t>Luk</a:t>
            </a:r>
            <a:r>
              <a:rPr lang="en-US" sz="4000" dirty="0">
                <a:solidFill>
                  <a:schemeClr val="bg1"/>
                </a:solidFill>
              </a:rPr>
              <a:t> 12:1 KJV)</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Tree>
    <p:extLst>
      <p:ext uri="{BB962C8B-B14F-4D97-AF65-F5344CB8AC3E}">
        <p14:creationId xmlns:p14="http://schemas.microsoft.com/office/powerpoint/2010/main" val="2458672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Preparation H2 O</a:t>
            </a:r>
          </a:p>
          <a:p>
            <a:pPr algn="ctr">
              <a:buNone/>
            </a:pPr>
            <a:r>
              <a:rPr lang="en-US" sz="4000" dirty="0">
                <a:solidFill>
                  <a:schemeClr val="bg1"/>
                </a:solidFill>
              </a:rPr>
              <a:t>Preparing our </a:t>
            </a:r>
            <a:r>
              <a:rPr lang="en-US" sz="4000" b="1" u="sng" dirty="0">
                <a:solidFill>
                  <a:schemeClr val="bg1"/>
                </a:solidFill>
              </a:rPr>
              <a:t>Heart</a:t>
            </a:r>
            <a:r>
              <a:rPr lang="en-US" sz="4000" dirty="0">
                <a:solidFill>
                  <a:schemeClr val="bg1"/>
                </a:solidFill>
              </a:rPr>
              <a:t> For Passover </a:t>
            </a:r>
          </a:p>
          <a:p>
            <a:pPr algn="ctr">
              <a:buNone/>
            </a:pPr>
            <a:r>
              <a:rPr lang="en-US" sz="4000" dirty="0">
                <a:solidFill>
                  <a:schemeClr val="bg1"/>
                </a:solidFill>
              </a:rPr>
              <a:t>Preparing our </a:t>
            </a:r>
            <a:r>
              <a:rPr lang="en-US" sz="4000" b="1" u="sng" dirty="0">
                <a:solidFill>
                  <a:schemeClr val="bg1"/>
                </a:solidFill>
              </a:rPr>
              <a:t>Home</a:t>
            </a:r>
            <a:r>
              <a:rPr lang="en-US" sz="4000" dirty="0">
                <a:solidFill>
                  <a:schemeClr val="bg1"/>
                </a:solidFill>
              </a:rPr>
              <a:t> For Passover </a:t>
            </a:r>
          </a:p>
          <a:p>
            <a:pPr algn="ctr">
              <a:buNone/>
            </a:pPr>
            <a:r>
              <a:rPr lang="en-US" sz="4000" dirty="0">
                <a:solidFill>
                  <a:schemeClr val="bg1"/>
                </a:solidFill>
              </a:rPr>
              <a:t>Preparing our </a:t>
            </a:r>
            <a:r>
              <a:rPr lang="en-US" sz="4000" b="1" u="sng" dirty="0">
                <a:solidFill>
                  <a:schemeClr val="bg1"/>
                </a:solidFill>
              </a:rPr>
              <a:t>Offering</a:t>
            </a:r>
            <a:r>
              <a:rPr lang="en-US" sz="4000" dirty="0">
                <a:solidFill>
                  <a:schemeClr val="bg1"/>
                </a:solidFill>
              </a:rPr>
              <a:t> For Passover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Tree>
    <p:extLst>
      <p:ext uri="{BB962C8B-B14F-4D97-AF65-F5344CB8AC3E}">
        <p14:creationId xmlns:p14="http://schemas.microsoft.com/office/powerpoint/2010/main" val="1820218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Preparing our Heart For Passover</a:t>
            </a:r>
          </a:p>
          <a:p>
            <a:pPr algn="ctr">
              <a:buNone/>
            </a:pPr>
            <a:r>
              <a:rPr lang="en-US" sz="4000" dirty="0">
                <a:solidFill>
                  <a:schemeClr val="bg1"/>
                </a:solidFill>
              </a:rPr>
              <a:t> </a:t>
            </a:r>
          </a:p>
          <a:p>
            <a:pPr algn="ctr">
              <a:buNone/>
            </a:pPr>
            <a:r>
              <a:rPr lang="en-US" sz="4000" dirty="0">
                <a:solidFill>
                  <a:schemeClr val="bg1"/>
                </a:solidFill>
              </a:rPr>
              <a:t>What does preparing your heart require?</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Tree>
    <p:extLst>
      <p:ext uri="{BB962C8B-B14F-4D97-AF65-F5344CB8AC3E}">
        <p14:creationId xmlns:p14="http://schemas.microsoft.com/office/powerpoint/2010/main" val="1820218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r>
              <a:rPr lang="en-US" sz="4000" dirty="0">
                <a:solidFill>
                  <a:schemeClr val="bg1"/>
                </a:solidFill>
              </a:rPr>
              <a:t>You determine in your heart that you are going to celebrate the Passover.</a:t>
            </a:r>
          </a:p>
          <a:p>
            <a:pPr algn="ctr"/>
            <a:r>
              <a:rPr lang="en-US" sz="4000" dirty="0">
                <a:solidFill>
                  <a:schemeClr val="bg1"/>
                </a:solidFill>
              </a:rPr>
              <a:t>You will look forward to the coming of Passover, even by looking for news about the sighting of the New Moon and the Aviv Barley in Israel.</a:t>
            </a:r>
          </a:p>
          <a:p>
            <a:pPr marL="742950" indent="-742950" algn="ctr">
              <a:buFont typeface="+mj-lt"/>
              <a:buAutoNum type="arabicPeriod"/>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Tree>
    <p:extLst>
      <p:ext uri="{BB962C8B-B14F-4D97-AF65-F5344CB8AC3E}">
        <p14:creationId xmlns:p14="http://schemas.microsoft.com/office/powerpoint/2010/main" val="1820218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r>
              <a:rPr lang="en-US" sz="4000" dirty="0">
                <a:solidFill>
                  <a:schemeClr val="bg1"/>
                </a:solidFill>
              </a:rPr>
              <a:t>You will take the necessary time off from work.</a:t>
            </a:r>
          </a:p>
          <a:p>
            <a:pPr algn="ctr"/>
            <a:r>
              <a:rPr lang="en-US" sz="4000" dirty="0">
                <a:solidFill>
                  <a:schemeClr val="bg1"/>
                </a:solidFill>
              </a:rPr>
              <a:t>You will begin saving your money so that you will be prepared financially when Passover comes around.</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Tree>
    <p:extLst>
      <p:ext uri="{BB962C8B-B14F-4D97-AF65-F5344CB8AC3E}">
        <p14:creationId xmlns:p14="http://schemas.microsoft.com/office/powerpoint/2010/main" val="1820218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r>
              <a:rPr lang="en-US" sz="4000" dirty="0">
                <a:solidFill>
                  <a:schemeClr val="bg1"/>
                </a:solidFill>
              </a:rPr>
              <a:t>You will be ready to celebrate when the Passover is celebrated</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Tree>
    <p:extLst>
      <p:ext uri="{BB962C8B-B14F-4D97-AF65-F5344CB8AC3E}">
        <p14:creationId xmlns:p14="http://schemas.microsoft.com/office/powerpoint/2010/main" val="1820218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rPr>
              <a:t>When YeHoVaH appeared to the Israelites and gave them the instructions for Passover, they had to mentally, emotionally, and physically prepare for the Exodus and to leave a life they had known for 400 years.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Tree>
    <p:extLst>
      <p:ext uri="{BB962C8B-B14F-4D97-AF65-F5344CB8AC3E}">
        <p14:creationId xmlns:p14="http://schemas.microsoft.com/office/powerpoint/2010/main" val="1820218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Preparing our Home For Passover</a:t>
            </a:r>
          </a:p>
          <a:p>
            <a:pPr algn="ctr">
              <a:buNone/>
            </a:pPr>
            <a:r>
              <a:rPr lang="en-US" sz="4000" dirty="0">
                <a:solidFill>
                  <a:schemeClr val="bg1"/>
                </a:solidFill>
              </a:rPr>
              <a:t> </a:t>
            </a:r>
          </a:p>
          <a:p>
            <a:pPr algn="ctr"/>
            <a:r>
              <a:rPr lang="en-US" sz="4000" dirty="0">
                <a:solidFill>
                  <a:schemeClr val="bg1"/>
                </a:solidFill>
              </a:rPr>
              <a:t>Remove All Leaven from your home</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Tree>
    <p:extLst>
      <p:ext uri="{BB962C8B-B14F-4D97-AF65-F5344CB8AC3E}">
        <p14:creationId xmlns:p14="http://schemas.microsoft.com/office/powerpoint/2010/main" val="182021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 went to Washington, D.C. on Tuesday and applied for a Visa and completed the biometrics that required fingerprints and a photo for the </a:t>
            </a:r>
          </a:p>
          <a:p>
            <a:pPr marL="0" indent="0" algn="ctr">
              <a:buNone/>
            </a:pPr>
            <a:r>
              <a:rPr lang="en-US" sz="4000" b="1" dirty="0">
                <a:solidFill>
                  <a:schemeClr val="bg1"/>
                </a:solidFill>
              </a:rPr>
              <a:t>Nigerian Missionary Trip </a:t>
            </a:r>
            <a:r>
              <a:rPr lang="en-US" sz="4000" dirty="0">
                <a:solidFill>
                  <a:schemeClr val="bg1"/>
                </a:solidFill>
              </a:rPr>
              <a:t>May 1-5. </a:t>
            </a:r>
          </a:p>
          <a:p>
            <a:pPr marL="0" indent="0" algn="ctr">
              <a:buNone/>
            </a:pPr>
            <a:r>
              <a:rPr lang="en-US" sz="4000" dirty="0">
                <a:solidFill>
                  <a:schemeClr val="bg1"/>
                </a:solidFill>
              </a:rPr>
              <a:t>The process took less than 30 minutes. I am waiting on the results and the Visa along with my Passport in the mail.</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Tree>
    <p:extLst>
      <p:ext uri="{BB962C8B-B14F-4D97-AF65-F5344CB8AC3E}">
        <p14:creationId xmlns:p14="http://schemas.microsoft.com/office/powerpoint/2010/main" val="1820218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1" dirty="0"/>
          </a:p>
          <a:p>
            <a:pPr algn="ctr">
              <a:buNone/>
            </a:pPr>
            <a:r>
              <a:rPr lang="en-US" sz="4000" b="1" dirty="0">
                <a:solidFill>
                  <a:schemeClr val="bg1"/>
                </a:solidFill>
              </a:rPr>
              <a:t>How do I prepare my home for Passover?</a:t>
            </a:r>
            <a:endParaRPr lang="en-US" sz="4000" dirty="0">
              <a:solidFill>
                <a:schemeClr val="bg1"/>
              </a:solidFill>
            </a:endParaRP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Tree>
    <p:extLst>
      <p:ext uri="{BB962C8B-B14F-4D97-AF65-F5344CB8AC3E}">
        <p14:creationId xmlns:p14="http://schemas.microsoft.com/office/powerpoint/2010/main" val="1820218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r>
              <a:rPr lang="en-US" sz="4000" dirty="0">
                <a:solidFill>
                  <a:schemeClr val="bg1"/>
                </a:solidFill>
              </a:rPr>
              <a:t>Inform family members to be on the lookout for leaven</a:t>
            </a:r>
          </a:p>
          <a:p>
            <a:pPr algn="ctr"/>
            <a:r>
              <a:rPr lang="en-US" sz="4000" dirty="0">
                <a:solidFill>
                  <a:schemeClr val="bg1"/>
                </a:solidFill>
              </a:rPr>
              <a:t>Foods with leaven can be prepared for consumption weeks prior to Passover</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Tree>
    <p:extLst>
      <p:ext uri="{BB962C8B-B14F-4D97-AF65-F5344CB8AC3E}">
        <p14:creationId xmlns:p14="http://schemas.microsoft.com/office/powerpoint/2010/main" val="1820218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r>
              <a:rPr lang="en-US" sz="4000" dirty="0">
                <a:solidFill>
                  <a:schemeClr val="bg1"/>
                </a:solidFill>
              </a:rPr>
              <a:t>Remember breaded foods have leaven. Look in the freezer for these items.</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Tree>
    <p:extLst>
      <p:ext uri="{BB962C8B-B14F-4D97-AF65-F5344CB8AC3E}">
        <p14:creationId xmlns:p14="http://schemas.microsoft.com/office/powerpoint/2010/main" val="1820218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Places to look for Leaven </a:t>
            </a:r>
          </a:p>
          <a:p>
            <a:pPr marL="742950" indent="-742950" algn="ctr">
              <a:buFont typeface="+mj-lt"/>
              <a:buAutoNum type="arabicPeriod"/>
            </a:pPr>
            <a:r>
              <a:rPr lang="en-US" sz="4000" dirty="0">
                <a:solidFill>
                  <a:schemeClr val="bg1"/>
                </a:solidFill>
              </a:rPr>
              <a:t>Pantry</a:t>
            </a:r>
          </a:p>
          <a:p>
            <a:pPr marL="742950" indent="-742950" algn="ctr">
              <a:buFont typeface="+mj-lt"/>
              <a:buAutoNum type="arabicPeriod"/>
            </a:pPr>
            <a:r>
              <a:rPr lang="en-US" sz="4000" dirty="0">
                <a:solidFill>
                  <a:schemeClr val="bg1"/>
                </a:solidFill>
              </a:rPr>
              <a:t>Refrigerator</a:t>
            </a:r>
          </a:p>
          <a:p>
            <a:pPr marL="742950" indent="-742950" algn="ctr">
              <a:buFont typeface="+mj-lt"/>
              <a:buAutoNum type="arabicPeriod"/>
            </a:pPr>
            <a:r>
              <a:rPr lang="en-US" sz="4000" dirty="0">
                <a:solidFill>
                  <a:schemeClr val="bg1"/>
                </a:solidFill>
              </a:rPr>
              <a:t>Freezer</a:t>
            </a:r>
          </a:p>
          <a:p>
            <a:pPr marL="742950" indent="-742950" algn="ctr">
              <a:buFont typeface="+mj-lt"/>
              <a:buAutoNum type="arabicPeriod"/>
            </a:pPr>
            <a:r>
              <a:rPr lang="en-US" sz="4000" dirty="0">
                <a:solidFill>
                  <a:schemeClr val="bg1"/>
                </a:solidFill>
              </a:rPr>
              <a:t>Garage and storage rooms</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Tree>
    <p:extLst>
      <p:ext uri="{BB962C8B-B14F-4D97-AF65-F5344CB8AC3E}">
        <p14:creationId xmlns:p14="http://schemas.microsoft.com/office/powerpoint/2010/main" val="1820218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Preparing our Offering For Passover </a:t>
            </a:r>
          </a:p>
          <a:p>
            <a:pPr algn="ctr">
              <a:buNone/>
            </a:pPr>
            <a:r>
              <a:rPr lang="en-US" sz="4000" dirty="0">
                <a:solidFill>
                  <a:schemeClr val="bg1"/>
                </a:solidFill>
              </a:rPr>
              <a:t>Every Feast required an Offering</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Tree>
    <p:extLst>
      <p:ext uri="{BB962C8B-B14F-4D97-AF65-F5344CB8AC3E}">
        <p14:creationId xmlns:p14="http://schemas.microsoft.com/office/powerpoint/2010/main" val="1820218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baseline="30000" dirty="0">
                <a:solidFill>
                  <a:schemeClr val="bg1"/>
                </a:solidFill>
              </a:rPr>
              <a:t>Ex 23:14</a:t>
            </a:r>
            <a:r>
              <a:rPr lang="en-US" sz="4000" dirty="0">
                <a:solidFill>
                  <a:schemeClr val="bg1"/>
                </a:solidFill>
              </a:rPr>
              <a:t> Three times thou </a:t>
            </a:r>
            <a:r>
              <a:rPr lang="en-US" sz="4000" dirty="0" err="1">
                <a:solidFill>
                  <a:schemeClr val="bg1"/>
                </a:solidFill>
              </a:rPr>
              <a:t>shalt</a:t>
            </a:r>
            <a:r>
              <a:rPr lang="en-US" sz="4000" dirty="0">
                <a:solidFill>
                  <a:schemeClr val="bg1"/>
                </a:solidFill>
              </a:rPr>
              <a:t> keep a feast unto me in the year.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Tree>
    <p:extLst>
      <p:ext uri="{BB962C8B-B14F-4D97-AF65-F5344CB8AC3E}">
        <p14:creationId xmlns:p14="http://schemas.microsoft.com/office/powerpoint/2010/main" val="1820218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r>
              <a:rPr lang="en-US" sz="4000" baseline="30000" dirty="0">
                <a:solidFill>
                  <a:schemeClr val="bg1"/>
                </a:solidFill>
              </a:rPr>
              <a:t>Ex 23:15</a:t>
            </a:r>
            <a:r>
              <a:rPr lang="en-US" sz="4000" dirty="0">
                <a:solidFill>
                  <a:schemeClr val="bg1"/>
                </a:solidFill>
              </a:rPr>
              <a:t> Thou </a:t>
            </a:r>
            <a:r>
              <a:rPr lang="en-US" sz="4000" dirty="0" err="1">
                <a:solidFill>
                  <a:schemeClr val="bg1"/>
                </a:solidFill>
              </a:rPr>
              <a:t>shalt</a:t>
            </a:r>
            <a:r>
              <a:rPr lang="en-US" sz="4000" dirty="0">
                <a:solidFill>
                  <a:schemeClr val="bg1"/>
                </a:solidFill>
              </a:rPr>
              <a:t> keep the feast of unleavened bread: (thou </a:t>
            </a:r>
            <a:r>
              <a:rPr lang="en-US" sz="4000" dirty="0" err="1">
                <a:solidFill>
                  <a:schemeClr val="bg1"/>
                </a:solidFill>
              </a:rPr>
              <a:t>shalt</a:t>
            </a:r>
            <a:r>
              <a:rPr lang="en-US" sz="4000" dirty="0">
                <a:solidFill>
                  <a:schemeClr val="bg1"/>
                </a:solidFill>
              </a:rPr>
              <a:t> eat unleavened bread seven days, as I commanded thee, in the time appointed of the month </a:t>
            </a:r>
            <a:r>
              <a:rPr lang="en-US" sz="4000" dirty="0" err="1">
                <a:solidFill>
                  <a:schemeClr val="bg1"/>
                </a:solidFill>
              </a:rPr>
              <a:t>Abib</a:t>
            </a:r>
            <a:r>
              <a:rPr lang="en-US" sz="4000" dirty="0">
                <a:solidFill>
                  <a:schemeClr val="bg1"/>
                </a:solidFill>
              </a:rPr>
              <a:t>; for in it thou </a:t>
            </a:r>
            <a:r>
              <a:rPr lang="en-US" sz="4000" dirty="0" err="1">
                <a:solidFill>
                  <a:schemeClr val="bg1"/>
                </a:solidFill>
              </a:rPr>
              <a:t>camest</a:t>
            </a:r>
            <a:r>
              <a:rPr lang="en-US" sz="4000" dirty="0">
                <a:solidFill>
                  <a:schemeClr val="bg1"/>
                </a:solidFill>
              </a:rPr>
              <a:t> out from Egypt: </a:t>
            </a:r>
            <a:r>
              <a:rPr lang="en-US" sz="4000" u="sng" dirty="0">
                <a:solidFill>
                  <a:schemeClr val="bg1"/>
                </a:solidFill>
              </a:rPr>
              <a:t>and none shall appear before me empty (handed)</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Tree>
    <p:extLst>
      <p:ext uri="{BB962C8B-B14F-4D97-AF65-F5344CB8AC3E}">
        <p14:creationId xmlns:p14="http://schemas.microsoft.com/office/powerpoint/2010/main" val="1820218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Ex 23:16</a:t>
            </a:r>
            <a:r>
              <a:rPr lang="en-US" sz="4000" dirty="0">
                <a:solidFill>
                  <a:schemeClr val="bg1"/>
                </a:solidFill>
              </a:rPr>
              <a:t> And the feast of harvest, the </a:t>
            </a:r>
            <a:r>
              <a:rPr lang="en-US" sz="4000" dirty="0" err="1">
                <a:solidFill>
                  <a:schemeClr val="bg1"/>
                </a:solidFill>
              </a:rPr>
              <a:t>firstfruits</a:t>
            </a:r>
            <a:r>
              <a:rPr lang="en-US" sz="4000" dirty="0">
                <a:solidFill>
                  <a:schemeClr val="bg1"/>
                </a:solidFill>
              </a:rPr>
              <a:t> of thy </a:t>
            </a:r>
            <a:r>
              <a:rPr lang="en-US" sz="4000" dirty="0" err="1">
                <a:solidFill>
                  <a:schemeClr val="bg1"/>
                </a:solidFill>
              </a:rPr>
              <a:t>labours</a:t>
            </a:r>
            <a:r>
              <a:rPr lang="en-US" sz="4000" dirty="0">
                <a:solidFill>
                  <a:schemeClr val="bg1"/>
                </a:solidFill>
              </a:rPr>
              <a:t>, which thou hast sown in the field: and the feast of ingathering, </a:t>
            </a:r>
            <a:r>
              <a:rPr lang="en-US" sz="4000" i="1" dirty="0">
                <a:solidFill>
                  <a:schemeClr val="bg1"/>
                </a:solidFill>
              </a:rPr>
              <a:t>which is in the end of the year, when thou hast gathered in thy </a:t>
            </a:r>
            <a:r>
              <a:rPr lang="en-US" sz="4000" i="1" dirty="0" err="1">
                <a:solidFill>
                  <a:schemeClr val="bg1"/>
                </a:solidFill>
              </a:rPr>
              <a:t>labours</a:t>
            </a:r>
            <a:r>
              <a:rPr lang="en-US" sz="4000" i="1" dirty="0">
                <a:solidFill>
                  <a:schemeClr val="bg1"/>
                </a:solidFill>
              </a:rPr>
              <a:t> out of the field.</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Tree>
    <p:extLst>
      <p:ext uri="{BB962C8B-B14F-4D97-AF65-F5344CB8AC3E}">
        <p14:creationId xmlns:p14="http://schemas.microsoft.com/office/powerpoint/2010/main" val="1820218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Ex 23:17</a:t>
            </a:r>
            <a:r>
              <a:rPr lang="en-US" sz="4000" dirty="0">
                <a:solidFill>
                  <a:schemeClr val="bg1"/>
                </a:solidFill>
              </a:rPr>
              <a:t> Three times in the year all thy males shall appear before </a:t>
            </a:r>
            <a:r>
              <a:rPr lang="en-US" sz="4000" dirty="0" err="1">
                <a:solidFill>
                  <a:schemeClr val="bg1"/>
                </a:solidFill>
              </a:rPr>
              <a:t>YeHoVaH</a:t>
            </a:r>
            <a:r>
              <a:rPr lang="en-US" sz="4000" dirty="0">
                <a:solidFill>
                  <a:schemeClr val="bg1"/>
                </a:solidFill>
              </a:rPr>
              <a:t> GOD. </a:t>
            </a:r>
          </a:p>
          <a:p>
            <a:pPr algn="ctr">
              <a:buNone/>
            </a:pPr>
            <a:r>
              <a:rPr lang="en-US" sz="4000" baseline="30000" dirty="0">
                <a:solidFill>
                  <a:schemeClr val="bg1"/>
                </a:solidFill>
              </a:rPr>
              <a:t>Ex 23:18</a:t>
            </a:r>
            <a:r>
              <a:rPr lang="en-US" sz="4000" dirty="0">
                <a:solidFill>
                  <a:schemeClr val="bg1"/>
                </a:solidFill>
              </a:rPr>
              <a:t> Thou </a:t>
            </a:r>
            <a:r>
              <a:rPr lang="en-US" sz="4000" dirty="0" err="1">
                <a:solidFill>
                  <a:schemeClr val="bg1"/>
                </a:solidFill>
              </a:rPr>
              <a:t>shalt</a:t>
            </a:r>
            <a:r>
              <a:rPr lang="en-US" sz="4000" dirty="0">
                <a:solidFill>
                  <a:schemeClr val="bg1"/>
                </a:solidFill>
              </a:rPr>
              <a:t> not offer the blood of my sacrifice with leavened bread; neither shall the fat of my sacrifice remain until the morning.</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Tree>
    <p:extLst>
      <p:ext uri="{BB962C8B-B14F-4D97-AF65-F5344CB8AC3E}">
        <p14:creationId xmlns:p14="http://schemas.microsoft.com/office/powerpoint/2010/main" val="1820218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endParaRPr lang="en-US" sz="4000" dirty="0"/>
          </a:p>
          <a:p>
            <a:pPr algn="ctr">
              <a:buNone/>
            </a:pPr>
            <a:r>
              <a:rPr lang="en-US" sz="4000" baseline="30000" dirty="0">
                <a:solidFill>
                  <a:schemeClr val="bg1"/>
                </a:solidFill>
              </a:rPr>
              <a:t>Ex 23:19</a:t>
            </a:r>
            <a:r>
              <a:rPr lang="en-US" sz="4000" dirty="0">
                <a:solidFill>
                  <a:schemeClr val="bg1"/>
                </a:solidFill>
              </a:rPr>
              <a:t> The first of the </a:t>
            </a:r>
            <a:r>
              <a:rPr lang="en-US" sz="4000" dirty="0" err="1">
                <a:solidFill>
                  <a:schemeClr val="bg1"/>
                </a:solidFill>
              </a:rPr>
              <a:t>firstfruits</a:t>
            </a:r>
            <a:r>
              <a:rPr lang="en-US" sz="4000" dirty="0">
                <a:solidFill>
                  <a:schemeClr val="bg1"/>
                </a:solidFill>
              </a:rPr>
              <a:t> of thy land thou </a:t>
            </a:r>
            <a:r>
              <a:rPr lang="en-US" sz="4000" dirty="0" err="1">
                <a:solidFill>
                  <a:schemeClr val="bg1"/>
                </a:solidFill>
              </a:rPr>
              <a:t>shalt</a:t>
            </a:r>
            <a:r>
              <a:rPr lang="en-US" sz="4000" dirty="0">
                <a:solidFill>
                  <a:schemeClr val="bg1"/>
                </a:solidFill>
              </a:rPr>
              <a:t> bring into the house of </a:t>
            </a:r>
            <a:r>
              <a:rPr lang="en-US" sz="4000" dirty="0" err="1">
                <a:solidFill>
                  <a:schemeClr val="bg1"/>
                </a:solidFill>
              </a:rPr>
              <a:t>YeHoVaH</a:t>
            </a:r>
            <a:r>
              <a:rPr lang="en-US" sz="4000" dirty="0">
                <a:solidFill>
                  <a:schemeClr val="bg1"/>
                </a:solidFill>
              </a:rPr>
              <a:t> thy God…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Tree>
    <p:extLst>
      <p:ext uri="{BB962C8B-B14F-4D97-AF65-F5344CB8AC3E}">
        <p14:creationId xmlns:p14="http://schemas.microsoft.com/office/powerpoint/2010/main" val="182021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4018551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r>
              <a:rPr lang="en-US" sz="4000" baseline="30000" dirty="0" err="1">
                <a:solidFill>
                  <a:schemeClr val="bg1"/>
                </a:solidFill>
              </a:rPr>
              <a:t>Dt</a:t>
            </a:r>
            <a:r>
              <a:rPr lang="en-US" sz="4000" baseline="30000" dirty="0">
                <a:solidFill>
                  <a:schemeClr val="bg1"/>
                </a:solidFill>
              </a:rPr>
              <a:t> 16:16</a:t>
            </a:r>
            <a:r>
              <a:rPr lang="en-US" sz="4000" dirty="0">
                <a:solidFill>
                  <a:schemeClr val="bg1"/>
                </a:solidFill>
              </a:rPr>
              <a:t> Three times in a year shall all thy males appear before </a:t>
            </a:r>
            <a:r>
              <a:rPr lang="en-US" sz="4000" dirty="0" err="1">
                <a:solidFill>
                  <a:schemeClr val="bg1"/>
                </a:solidFill>
              </a:rPr>
              <a:t>YeHoVaH</a:t>
            </a:r>
            <a:r>
              <a:rPr lang="en-US" sz="4000" dirty="0">
                <a:solidFill>
                  <a:schemeClr val="bg1"/>
                </a:solidFill>
              </a:rPr>
              <a:t> thy God in the place which he shall choose; in the feast of unleavened bread, and in the feast of weeks, and in the feast of tabernacles: and they shall not appear before </a:t>
            </a:r>
            <a:r>
              <a:rPr lang="en-US" sz="4000" dirty="0" err="1">
                <a:solidFill>
                  <a:schemeClr val="bg1"/>
                </a:solidFill>
              </a:rPr>
              <a:t>YeHoVaH</a:t>
            </a:r>
            <a:r>
              <a:rPr lang="en-US" sz="4000" dirty="0">
                <a:solidFill>
                  <a:schemeClr val="bg1"/>
                </a:solidFill>
              </a:rPr>
              <a:t> empty (handed):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Tree>
    <p:extLst>
      <p:ext uri="{BB962C8B-B14F-4D97-AF65-F5344CB8AC3E}">
        <p14:creationId xmlns:p14="http://schemas.microsoft.com/office/powerpoint/2010/main" val="1820218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endParaRPr lang="en-US" sz="4000" dirty="0"/>
          </a:p>
          <a:p>
            <a:pPr algn="ctr">
              <a:buNone/>
            </a:pPr>
            <a:r>
              <a:rPr lang="en-US" sz="4000" baseline="30000" dirty="0">
                <a:solidFill>
                  <a:schemeClr val="bg1"/>
                </a:solidFill>
              </a:rPr>
              <a:t>Pr 3:9</a:t>
            </a:r>
            <a:r>
              <a:rPr lang="en-US" sz="4000" dirty="0">
                <a:solidFill>
                  <a:schemeClr val="bg1"/>
                </a:solidFill>
              </a:rPr>
              <a:t> </a:t>
            </a:r>
            <a:r>
              <a:rPr lang="en-US" sz="4000" dirty="0" err="1">
                <a:solidFill>
                  <a:schemeClr val="bg1"/>
                </a:solidFill>
              </a:rPr>
              <a:t>Honour</a:t>
            </a:r>
            <a:r>
              <a:rPr lang="en-US" sz="4000" dirty="0">
                <a:solidFill>
                  <a:schemeClr val="bg1"/>
                </a:solidFill>
              </a:rPr>
              <a:t> </a:t>
            </a:r>
            <a:r>
              <a:rPr lang="en-US" sz="4000" dirty="0" err="1">
                <a:solidFill>
                  <a:schemeClr val="bg1"/>
                </a:solidFill>
              </a:rPr>
              <a:t>YeHoVaH</a:t>
            </a:r>
            <a:r>
              <a:rPr lang="en-US" sz="4000" dirty="0">
                <a:solidFill>
                  <a:schemeClr val="bg1"/>
                </a:solidFill>
              </a:rPr>
              <a:t> with thy substance, and with the </a:t>
            </a:r>
            <a:r>
              <a:rPr lang="en-US" sz="4000" dirty="0" err="1">
                <a:solidFill>
                  <a:schemeClr val="bg1"/>
                </a:solidFill>
              </a:rPr>
              <a:t>firstfruits</a:t>
            </a:r>
            <a:r>
              <a:rPr lang="en-US" sz="4000" dirty="0">
                <a:solidFill>
                  <a:schemeClr val="bg1"/>
                </a:solidFill>
              </a:rPr>
              <a:t> of all </a:t>
            </a:r>
            <a:r>
              <a:rPr lang="en-US" sz="4000" dirty="0" err="1">
                <a:solidFill>
                  <a:schemeClr val="bg1"/>
                </a:solidFill>
              </a:rPr>
              <a:t>thine</a:t>
            </a:r>
            <a:r>
              <a:rPr lang="en-US" sz="4000" dirty="0">
                <a:solidFill>
                  <a:schemeClr val="bg1"/>
                </a:solidFill>
              </a:rPr>
              <a:t> increase: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Tree>
    <p:extLst>
      <p:ext uri="{BB962C8B-B14F-4D97-AF65-F5344CB8AC3E}">
        <p14:creationId xmlns:p14="http://schemas.microsoft.com/office/powerpoint/2010/main" val="1820218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endParaRPr lang="en-US" sz="4000" dirty="0">
              <a:solidFill>
                <a:schemeClr val="bg1"/>
              </a:solidFill>
            </a:endParaRPr>
          </a:p>
          <a:p>
            <a:pPr algn="ctr">
              <a:buNone/>
            </a:pPr>
            <a:r>
              <a:rPr lang="en-US" sz="4000" dirty="0">
                <a:solidFill>
                  <a:schemeClr val="bg1"/>
                </a:solidFill>
              </a:rPr>
              <a:t>Question and Answer</a:t>
            </a:r>
          </a:p>
          <a:p>
            <a:pPr algn="ctr">
              <a:buNone/>
            </a:pPr>
            <a:r>
              <a:rPr lang="en-US" sz="4000" dirty="0">
                <a:solidFill>
                  <a:schemeClr val="bg1"/>
                </a:solidFill>
              </a:rPr>
              <a:t>Period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Tree>
    <p:extLst>
      <p:ext uri="{BB962C8B-B14F-4D97-AF65-F5344CB8AC3E}">
        <p14:creationId xmlns:p14="http://schemas.microsoft.com/office/powerpoint/2010/main" val="1820218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endParaRPr lang="en-US" sz="4000">
              <a:solidFill>
                <a:schemeClr val="bg1"/>
              </a:solidFill>
            </a:endParaRPr>
          </a:p>
          <a:p>
            <a:pPr algn="ctr">
              <a:buNone/>
            </a:pPr>
            <a:r>
              <a:rPr lang="en-US" sz="4000">
                <a:solidFill>
                  <a:schemeClr val="bg1"/>
                </a:solidFill>
              </a:rPr>
              <a:t>Prayer and Blessing</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Tree>
    <p:extLst>
      <p:ext uri="{BB962C8B-B14F-4D97-AF65-F5344CB8AC3E}">
        <p14:creationId xmlns:p14="http://schemas.microsoft.com/office/powerpoint/2010/main" val="1820218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183753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Our Preferred Donation Method</a:t>
            </a:r>
          </a:p>
          <a:p>
            <a:pPr algn="ctr">
              <a:buNone/>
            </a:pPr>
            <a:r>
              <a:rPr lang="en-US" sz="4000" dirty="0">
                <a:solidFill>
                  <a:schemeClr val="bg1"/>
                </a:solidFill>
                <a:latin typeface="Helvetica" pitchFamily="34" charset="0"/>
                <a:cs typeface="Helvetica" pitchFamily="34" charset="0"/>
              </a:rPr>
              <a:t>CashAPP</a:t>
            </a:r>
          </a:p>
          <a:p>
            <a:pPr algn="ctr">
              <a:buNone/>
            </a:pPr>
            <a:r>
              <a:rPr lang="en-US" sz="4000" dirty="0">
                <a:solidFill>
                  <a:schemeClr val="bg1"/>
                </a:solidFill>
              </a:rPr>
              <a:t> </a:t>
            </a:r>
            <a:r>
              <a:rPr lang="en-US" sz="4000" b="1" dirty="0">
                <a:solidFill>
                  <a:schemeClr val="bg1"/>
                </a:solidFill>
              </a:rPr>
              <a:t>$ABMHOI</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3396239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0025725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2004218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3389949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New Donation Opportunities</a:t>
            </a: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Canada Registered Charity</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3939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Receive Prayer and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Give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914359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65846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9806</TotalTime>
  <Words>1856</Words>
  <Application>Microsoft Office PowerPoint</Application>
  <PresentationFormat>On-screen Show (16:9)</PresentationFormat>
  <Paragraphs>312</Paragraphs>
  <Slides>72</Slides>
  <Notes>72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 Campbell</cp:lastModifiedBy>
  <cp:revision>475</cp:revision>
  <dcterms:created xsi:type="dcterms:W3CDTF">2012-08-10T17:43:01Z</dcterms:created>
  <dcterms:modified xsi:type="dcterms:W3CDTF">2022-01-26T19:35:07Z</dcterms:modified>
</cp:coreProperties>
</file>