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3920" r:id="rId4"/>
    <p:sldId id="1981" r:id="rId5"/>
    <p:sldId id="11417" r:id="rId6"/>
    <p:sldId id="4362" r:id="rId7"/>
    <p:sldId id="4366" r:id="rId8"/>
    <p:sldId id="4823" r:id="rId9"/>
    <p:sldId id="5223" r:id="rId10"/>
    <p:sldId id="8938" r:id="rId11"/>
    <p:sldId id="10451" r:id="rId12"/>
    <p:sldId id="10195" r:id="rId13"/>
    <p:sldId id="10446" r:id="rId14"/>
    <p:sldId id="10450"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9" r:id="rId32"/>
    <p:sldId id="11425" r:id="rId33"/>
    <p:sldId id="11426" r:id="rId34"/>
    <p:sldId id="11427" r:id="rId35"/>
    <p:sldId id="11428" r:id="rId36"/>
    <p:sldId id="11430" r:id="rId37"/>
    <p:sldId id="11431" r:id="rId38"/>
    <p:sldId id="11432" r:id="rId39"/>
    <p:sldId id="11433" r:id="rId40"/>
    <p:sldId id="11434" r:id="rId41"/>
    <p:sldId id="11435" r:id="rId42"/>
    <p:sldId id="11436" r:id="rId43"/>
    <p:sldId id="11437" r:id="rId44"/>
    <p:sldId id="11438" r:id="rId45"/>
    <p:sldId id="11439" r:id="rId46"/>
    <p:sldId id="11440" r:id="rId47"/>
    <p:sldId id="11441" r:id="rId48"/>
    <p:sldId id="11442" r:id="rId49"/>
    <p:sldId id="11443" r:id="rId50"/>
    <p:sldId id="11444" r:id="rId51"/>
    <p:sldId id="11445" r:id="rId52"/>
    <p:sldId id="11446" r:id="rId53"/>
    <p:sldId id="11447" r:id="rId54"/>
    <p:sldId id="11448" r:id="rId55"/>
    <p:sldId id="11449" r:id="rId56"/>
    <p:sldId id="11450" r:id="rId57"/>
    <p:sldId id="11451" r:id="rId58"/>
    <p:sldId id="11452" r:id="rId59"/>
    <p:sldId id="11453" r:id="rId60"/>
    <p:sldId id="10467" r:id="rId61"/>
    <p:sldId id="10468" r:id="rId62"/>
    <p:sldId id="11059" r:id="rId63"/>
    <p:sldId id="10183" r:id="rId64"/>
    <p:sldId id="11418" r:id="rId65"/>
    <p:sldId id="11419" r:id="rId66"/>
    <p:sldId id="11420" r:id="rId67"/>
    <p:sldId id="11421" r:id="rId68"/>
    <p:sldId id="11422" r:id="rId69"/>
    <p:sldId id="11423" r:id="rId7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snapToObjects="1">
      <p:cViewPr varScale="1">
        <p:scale>
          <a:sx n="105" d="100"/>
          <a:sy n="105" d="100"/>
        </p:scale>
        <p:origin x="830" y="67"/>
      </p:cViewPr>
      <p:guideLst>
        <p:guide orient="horz" pos="1620"/>
        <p:guide pos="2880"/>
      </p:guideLst>
    </p:cSldViewPr>
  </p:slideViewPr>
  <p:outlineViewPr>
    <p:cViewPr>
      <p:scale>
        <a:sx n="33" d="100"/>
        <a:sy n="33" d="100"/>
      </p:scale>
      <p:origin x="0" y="-4218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BA9B317B-8DBE-43AB-9BE3-E063741AA506}"/>
    <pc:docChg chg="custSel modSld">
      <pc:chgData name="Sharon Campbell" userId="73008391-b390-4ad0-a960-0cc8fbf2fec9" providerId="ADAL" clId="{BA9B317B-8DBE-43AB-9BE3-E063741AA506}" dt="2022-11-11T14:50:50.434" v="3" actId="27636"/>
      <pc:docMkLst>
        <pc:docMk/>
      </pc:docMkLst>
      <pc:sldChg chg="modSp mod">
        <pc:chgData name="Sharon Campbell" userId="73008391-b390-4ad0-a960-0cc8fbf2fec9" providerId="ADAL" clId="{BA9B317B-8DBE-43AB-9BE3-E063741AA506}" dt="2022-11-11T14:50:50.434" v="3" actId="27636"/>
        <pc:sldMkLst>
          <pc:docMk/>
          <pc:sldMk cId="1710752404" sldId="11446"/>
        </pc:sldMkLst>
        <pc:spChg chg="mod">
          <ac:chgData name="Sharon Campbell" userId="73008391-b390-4ad0-a960-0cc8fbf2fec9" providerId="ADAL" clId="{BA9B317B-8DBE-43AB-9BE3-E063741AA506}" dt="2022-11-11T14:50:50.434" v="3" actId="27636"/>
          <ac:spMkLst>
            <pc:docMk/>
            <pc:sldMk cId="1710752404" sldId="1144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11/11/2022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11/11/2022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11/11/2022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11/11/2022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11/11/2022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11/11/2022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11/11/2022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11/11/2022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11/11/2022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11/11/2022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11/11/2022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11/11/2022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11/11/2022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b="1" dirty="0">
                <a:solidFill>
                  <a:schemeClr val="bg1"/>
                </a:solidFill>
              </a:rPr>
              <a:t>Leviticus 22:1-33 </a:t>
            </a:r>
          </a:p>
          <a:p>
            <a:pPr marL="0" indent="0" algn="ctr">
              <a:buNone/>
            </a:pPr>
            <a:r>
              <a:rPr lang="en-US" sz="4000" b="1" dirty="0">
                <a:solidFill>
                  <a:schemeClr val="bg1"/>
                </a:solidFill>
              </a:rPr>
              <a:t>The Holy and the Profane</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YeHoVaH’s dealings with His Creation had much to do with their response to Him and His Commandments. The Holiness of Our Father, the Creator of Heaven and Earth, and King of the Universe was established from the creation of man and reaffirmed amongst the Children of Israel.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To guarantee, honor, and keep the presence of the Most High in their midst, the people of Israel and the Priests were to be holy and not profane or defile themselves.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In this portion of Leviticus, YeHoVaH further instructs the people and the Priests how to maintain differences between the holy and profane.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Commandments in this passage, like all of Torah, was for Israel’s current situation under Moses and the future under the Aaronic Priesthood, the Judges, Kings, Prophets, and Messiah (with the exception of the Aaronic Priesthood).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Priest were given a portion of many of the Gifts, Offerings, and Sacrifices presented to YeHoVaH by the people. The people were as much required to uphold the standard of holiness as the Priests. Moses was responsible for teaching the people and the Priests.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After Moses, the Priests were responsible for teaching the people. The parents were responsible for teaching their children all that Moses (and the Priests after him), taught them from generation to generation until the people had access to the Scriptures themselves.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Lev 10:8</a:t>
            </a:r>
            <a:r>
              <a:rPr lang="en-US" sz="4000" dirty="0">
                <a:solidFill>
                  <a:schemeClr val="bg1"/>
                </a:solidFill>
              </a:rPr>
              <a:t> And YeHoVaH spake unto Aaron, saying, </a:t>
            </a:r>
          </a:p>
          <a:p>
            <a:pPr marL="0" indent="0" algn="ctr">
              <a:buNone/>
            </a:pPr>
            <a:r>
              <a:rPr lang="en-US" sz="4000" baseline="30000" dirty="0">
                <a:solidFill>
                  <a:schemeClr val="bg1"/>
                </a:solidFill>
              </a:rPr>
              <a:t>Lev 10:9</a:t>
            </a:r>
            <a:r>
              <a:rPr lang="en-US" sz="4000" dirty="0">
                <a:solidFill>
                  <a:schemeClr val="bg1"/>
                </a:solidFill>
              </a:rPr>
              <a:t> Do not drink wine nor strong drink, thou, nor thy sons with thee, when ye go into the tabernacle of the congregation, lest ye die: </a:t>
            </a:r>
            <a:r>
              <a:rPr lang="en-US" sz="4000" i="1" dirty="0">
                <a:solidFill>
                  <a:schemeClr val="bg1"/>
                </a:solidFill>
              </a:rPr>
              <a:t>it shall be </a:t>
            </a:r>
            <a:r>
              <a:rPr lang="en-US" sz="4000" dirty="0">
                <a:solidFill>
                  <a:schemeClr val="bg1"/>
                </a:solidFill>
              </a:rPr>
              <a:t>a statute for ever throughout your generations: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10:10</a:t>
            </a:r>
            <a:r>
              <a:rPr lang="en-US" sz="4000" dirty="0">
                <a:solidFill>
                  <a:schemeClr val="bg1"/>
                </a:solidFill>
              </a:rPr>
              <a:t> And that ye may put difference between holy and unholy, and between unclean and clean; </a:t>
            </a:r>
          </a:p>
          <a:p>
            <a:pPr marL="0" indent="0" algn="ctr">
              <a:buNone/>
            </a:pPr>
            <a:r>
              <a:rPr lang="en-US" sz="4000" baseline="30000" dirty="0">
                <a:solidFill>
                  <a:schemeClr val="bg1"/>
                </a:solidFill>
              </a:rPr>
              <a:t>Lev 10:11</a:t>
            </a:r>
            <a:r>
              <a:rPr lang="en-US" sz="4000" dirty="0">
                <a:solidFill>
                  <a:schemeClr val="bg1"/>
                </a:solidFill>
              </a:rPr>
              <a:t> And that ye may teach the children of Israel all the statutes which YeHoVaH hath spoken unto them by the hand of Moses.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Distinguishing between holy and unholy, and between unclean and clean, is a common theme throughout the Bible from Genesis to Revelation.</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Paul wrote:</a:t>
            </a:r>
          </a:p>
          <a:p>
            <a:pPr marL="0" indent="0" algn="ctr">
              <a:buNone/>
            </a:pPr>
            <a:endParaRPr lang="en-US" sz="4000" dirty="0">
              <a:solidFill>
                <a:schemeClr val="bg1"/>
              </a:solidFill>
            </a:endParaRPr>
          </a:p>
          <a:p>
            <a:pPr marL="0" indent="0" algn="ctr">
              <a:buNone/>
            </a:pPr>
            <a:r>
              <a:rPr lang="en-US" sz="4000" baseline="30000" dirty="0">
                <a:solidFill>
                  <a:schemeClr val="bg1"/>
                </a:solidFill>
              </a:rPr>
              <a:t>1Ti 1:9</a:t>
            </a:r>
            <a:r>
              <a:rPr lang="en-US" sz="4000" dirty="0">
                <a:solidFill>
                  <a:schemeClr val="bg1"/>
                </a:solidFill>
              </a:rPr>
              <a:t> Knowing this, that the law is not made for a righteous man, but for the lawless and disobedient, for the ungodly and for sinners, for </a:t>
            </a:r>
            <a:r>
              <a:rPr lang="en-US" sz="4000" b="1" u="sng" dirty="0">
                <a:solidFill>
                  <a:schemeClr val="bg1"/>
                </a:solidFill>
              </a:rPr>
              <a:t>unholy and profane</a:t>
            </a:r>
            <a:r>
              <a:rPr lang="en-US" sz="4000" dirty="0">
                <a:solidFill>
                  <a:schemeClr val="bg1"/>
                </a:solidFill>
              </a:rPr>
              <a:t>, for murderers of fathers and murderers of mothers, for manslayers,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351" y="388127"/>
            <a:ext cx="7525709" cy="4126724"/>
          </a:xfrm>
        </p:spPr>
        <p:txBody>
          <a:bodyPr>
            <a:normAutofit fontScale="77500" lnSpcReduction="20000"/>
          </a:bodyPr>
          <a:lstStyle/>
          <a:p>
            <a:pPr marL="0" indent="0" algn="ctr">
              <a:buNone/>
            </a:pPr>
            <a:r>
              <a:rPr lang="en-US" sz="4000" baseline="30000" dirty="0">
                <a:solidFill>
                  <a:schemeClr val="bg1"/>
                </a:solidFill>
              </a:rPr>
              <a:t>2Co 6:17</a:t>
            </a:r>
            <a:r>
              <a:rPr lang="en-US" sz="4000" dirty="0">
                <a:solidFill>
                  <a:schemeClr val="bg1"/>
                </a:solidFill>
              </a:rPr>
              <a:t> Wherefore come out from among them, and be ye separate, saith YeHoVaH, and </a:t>
            </a:r>
            <a:r>
              <a:rPr lang="en-US" sz="4000" u="sng" dirty="0">
                <a:solidFill>
                  <a:schemeClr val="bg1"/>
                </a:solidFill>
              </a:rPr>
              <a:t>touch not the unclean </a:t>
            </a:r>
            <a:r>
              <a:rPr lang="en-US" sz="4000" i="1" u="sng" dirty="0">
                <a:solidFill>
                  <a:schemeClr val="bg1"/>
                </a:solidFill>
              </a:rPr>
              <a:t>thing</a:t>
            </a:r>
            <a:r>
              <a:rPr lang="en-US" sz="4000" i="1" dirty="0">
                <a:solidFill>
                  <a:schemeClr val="bg1"/>
                </a:solidFill>
              </a:rPr>
              <a:t>; </a:t>
            </a:r>
            <a:r>
              <a:rPr lang="en-US" sz="4000" dirty="0">
                <a:solidFill>
                  <a:schemeClr val="bg1"/>
                </a:solidFill>
              </a:rPr>
              <a:t>and I will receive you, </a:t>
            </a:r>
          </a:p>
          <a:p>
            <a:pPr marL="0" indent="0" algn="ctr">
              <a:buNone/>
            </a:pPr>
            <a:r>
              <a:rPr lang="en-US" sz="4000" dirty="0">
                <a:solidFill>
                  <a:schemeClr val="bg1"/>
                </a:solidFill>
              </a:rPr>
              <a:t> </a:t>
            </a:r>
          </a:p>
          <a:p>
            <a:pPr marL="0" indent="0" algn="ctr">
              <a:buNone/>
            </a:pPr>
            <a:r>
              <a:rPr lang="en-US" sz="4000" baseline="30000" dirty="0">
                <a:solidFill>
                  <a:schemeClr val="bg1"/>
                </a:solidFill>
              </a:rPr>
              <a:t>Eph 5:5</a:t>
            </a:r>
            <a:r>
              <a:rPr lang="en-US" sz="4000" dirty="0">
                <a:solidFill>
                  <a:schemeClr val="bg1"/>
                </a:solidFill>
              </a:rPr>
              <a:t> For this ye know, that no whoremonger, </a:t>
            </a:r>
            <a:r>
              <a:rPr lang="en-US" sz="4000" u="sng" dirty="0">
                <a:solidFill>
                  <a:schemeClr val="bg1"/>
                </a:solidFill>
              </a:rPr>
              <a:t>nor unclean person</a:t>
            </a:r>
            <a:r>
              <a:rPr lang="en-US" sz="4000" dirty="0">
                <a:solidFill>
                  <a:schemeClr val="bg1"/>
                </a:solidFill>
              </a:rPr>
              <a:t>, nor covetous man, who is an idolater, hath any inheritance in the kingdom of Messiah and of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Many of the Commands given to the Priests in this Chapter are similar to the Commands given to the people previously.</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22:1</a:t>
            </a:r>
            <a:r>
              <a:rPr lang="en-US" sz="4000" dirty="0">
                <a:solidFill>
                  <a:schemeClr val="bg1"/>
                </a:solidFill>
              </a:rPr>
              <a:t> And YeHoVaH spake unto Moses, saying, </a:t>
            </a:r>
          </a:p>
          <a:p>
            <a:pPr marL="0" indent="0" algn="ctr">
              <a:buNone/>
            </a:pPr>
            <a:r>
              <a:rPr lang="en-US" sz="4000" baseline="30000" dirty="0">
                <a:solidFill>
                  <a:schemeClr val="bg1"/>
                </a:solidFill>
              </a:rPr>
              <a:t>Lev 22:2</a:t>
            </a:r>
            <a:r>
              <a:rPr lang="en-US" sz="4000" dirty="0">
                <a:solidFill>
                  <a:schemeClr val="bg1"/>
                </a:solidFill>
              </a:rPr>
              <a:t> Speak unto Aaron and to his sons, that they separate themselves from the holy things of the children of Israel, and that they </a:t>
            </a:r>
            <a:r>
              <a:rPr lang="en-US" sz="4000" u="sng" dirty="0">
                <a:solidFill>
                  <a:schemeClr val="bg1"/>
                </a:solidFill>
              </a:rPr>
              <a:t>profane</a:t>
            </a:r>
            <a:r>
              <a:rPr lang="en-US" sz="4000" dirty="0">
                <a:solidFill>
                  <a:schemeClr val="bg1"/>
                </a:solidFill>
              </a:rPr>
              <a:t> not my holy name </a:t>
            </a:r>
            <a:r>
              <a:rPr lang="en-US" sz="4000" i="1" dirty="0">
                <a:solidFill>
                  <a:schemeClr val="bg1"/>
                </a:solidFill>
              </a:rPr>
              <a:t>in those things </a:t>
            </a:r>
            <a:r>
              <a:rPr lang="en-US" sz="4000" dirty="0">
                <a:solidFill>
                  <a:schemeClr val="bg1"/>
                </a:solidFill>
              </a:rPr>
              <a:t>which they </a:t>
            </a:r>
            <a:r>
              <a:rPr lang="en-US" sz="4000" u="sng" dirty="0">
                <a:solidFill>
                  <a:schemeClr val="bg1"/>
                </a:solidFill>
              </a:rPr>
              <a:t>hallow</a:t>
            </a:r>
            <a:r>
              <a:rPr lang="en-US" sz="4000" dirty="0">
                <a:solidFill>
                  <a:schemeClr val="bg1"/>
                </a:solidFill>
              </a:rPr>
              <a:t> unto me: I </a:t>
            </a:r>
            <a:r>
              <a:rPr lang="en-US" sz="4000" i="1" dirty="0">
                <a:solidFill>
                  <a:schemeClr val="bg1"/>
                </a:solidFill>
              </a:rPr>
              <a:t>am </a:t>
            </a:r>
            <a:r>
              <a:rPr lang="en-US" sz="4000" dirty="0">
                <a:solidFill>
                  <a:schemeClr val="bg1"/>
                </a:solidFill>
              </a:rPr>
              <a:t>YeHoVaH.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Profane – </a:t>
            </a:r>
            <a:r>
              <a:rPr lang="en-US" sz="4000" b="1" dirty="0">
                <a:solidFill>
                  <a:schemeClr val="bg1"/>
                </a:solidFill>
              </a:rPr>
              <a:t>02490 </a:t>
            </a:r>
            <a:r>
              <a:rPr lang="he-IL" sz="4000" dirty="0">
                <a:solidFill>
                  <a:schemeClr val="bg1"/>
                </a:solidFill>
              </a:rPr>
              <a:t>חָלַל</a:t>
            </a:r>
            <a:r>
              <a:rPr lang="en-US" sz="4000" dirty="0">
                <a:solidFill>
                  <a:schemeClr val="bg1"/>
                </a:solidFill>
              </a:rPr>
              <a:t> chalal {khaw-lal'} </a:t>
            </a:r>
          </a:p>
          <a:p>
            <a:pPr marL="0" indent="0" algn="ctr">
              <a:buNone/>
            </a:pPr>
            <a:r>
              <a:rPr lang="en-US" sz="4000" b="1" dirty="0">
                <a:solidFill>
                  <a:schemeClr val="bg1"/>
                </a:solidFill>
              </a:rPr>
              <a:t>Meaning:  </a:t>
            </a:r>
            <a:r>
              <a:rPr lang="en-US" sz="4000" dirty="0">
                <a:solidFill>
                  <a:schemeClr val="bg1"/>
                </a:solidFill>
              </a:rPr>
              <a:t>1) to </a:t>
            </a:r>
            <a:r>
              <a:rPr lang="en-US" sz="4000" b="1" u="sng" dirty="0">
                <a:solidFill>
                  <a:schemeClr val="bg1"/>
                </a:solidFill>
              </a:rPr>
              <a:t>profane, defile, pollute, desecrate</a:t>
            </a:r>
            <a:r>
              <a:rPr lang="en-US" sz="4000" dirty="0">
                <a:solidFill>
                  <a:schemeClr val="bg1"/>
                </a:solidFill>
              </a:rPr>
              <a:t>, begin 1a) (Niphal) 1a1) to profane oneself, defile oneself, pollute oneself 1a1a) ritually 1a1b) sexually 1a2) to be polluted, be defiled 1b) (Piel) 1b1) to profane, make common, defile, pollute 1b2) to violate the honour of, dishonour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rPr>
              <a:t>Usage:  </a:t>
            </a:r>
            <a:r>
              <a:rPr lang="en-US" sz="4000" dirty="0">
                <a:solidFill>
                  <a:schemeClr val="bg1"/>
                </a:solidFill>
              </a:rPr>
              <a:t>AV - begin 52, </a:t>
            </a:r>
            <a:r>
              <a:rPr lang="en-US" sz="4000" u="sng" dirty="0">
                <a:solidFill>
                  <a:schemeClr val="bg1"/>
                </a:solidFill>
              </a:rPr>
              <a:t>profane</a:t>
            </a:r>
            <a:r>
              <a:rPr lang="en-US" sz="4000" dirty="0">
                <a:solidFill>
                  <a:schemeClr val="bg1"/>
                </a:solidFill>
              </a:rPr>
              <a:t> 36, pollute 23, </a:t>
            </a:r>
            <a:r>
              <a:rPr lang="en-US" sz="4000" u="sng" dirty="0">
                <a:solidFill>
                  <a:schemeClr val="bg1"/>
                </a:solidFill>
              </a:rPr>
              <a:t>defile</a:t>
            </a:r>
            <a:r>
              <a:rPr lang="en-US" sz="4000" dirty="0">
                <a:solidFill>
                  <a:schemeClr val="bg1"/>
                </a:solidFill>
              </a:rPr>
              <a:t> 9, break 4, wounded 3, eat 2, slay 2, first 1, gather grapes 1, inheritance 1, began men 1, piped 1, players 1, prostitute 1, sorrow 1, stain 1, </a:t>
            </a:r>
            <a:r>
              <a:rPr lang="en-US" sz="4000" u="sng" dirty="0">
                <a:solidFill>
                  <a:schemeClr val="bg1"/>
                </a:solidFill>
              </a:rPr>
              <a:t>eat as common things</a:t>
            </a:r>
            <a:r>
              <a:rPr lang="en-US" sz="4000" dirty="0">
                <a:solidFill>
                  <a:schemeClr val="bg1"/>
                </a:solidFill>
              </a:rPr>
              <a:t> 1; 141</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Hallow – </a:t>
            </a:r>
            <a:r>
              <a:rPr lang="en-US" sz="4000" b="1" dirty="0">
                <a:solidFill>
                  <a:schemeClr val="bg1"/>
                </a:solidFill>
              </a:rPr>
              <a:t>06942 </a:t>
            </a:r>
            <a:r>
              <a:rPr lang="he-IL" sz="4000" dirty="0">
                <a:solidFill>
                  <a:schemeClr val="bg1"/>
                </a:solidFill>
              </a:rPr>
              <a:t>קָדַשׁ </a:t>
            </a:r>
            <a:r>
              <a:rPr lang="en-US" sz="4000" dirty="0">
                <a:solidFill>
                  <a:schemeClr val="bg1"/>
                </a:solidFill>
              </a:rPr>
              <a:t>qadash {kaw-dash'} </a:t>
            </a:r>
          </a:p>
          <a:p>
            <a:pPr marL="0" indent="0" algn="ctr">
              <a:buNone/>
            </a:pPr>
            <a:r>
              <a:rPr lang="en-US" sz="4000" b="1" dirty="0">
                <a:solidFill>
                  <a:schemeClr val="bg1"/>
                </a:solidFill>
              </a:rPr>
              <a:t>Meaning:  </a:t>
            </a:r>
            <a:r>
              <a:rPr lang="en-US" sz="4000" dirty="0">
                <a:solidFill>
                  <a:schemeClr val="bg1"/>
                </a:solidFill>
              </a:rPr>
              <a:t>1) to </a:t>
            </a:r>
            <a:r>
              <a:rPr lang="en-US" sz="4000" b="1" u="sng" dirty="0">
                <a:solidFill>
                  <a:schemeClr val="bg1"/>
                </a:solidFill>
              </a:rPr>
              <a:t>consecrate, sanctify, prepare, dedicate, be hallowed, be holy, be sanctified, be separate</a:t>
            </a:r>
            <a:r>
              <a:rPr lang="en-US" sz="4000" dirty="0">
                <a:solidFill>
                  <a:schemeClr val="bg1"/>
                </a:solidFill>
              </a:rPr>
              <a:t> 1a) (Qal) 1a1) to be set apart, be consecrated 1a2) to be hallowed 1a3) consecrated, tabooed 1b) (Niphal) 1b1) to show oneself sacred or majestic 1b2) to be honoured, be treated as sacred 1b3) to be holy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sanctify 108, hallow 25, dedicate 10, holy 7, prepare 7, consecrate 5, appointed 1, bid 1, purified 1, misc 7; 172</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Priests were to separate themselves from the Holy things when they became unclean so they would not profane that which was Holy unto YeHoVaH.</a:t>
            </a:r>
          </a:p>
          <a:p>
            <a:pPr marL="0" indent="0" algn="ctr">
              <a:buNone/>
            </a:pPr>
            <a:r>
              <a:rPr lang="en-US" sz="4000" dirty="0">
                <a:solidFill>
                  <a:schemeClr val="bg1"/>
                </a:solidFill>
              </a:rPr>
              <a:t>Moses warned the Priests of the dangers of being cut off for approaching the Holy things of YeHoVaH when they were unclean.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22:3</a:t>
            </a:r>
            <a:r>
              <a:rPr lang="en-US" sz="4000" dirty="0">
                <a:solidFill>
                  <a:schemeClr val="bg1"/>
                </a:solidFill>
              </a:rPr>
              <a:t> Say unto them, Whosoever </a:t>
            </a:r>
            <a:r>
              <a:rPr lang="en-US" sz="4000" i="1" dirty="0">
                <a:solidFill>
                  <a:schemeClr val="bg1"/>
                </a:solidFill>
              </a:rPr>
              <a:t>he be </a:t>
            </a:r>
            <a:r>
              <a:rPr lang="en-US" sz="4000" dirty="0">
                <a:solidFill>
                  <a:schemeClr val="bg1"/>
                </a:solidFill>
              </a:rPr>
              <a:t>of all your seed among your generations, that goeth unto the holy things, which the children of Israel hallow unto YeHoVaH, having his uncleanness upon him, that soul shall be cut off from my presence: I </a:t>
            </a:r>
            <a:r>
              <a:rPr lang="en-US" sz="4000" i="1" dirty="0">
                <a:solidFill>
                  <a:schemeClr val="bg1"/>
                </a:solidFill>
              </a:rPr>
              <a:t>am </a:t>
            </a:r>
            <a:r>
              <a:rPr lang="en-US" sz="4000" dirty="0">
                <a:solidFill>
                  <a:schemeClr val="bg1"/>
                </a:solidFill>
              </a:rPr>
              <a:t>YeHoVaH.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List of Uncleanness Included:</a:t>
            </a:r>
          </a:p>
          <a:p>
            <a:pPr marL="0" indent="0" algn="ctr">
              <a:buNone/>
            </a:pPr>
            <a:endParaRPr lang="en-US" sz="4000" dirty="0">
              <a:solidFill>
                <a:schemeClr val="bg1"/>
              </a:solidFill>
            </a:endParaRPr>
          </a:p>
          <a:p>
            <a:r>
              <a:rPr lang="en-US" sz="4000" dirty="0">
                <a:solidFill>
                  <a:schemeClr val="bg1"/>
                </a:solidFill>
              </a:rPr>
              <a:t>Skin disease or leprosy</a:t>
            </a:r>
          </a:p>
          <a:p>
            <a:r>
              <a:rPr lang="en-US" sz="4000" dirty="0">
                <a:solidFill>
                  <a:schemeClr val="bg1"/>
                </a:solidFill>
              </a:rPr>
              <a:t>Bodily discharges (issues of blood, etc.)</a:t>
            </a:r>
          </a:p>
          <a:p>
            <a:r>
              <a:rPr lang="en-US" sz="4000" dirty="0">
                <a:solidFill>
                  <a:schemeClr val="bg1"/>
                </a:solidFill>
              </a:rPr>
              <a:t>Contact with a dead body</a:t>
            </a:r>
          </a:p>
          <a:p>
            <a:r>
              <a:rPr lang="en-US" sz="4000" dirty="0">
                <a:solidFill>
                  <a:schemeClr val="bg1"/>
                </a:solidFill>
              </a:rPr>
              <a:t>Seminal discharge (intercourse, etc.)</a:t>
            </a:r>
          </a:p>
          <a:p>
            <a:r>
              <a:rPr lang="en-US" sz="4000" dirty="0">
                <a:solidFill>
                  <a:schemeClr val="bg1"/>
                </a:solidFill>
              </a:rPr>
              <a:t>Touching unclean things (unclean person, etc.)</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b="1" dirty="0">
                <a:solidFill>
                  <a:schemeClr val="bg1"/>
                </a:solidFill>
              </a:rPr>
              <a:t>Leviticus 22:1-33 </a:t>
            </a:r>
          </a:p>
          <a:p>
            <a:pPr marL="0" indent="0" algn="ctr">
              <a:buNone/>
            </a:pPr>
            <a:r>
              <a:rPr lang="en-US" sz="4400" b="1" dirty="0">
                <a:solidFill>
                  <a:schemeClr val="bg1"/>
                </a:solidFill>
              </a:rPr>
              <a:t>The Holy and the Profane</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567" y="513117"/>
            <a:ext cx="7452433" cy="4001733"/>
          </a:xfrm>
        </p:spPr>
        <p:txBody>
          <a:bodyPr>
            <a:normAutofit fontScale="77500" lnSpcReduction="20000"/>
          </a:bodyPr>
          <a:lstStyle/>
          <a:p>
            <a:pPr marL="0" indent="0" algn="ctr">
              <a:buNone/>
            </a:pPr>
            <a:r>
              <a:rPr lang="en-US" sz="4000" baseline="30000" dirty="0">
                <a:solidFill>
                  <a:schemeClr val="bg1"/>
                </a:solidFill>
              </a:rPr>
              <a:t>Lev 22:4</a:t>
            </a:r>
            <a:r>
              <a:rPr lang="en-US" sz="4000" dirty="0">
                <a:solidFill>
                  <a:schemeClr val="bg1"/>
                </a:solidFill>
              </a:rPr>
              <a:t> What man soever of the seed of Aaron </a:t>
            </a:r>
            <a:r>
              <a:rPr lang="en-US" sz="4000" i="1" dirty="0">
                <a:solidFill>
                  <a:schemeClr val="bg1"/>
                </a:solidFill>
              </a:rPr>
              <a:t>is </a:t>
            </a:r>
            <a:r>
              <a:rPr lang="en-US" sz="4000" dirty="0">
                <a:solidFill>
                  <a:schemeClr val="bg1"/>
                </a:solidFill>
              </a:rPr>
              <a:t>a leper, or hath a running issue; he shall not eat of the holy things, until he be clean. And whoso toucheth any thing </a:t>
            </a:r>
            <a:r>
              <a:rPr lang="en-US" sz="4000" i="1" dirty="0">
                <a:solidFill>
                  <a:schemeClr val="bg1"/>
                </a:solidFill>
              </a:rPr>
              <a:t>that is </a:t>
            </a:r>
            <a:r>
              <a:rPr lang="en-US" sz="4000" dirty="0">
                <a:solidFill>
                  <a:schemeClr val="bg1"/>
                </a:solidFill>
              </a:rPr>
              <a:t>unclean </a:t>
            </a:r>
            <a:r>
              <a:rPr lang="en-US" sz="4000" i="1" dirty="0">
                <a:solidFill>
                  <a:schemeClr val="bg1"/>
                </a:solidFill>
              </a:rPr>
              <a:t>by </a:t>
            </a:r>
            <a:r>
              <a:rPr lang="en-US" sz="4000" dirty="0">
                <a:solidFill>
                  <a:schemeClr val="bg1"/>
                </a:solidFill>
              </a:rPr>
              <a:t>the dead, or a man whose seed goeth from him; </a:t>
            </a:r>
          </a:p>
          <a:p>
            <a:pPr marL="0" indent="0" algn="ctr">
              <a:buNone/>
            </a:pPr>
            <a:r>
              <a:rPr lang="en-US" sz="4000" baseline="30000" dirty="0">
                <a:solidFill>
                  <a:schemeClr val="bg1"/>
                </a:solidFill>
              </a:rPr>
              <a:t>Lev 22:5</a:t>
            </a:r>
            <a:r>
              <a:rPr lang="en-US" sz="4000" dirty="0">
                <a:solidFill>
                  <a:schemeClr val="bg1"/>
                </a:solidFill>
              </a:rPr>
              <a:t> Or whosoever toucheth any creeping thing, whereby he may be made unclean, or a man of whom he may take uncleanness, whatsoever uncleanness he hath;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uncleanness lasts until evening and until  bathing in water.</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22:6</a:t>
            </a:r>
            <a:r>
              <a:rPr lang="en-US" sz="4000" dirty="0">
                <a:solidFill>
                  <a:schemeClr val="bg1"/>
                </a:solidFill>
              </a:rPr>
              <a:t> The soul which hath touched any such shall be </a:t>
            </a:r>
            <a:r>
              <a:rPr lang="en-US" sz="4000" u="sng" dirty="0">
                <a:solidFill>
                  <a:schemeClr val="bg1"/>
                </a:solidFill>
              </a:rPr>
              <a:t>unclean until even</a:t>
            </a:r>
            <a:r>
              <a:rPr lang="en-US" sz="4000" dirty="0">
                <a:solidFill>
                  <a:schemeClr val="bg1"/>
                </a:solidFill>
              </a:rPr>
              <a:t>, and shall not eat of the holy things, </a:t>
            </a:r>
            <a:r>
              <a:rPr lang="en-US" sz="4000" u="sng" dirty="0">
                <a:solidFill>
                  <a:schemeClr val="bg1"/>
                </a:solidFill>
              </a:rPr>
              <a:t>unless he wash his flesh with water</a:t>
            </a:r>
            <a:r>
              <a:rPr lang="en-US" sz="4000" dirty="0">
                <a:solidFill>
                  <a:schemeClr val="bg1"/>
                </a:solidFill>
              </a:rPr>
              <a:t>. </a:t>
            </a:r>
          </a:p>
          <a:p>
            <a:pPr marL="0" indent="0" algn="ctr">
              <a:buNone/>
            </a:pPr>
            <a:r>
              <a:rPr lang="en-US" sz="4000" baseline="30000" dirty="0">
                <a:solidFill>
                  <a:schemeClr val="bg1"/>
                </a:solidFill>
              </a:rPr>
              <a:t>Lev 22:7</a:t>
            </a:r>
            <a:r>
              <a:rPr lang="en-US" sz="4000" dirty="0">
                <a:solidFill>
                  <a:schemeClr val="bg1"/>
                </a:solidFill>
              </a:rPr>
              <a:t> And when the sun is down, he shall be clean, and shall afterward eat of the holy things; because it </a:t>
            </a:r>
            <a:r>
              <a:rPr lang="en-US" sz="4000" i="1" dirty="0">
                <a:solidFill>
                  <a:schemeClr val="bg1"/>
                </a:solidFill>
              </a:rPr>
              <a:t>is </a:t>
            </a:r>
            <a:r>
              <a:rPr lang="en-US" sz="4000" dirty="0">
                <a:solidFill>
                  <a:schemeClr val="bg1"/>
                </a:solidFill>
              </a:rPr>
              <a:t>his food.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Priests were not to eat of that which died of itself or was killed by another beast.</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22:8</a:t>
            </a:r>
            <a:r>
              <a:rPr lang="en-US" sz="4000" dirty="0">
                <a:solidFill>
                  <a:schemeClr val="bg1"/>
                </a:solidFill>
              </a:rPr>
              <a:t> That which dieth of itself, or is torn </a:t>
            </a:r>
            <a:r>
              <a:rPr lang="en-US" sz="4000" i="1" dirty="0">
                <a:solidFill>
                  <a:schemeClr val="bg1"/>
                </a:solidFill>
              </a:rPr>
              <a:t>with beasts, </a:t>
            </a:r>
            <a:r>
              <a:rPr lang="en-US" sz="4000" dirty="0">
                <a:solidFill>
                  <a:schemeClr val="bg1"/>
                </a:solidFill>
              </a:rPr>
              <a:t>he shall not eat to defile himself therewith: I </a:t>
            </a:r>
            <a:r>
              <a:rPr lang="en-US" sz="4000" i="1" dirty="0">
                <a:solidFill>
                  <a:schemeClr val="bg1"/>
                </a:solidFill>
              </a:rPr>
              <a:t>am </a:t>
            </a:r>
            <a:r>
              <a:rPr lang="en-US" sz="4000" dirty="0">
                <a:solidFill>
                  <a:schemeClr val="bg1"/>
                </a:solidFill>
              </a:rPr>
              <a:t>YeHoVaH.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Failure of a Priest to comply with these Commands resulted in death.</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22:9</a:t>
            </a:r>
            <a:r>
              <a:rPr lang="en-US" sz="4000" dirty="0">
                <a:solidFill>
                  <a:schemeClr val="bg1"/>
                </a:solidFill>
              </a:rPr>
              <a:t> They shall therefore keep mine ordinance, lest they bear sin for it, and </a:t>
            </a:r>
            <a:r>
              <a:rPr lang="en-US" sz="4000" u="sng" dirty="0">
                <a:solidFill>
                  <a:schemeClr val="bg1"/>
                </a:solidFill>
              </a:rPr>
              <a:t>die therefore</a:t>
            </a:r>
            <a:r>
              <a:rPr lang="en-US" sz="4000" dirty="0">
                <a:solidFill>
                  <a:schemeClr val="bg1"/>
                </a:solidFill>
              </a:rPr>
              <a:t>, if they profane it: I YeHoVaH do sanctify them.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3 Types of Strangers in this Passage</a:t>
            </a:r>
          </a:p>
          <a:p>
            <a:pPr marL="0" indent="0" algn="ctr">
              <a:buNone/>
            </a:pPr>
            <a:r>
              <a:rPr lang="en-US" sz="4000" dirty="0">
                <a:solidFill>
                  <a:schemeClr val="bg1"/>
                </a:solidFill>
              </a:rPr>
              <a:t> </a:t>
            </a:r>
          </a:p>
          <a:p>
            <a:pPr marL="742950" indent="-742950">
              <a:buFont typeface="+mj-lt"/>
              <a:buAutoNum type="arabicPeriod"/>
            </a:pPr>
            <a:r>
              <a:rPr lang="en-US" sz="4000" dirty="0">
                <a:solidFill>
                  <a:schemeClr val="bg1"/>
                </a:solidFill>
              </a:rPr>
              <a:t>Vs 10, 12, 13 Strangers – </a:t>
            </a:r>
            <a:r>
              <a:rPr lang="en-US" sz="4000" b="1" dirty="0">
                <a:solidFill>
                  <a:schemeClr val="bg1"/>
                </a:solidFill>
              </a:rPr>
              <a:t>02114 </a:t>
            </a:r>
            <a:r>
              <a:rPr lang="he-IL" sz="4000" dirty="0">
                <a:solidFill>
                  <a:schemeClr val="bg1"/>
                </a:solidFill>
              </a:rPr>
              <a:t>זוּר </a:t>
            </a:r>
            <a:r>
              <a:rPr lang="en-US" sz="4000" dirty="0">
                <a:solidFill>
                  <a:schemeClr val="bg1"/>
                </a:solidFill>
              </a:rPr>
              <a:t>  zuwr {zoor} </a:t>
            </a:r>
          </a:p>
          <a:p>
            <a:pPr marL="742950" indent="-742950">
              <a:buFont typeface="+mj-lt"/>
              <a:buAutoNum type="arabicPeriod"/>
            </a:pPr>
            <a:r>
              <a:rPr lang="en-US" sz="4000" dirty="0">
                <a:solidFill>
                  <a:schemeClr val="bg1"/>
                </a:solidFill>
              </a:rPr>
              <a:t>Vs 18 Strangers – </a:t>
            </a:r>
            <a:r>
              <a:rPr lang="en-US" sz="4000" b="1" dirty="0">
                <a:solidFill>
                  <a:schemeClr val="bg1"/>
                </a:solidFill>
              </a:rPr>
              <a:t>01616 </a:t>
            </a:r>
            <a:r>
              <a:rPr lang="he-IL" sz="4000" dirty="0">
                <a:solidFill>
                  <a:schemeClr val="bg1"/>
                </a:solidFill>
              </a:rPr>
              <a:t>גֵּר </a:t>
            </a:r>
            <a:r>
              <a:rPr lang="en-US" sz="4000" dirty="0">
                <a:solidFill>
                  <a:schemeClr val="bg1"/>
                </a:solidFill>
              </a:rPr>
              <a:t> ger {gare} or </a:t>
            </a:r>
            <a:r>
              <a:rPr lang="he-IL" sz="4000" dirty="0">
                <a:solidFill>
                  <a:schemeClr val="bg1"/>
                </a:solidFill>
              </a:rPr>
              <a:t>)</a:t>
            </a:r>
            <a:r>
              <a:rPr lang="en-US" sz="4000" dirty="0">
                <a:solidFill>
                  <a:schemeClr val="bg1"/>
                </a:solidFill>
              </a:rPr>
              <a:t>fully</a:t>
            </a:r>
            <a:r>
              <a:rPr lang="he-IL" sz="4000" dirty="0">
                <a:solidFill>
                  <a:schemeClr val="bg1"/>
                </a:solidFill>
              </a:rPr>
              <a:t>גֵּיר (</a:t>
            </a:r>
            <a:r>
              <a:rPr lang="en-US" sz="4000" dirty="0">
                <a:solidFill>
                  <a:schemeClr val="bg1"/>
                </a:solidFill>
              </a:rPr>
              <a:t> geyr </a:t>
            </a:r>
            <a:r>
              <a:rPr lang="he-IL" sz="4000" dirty="0">
                <a:solidFill>
                  <a:schemeClr val="bg1"/>
                </a:solidFill>
              </a:rPr>
              <a:t>)</a:t>
            </a:r>
            <a:r>
              <a:rPr lang="en-US" sz="4000" dirty="0">
                <a:solidFill>
                  <a:schemeClr val="bg1"/>
                </a:solidFill>
              </a:rPr>
              <a:t>gare</a:t>
            </a:r>
            <a:r>
              <a:rPr lang="he-IL" sz="4000" dirty="0">
                <a:solidFill>
                  <a:schemeClr val="bg1"/>
                </a:solidFill>
              </a:rPr>
              <a:t>(</a:t>
            </a:r>
            <a:r>
              <a:rPr lang="en-US" sz="4000" dirty="0">
                <a:solidFill>
                  <a:schemeClr val="bg1"/>
                </a:solidFill>
              </a:rPr>
              <a:t> </a:t>
            </a:r>
          </a:p>
          <a:p>
            <a:pPr marL="742950" indent="-742950">
              <a:buFont typeface="+mj-lt"/>
              <a:buAutoNum type="arabicPeriod"/>
            </a:pPr>
            <a:r>
              <a:rPr lang="en-US" sz="4000" dirty="0">
                <a:solidFill>
                  <a:schemeClr val="bg1"/>
                </a:solidFill>
              </a:rPr>
              <a:t>Vs 25 Strangers – </a:t>
            </a:r>
            <a:r>
              <a:rPr lang="en-US" sz="4000" b="1" dirty="0">
                <a:solidFill>
                  <a:schemeClr val="bg1"/>
                </a:solidFill>
              </a:rPr>
              <a:t>05236 </a:t>
            </a:r>
            <a:r>
              <a:rPr lang="he-IL" sz="4000" dirty="0">
                <a:solidFill>
                  <a:schemeClr val="bg1"/>
                </a:solidFill>
              </a:rPr>
              <a:t>נֵכָר </a:t>
            </a:r>
            <a:r>
              <a:rPr lang="en-US" sz="4000" dirty="0">
                <a:solidFill>
                  <a:schemeClr val="bg1"/>
                </a:solidFill>
              </a:rPr>
              <a:t> nekar {nay-kawr'}'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22:10</a:t>
            </a:r>
            <a:r>
              <a:rPr lang="en-US" sz="4000" dirty="0">
                <a:solidFill>
                  <a:schemeClr val="bg1"/>
                </a:solidFill>
              </a:rPr>
              <a:t> There shall no stranger eat </a:t>
            </a:r>
            <a:r>
              <a:rPr lang="en-US" sz="4000" i="1" dirty="0">
                <a:solidFill>
                  <a:schemeClr val="bg1"/>
                </a:solidFill>
              </a:rPr>
              <a:t>of </a:t>
            </a:r>
            <a:r>
              <a:rPr lang="en-US" sz="4000" dirty="0">
                <a:solidFill>
                  <a:schemeClr val="bg1"/>
                </a:solidFill>
              </a:rPr>
              <a:t>the holy thing: a sojourner of the priest, or an hired servant, shall not eat </a:t>
            </a:r>
            <a:r>
              <a:rPr lang="en-US" sz="4000" i="1" dirty="0">
                <a:solidFill>
                  <a:schemeClr val="bg1"/>
                </a:solidFill>
              </a:rPr>
              <a:t>of </a:t>
            </a:r>
            <a:r>
              <a:rPr lang="en-US" sz="4000" dirty="0">
                <a:solidFill>
                  <a:schemeClr val="bg1"/>
                </a:solidFill>
              </a:rPr>
              <a:t>the holy thing.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783" y="434177"/>
            <a:ext cx="7518217" cy="4080674"/>
          </a:xfrm>
        </p:spPr>
        <p:txBody>
          <a:bodyPr>
            <a:normAutofit fontScale="77500" lnSpcReduction="20000"/>
          </a:bodyPr>
          <a:lstStyle/>
          <a:p>
            <a:pPr marL="0" indent="0" algn="ctr">
              <a:buNone/>
            </a:pPr>
            <a:r>
              <a:rPr lang="en-US" sz="4000" dirty="0">
                <a:solidFill>
                  <a:schemeClr val="bg1"/>
                </a:solidFill>
              </a:rPr>
              <a:t>Vs 10, 12, 13 Strangers – </a:t>
            </a:r>
            <a:r>
              <a:rPr lang="en-US" sz="4000" b="1" dirty="0">
                <a:solidFill>
                  <a:schemeClr val="bg1"/>
                </a:solidFill>
              </a:rPr>
              <a:t>02114 </a:t>
            </a:r>
            <a:r>
              <a:rPr lang="he-IL" sz="4000" dirty="0">
                <a:solidFill>
                  <a:schemeClr val="bg1"/>
                </a:solidFill>
              </a:rPr>
              <a:t>זוּר </a:t>
            </a:r>
            <a:r>
              <a:rPr lang="en-US" sz="4000" dirty="0">
                <a:solidFill>
                  <a:schemeClr val="bg1"/>
                </a:solidFill>
              </a:rPr>
              <a:t>zuwr {zoor} </a:t>
            </a:r>
          </a:p>
          <a:p>
            <a:pPr marL="0" indent="0" algn="ctr">
              <a:buNone/>
            </a:pPr>
            <a:r>
              <a:rPr lang="en-US" sz="4000" b="1" dirty="0">
                <a:solidFill>
                  <a:schemeClr val="bg1"/>
                </a:solidFill>
              </a:rPr>
              <a:t>Meaning:  </a:t>
            </a:r>
            <a:r>
              <a:rPr lang="en-US" sz="4000" dirty="0">
                <a:solidFill>
                  <a:schemeClr val="bg1"/>
                </a:solidFill>
              </a:rPr>
              <a:t>1) to be strange, be a stranger 1a) (Qal) 1a1) to become estranged 1a2) strange, another, stranger, foreigner, an enemy (participle) 1a3) loathsome (of breath) (participle) 1a4) strange woman, prostitute, harlot (meton) 1b) (Niphal) to be estranged 1c) (Hophal) to be a stranger, be one alienated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stranger 45, strange 18, estranged 4, stranger + 0376 3, another 2, strange woman 2, gone away 1, fanners 1, another place 1; 77</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A sojourner of the Priest could be a hired servant.</a:t>
            </a:r>
          </a:p>
          <a:p>
            <a:pPr marL="0" indent="0" algn="ctr">
              <a:buNone/>
            </a:pPr>
            <a:r>
              <a:rPr lang="en-US" sz="4000" dirty="0">
                <a:solidFill>
                  <a:schemeClr val="bg1"/>
                </a:solidFill>
              </a:rPr>
              <a:t> </a:t>
            </a:r>
          </a:p>
          <a:p>
            <a:pPr marL="0" indent="0" algn="ctr">
              <a:buNone/>
            </a:pPr>
            <a:r>
              <a:rPr lang="en-US" sz="4000" dirty="0">
                <a:solidFill>
                  <a:schemeClr val="bg1"/>
                </a:solidFill>
              </a:rPr>
              <a:t>The slave of the Priest and family members of the Priest could eat of the Holy things with certain restrictions.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22:11</a:t>
            </a:r>
            <a:r>
              <a:rPr lang="en-US" sz="4000" dirty="0">
                <a:solidFill>
                  <a:schemeClr val="bg1"/>
                </a:solidFill>
              </a:rPr>
              <a:t> But if the priest buy </a:t>
            </a:r>
            <a:r>
              <a:rPr lang="en-US" sz="4000" i="1" dirty="0">
                <a:solidFill>
                  <a:schemeClr val="bg1"/>
                </a:solidFill>
              </a:rPr>
              <a:t>any </a:t>
            </a:r>
            <a:r>
              <a:rPr lang="en-US" sz="4000" dirty="0">
                <a:solidFill>
                  <a:schemeClr val="bg1"/>
                </a:solidFill>
              </a:rPr>
              <a:t>soul with his money, he shall eat of it, and he that is born in his house: they shall eat of his meat.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22:12</a:t>
            </a:r>
            <a:r>
              <a:rPr lang="en-US" sz="4000" dirty="0">
                <a:solidFill>
                  <a:schemeClr val="bg1"/>
                </a:solidFill>
              </a:rPr>
              <a:t> If the priest's daughter also be </a:t>
            </a:r>
            <a:r>
              <a:rPr lang="en-US" sz="4000" i="1" dirty="0">
                <a:solidFill>
                  <a:schemeClr val="bg1"/>
                </a:solidFill>
              </a:rPr>
              <a:t>married </a:t>
            </a:r>
            <a:r>
              <a:rPr lang="en-US" sz="4000" dirty="0">
                <a:solidFill>
                  <a:schemeClr val="bg1"/>
                </a:solidFill>
              </a:rPr>
              <a:t>unto a stranger, she may not eat of an offering of the holy things. </a:t>
            </a:r>
          </a:p>
          <a:p>
            <a:pPr marL="0" indent="0" algn="ctr">
              <a:buNone/>
            </a:pPr>
            <a:r>
              <a:rPr lang="en-US" sz="4000" baseline="30000" dirty="0">
                <a:solidFill>
                  <a:schemeClr val="bg1"/>
                </a:solidFill>
              </a:rPr>
              <a:t>Lev 22:13</a:t>
            </a:r>
            <a:r>
              <a:rPr lang="en-US" sz="4000" dirty="0">
                <a:solidFill>
                  <a:schemeClr val="bg1"/>
                </a:solidFill>
              </a:rPr>
              <a:t> But if the priest's daughter be a widow, or divorced, and have no child, and is returned unto her father's house, as in her youth, she shall eat of her father's meat: but there shall no stranger eat thereof.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Much of the food that came into the Priest’s home was from the Offerings presented to YeHoVaH. The Priest had to keep that food separated from other foods that came into his home and had to be cautious when entertaining guests to make sure the food served to guests had not been offered on the altar of YeHoVaH.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22:14</a:t>
            </a:r>
            <a:r>
              <a:rPr lang="en-US" sz="4000" dirty="0">
                <a:solidFill>
                  <a:schemeClr val="bg1"/>
                </a:solidFill>
              </a:rPr>
              <a:t> And if a man eat </a:t>
            </a:r>
            <a:r>
              <a:rPr lang="en-US" sz="4000" i="1" dirty="0">
                <a:solidFill>
                  <a:schemeClr val="bg1"/>
                </a:solidFill>
              </a:rPr>
              <a:t>of </a:t>
            </a:r>
            <a:r>
              <a:rPr lang="en-US" sz="4000" dirty="0">
                <a:solidFill>
                  <a:schemeClr val="bg1"/>
                </a:solidFill>
              </a:rPr>
              <a:t>the holy thing </a:t>
            </a:r>
            <a:r>
              <a:rPr lang="en-US" sz="4000" u="sng" dirty="0">
                <a:solidFill>
                  <a:schemeClr val="bg1"/>
                </a:solidFill>
              </a:rPr>
              <a:t>unwittingly</a:t>
            </a:r>
            <a:r>
              <a:rPr lang="en-US" sz="4000" dirty="0">
                <a:solidFill>
                  <a:schemeClr val="bg1"/>
                </a:solidFill>
              </a:rPr>
              <a:t>, then he shall put the fifth </a:t>
            </a:r>
            <a:r>
              <a:rPr lang="en-US" sz="4000" i="1" dirty="0">
                <a:solidFill>
                  <a:schemeClr val="bg1"/>
                </a:solidFill>
              </a:rPr>
              <a:t>part </a:t>
            </a:r>
            <a:r>
              <a:rPr lang="en-US" sz="4000" dirty="0">
                <a:solidFill>
                  <a:schemeClr val="bg1"/>
                </a:solidFill>
              </a:rPr>
              <a:t>thereof unto it, and shall give </a:t>
            </a:r>
            <a:r>
              <a:rPr lang="en-US" sz="4000" i="1" dirty="0">
                <a:solidFill>
                  <a:schemeClr val="bg1"/>
                </a:solidFill>
              </a:rPr>
              <a:t>it </a:t>
            </a:r>
            <a:r>
              <a:rPr lang="en-US" sz="4000" dirty="0">
                <a:solidFill>
                  <a:schemeClr val="bg1"/>
                </a:solidFill>
              </a:rPr>
              <a:t>unto the priest with the holy thing. </a:t>
            </a:r>
          </a:p>
          <a:p>
            <a:pPr marL="0" indent="0" algn="ctr">
              <a:buNone/>
            </a:pPr>
            <a:r>
              <a:rPr lang="en-US" sz="4000" dirty="0">
                <a:solidFill>
                  <a:schemeClr val="bg1"/>
                </a:solidFill>
              </a:rPr>
              <a:t> </a:t>
            </a:r>
          </a:p>
          <a:p>
            <a:pPr marL="0" indent="0" algn="ctr">
              <a:buNone/>
            </a:pPr>
            <a:r>
              <a:rPr lang="en-US" sz="4000" dirty="0">
                <a:solidFill>
                  <a:schemeClr val="bg1"/>
                </a:solidFill>
              </a:rPr>
              <a:t>(This would be done by mistake.)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Lev 22:15</a:t>
            </a:r>
            <a:r>
              <a:rPr lang="en-US" sz="4000" dirty="0">
                <a:solidFill>
                  <a:schemeClr val="bg1"/>
                </a:solidFill>
              </a:rPr>
              <a:t> And they shall not profane the holy things of the children of Israel, which they offer unto YeHoVaH; </a:t>
            </a:r>
          </a:p>
          <a:p>
            <a:pPr marL="0" indent="0" algn="ctr">
              <a:buNone/>
            </a:pPr>
            <a:r>
              <a:rPr lang="en-US" sz="4000" baseline="30000" dirty="0">
                <a:solidFill>
                  <a:schemeClr val="bg1"/>
                </a:solidFill>
              </a:rPr>
              <a:t>Lev 22:16</a:t>
            </a:r>
            <a:r>
              <a:rPr lang="en-US" sz="4000" dirty="0">
                <a:solidFill>
                  <a:schemeClr val="bg1"/>
                </a:solidFill>
              </a:rPr>
              <a:t> Or suffer them to bear the iniquity of trespass, when they eat their holy things: for I YeHoVaH do sanctify them. </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Much of what is presented in the following passages are repeats of the Instructions given in previous Chapters of Leviticus.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22:17</a:t>
            </a:r>
            <a:r>
              <a:rPr lang="en-US" sz="4000" dirty="0">
                <a:solidFill>
                  <a:schemeClr val="bg1"/>
                </a:solidFill>
              </a:rPr>
              <a:t> And YeHoVaH spake unto Moses, saying, </a:t>
            </a:r>
          </a:p>
          <a:p>
            <a:pPr marL="0" indent="0" algn="ctr">
              <a:buNone/>
            </a:pPr>
            <a:r>
              <a:rPr lang="en-US" sz="4000" baseline="30000" dirty="0">
                <a:solidFill>
                  <a:schemeClr val="bg1"/>
                </a:solidFill>
              </a:rPr>
              <a:t>Lev 22:18</a:t>
            </a:r>
            <a:r>
              <a:rPr lang="en-US" sz="4000" dirty="0">
                <a:solidFill>
                  <a:schemeClr val="bg1"/>
                </a:solidFill>
              </a:rPr>
              <a:t> Speak unto </a:t>
            </a:r>
            <a:r>
              <a:rPr lang="en-US" sz="4000" u="sng" dirty="0">
                <a:solidFill>
                  <a:schemeClr val="bg1"/>
                </a:solidFill>
              </a:rPr>
              <a:t>Aaron, and to his sons</a:t>
            </a:r>
            <a:r>
              <a:rPr lang="en-US" sz="4000" dirty="0">
                <a:solidFill>
                  <a:schemeClr val="bg1"/>
                </a:solidFill>
              </a:rPr>
              <a:t>, and </a:t>
            </a:r>
            <a:r>
              <a:rPr lang="en-US" sz="4000" u="sng" dirty="0">
                <a:solidFill>
                  <a:schemeClr val="bg1"/>
                </a:solidFill>
              </a:rPr>
              <a:t>unto all the children of Israel</a:t>
            </a:r>
            <a:r>
              <a:rPr lang="en-US" sz="4000" dirty="0">
                <a:solidFill>
                  <a:schemeClr val="bg1"/>
                </a:solidFill>
              </a:rPr>
              <a:t>, and say unto them, Whatsoever </a:t>
            </a:r>
            <a:r>
              <a:rPr lang="en-US" sz="4000" i="1" dirty="0">
                <a:solidFill>
                  <a:schemeClr val="bg1"/>
                </a:solidFill>
              </a:rPr>
              <a:t>he be </a:t>
            </a:r>
            <a:r>
              <a:rPr lang="en-US" sz="4000" dirty="0">
                <a:solidFill>
                  <a:schemeClr val="bg1"/>
                </a:solidFill>
              </a:rPr>
              <a:t>of the house of Israel, or of the </a:t>
            </a:r>
            <a:r>
              <a:rPr lang="en-US" sz="4000" b="1" u="sng" dirty="0">
                <a:solidFill>
                  <a:schemeClr val="bg1"/>
                </a:solidFill>
              </a:rPr>
              <a:t>strangers</a:t>
            </a:r>
            <a:r>
              <a:rPr lang="en-US" sz="4000" dirty="0">
                <a:solidFill>
                  <a:schemeClr val="bg1"/>
                </a:solidFill>
              </a:rPr>
              <a:t> in Israel, that will offer his </a:t>
            </a:r>
            <a:r>
              <a:rPr lang="en-US" sz="4000" u="sng" dirty="0">
                <a:solidFill>
                  <a:schemeClr val="bg1"/>
                </a:solidFill>
              </a:rPr>
              <a:t>oblation for all his vows</a:t>
            </a:r>
            <a:r>
              <a:rPr lang="en-US" sz="4000" dirty="0">
                <a:solidFill>
                  <a:schemeClr val="bg1"/>
                </a:solidFill>
              </a:rPr>
              <a:t>, and for all his </a:t>
            </a:r>
            <a:r>
              <a:rPr lang="en-US" sz="4000" u="sng" dirty="0">
                <a:solidFill>
                  <a:schemeClr val="bg1"/>
                </a:solidFill>
              </a:rPr>
              <a:t>freewill offerings</a:t>
            </a:r>
            <a:r>
              <a:rPr lang="en-US" sz="4000" dirty="0">
                <a:solidFill>
                  <a:schemeClr val="bg1"/>
                </a:solidFill>
              </a:rPr>
              <a:t>, which they will offer unto YeHoVaH for a </a:t>
            </a:r>
            <a:r>
              <a:rPr lang="en-US" sz="4000" u="sng" dirty="0">
                <a:solidFill>
                  <a:schemeClr val="bg1"/>
                </a:solidFill>
              </a:rPr>
              <a:t>burnt offering</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678" y="657225"/>
            <a:ext cx="7334250" cy="3857625"/>
          </a:xfrm>
        </p:spPr>
        <p:txBody>
          <a:bodyPr>
            <a:normAutofit fontScale="77500" lnSpcReduction="20000"/>
          </a:bodyPr>
          <a:lstStyle/>
          <a:p>
            <a:pPr marL="0" indent="0" algn="ctr">
              <a:buNone/>
            </a:pPr>
            <a:r>
              <a:rPr lang="en-US" sz="4000" dirty="0">
                <a:solidFill>
                  <a:schemeClr val="bg1"/>
                </a:solidFill>
              </a:rPr>
              <a:t>Strangers – </a:t>
            </a:r>
            <a:r>
              <a:rPr lang="en-US" sz="4000" b="1" dirty="0">
                <a:solidFill>
                  <a:schemeClr val="bg1"/>
                </a:solidFill>
              </a:rPr>
              <a:t>01616 </a:t>
            </a:r>
            <a:r>
              <a:rPr lang="he-IL" sz="4000" dirty="0">
                <a:solidFill>
                  <a:schemeClr val="bg1"/>
                </a:solidFill>
              </a:rPr>
              <a:t>גֵּר </a:t>
            </a:r>
            <a:r>
              <a:rPr lang="en-US" sz="4000" dirty="0">
                <a:solidFill>
                  <a:schemeClr val="bg1"/>
                </a:solidFill>
              </a:rPr>
              <a:t>ger {gare} or </a:t>
            </a:r>
            <a:r>
              <a:rPr lang="he-IL" sz="4000" dirty="0">
                <a:solidFill>
                  <a:schemeClr val="bg1"/>
                </a:solidFill>
              </a:rPr>
              <a:t>)</a:t>
            </a:r>
            <a:r>
              <a:rPr lang="en-US" sz="4000" dirty="0">
                <a:solidFill>
                  <a:schemeClr val="bg1"/>
                </a:solidFill>
              </a:rPr>
              <a:t>fully</a:t>
            </a:r>
            <a:r>
              <a:rPr lang="he-IL" sz="4000" dirty="0">
                <a:solidFill>
                  <a:schemeClr val="bg1"/>
                </a:solidFill>
              </a:rPr>
              <a:t>גֵּיר (</a:t>
            </a:r>
            <a:r>
              <a:rPr lang="en-US" sz="4000" dirty="0">
                <a:solidFill>
                  <a:schemeClr val="bg1"/>
                </a:solidFill>
              </a:rPr>
              <a:t> geyr </a:t>
            </a:r>
            <a:r>
              <a:rPr lang="he-IL" sz="4000" dirty="0">
                <a:solidFill>
                  <a:schemeClr val="bg1"/>
                </a:solidFill>
              </a:rPr>
              <a:t>)</a:t>
            </a:r>
            <a:r>
              <a:rPr lang="en-US" sz="4000" dirty="0">
                <a:solidFill>
                  <a:schemeClr val="bg1"/>
                </a:solidFill>
              </a:rPr>
              <a:t>gare</a:t>
            </a:r>
            <a:r>
              <a:rPr lang="he-IL" sz="4000" dirty="0">
                <a:solidFill>
                  <a:schemeClr val="bg1"/>
                </a:solidFill>
              </a:rPr>
              <a:t>(</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sojourner</a:t>
            </a:r>
            <a:r>
              <a:rPr lang="en-US" sz="4000" dirty="0">
                <a:solidFill>
                  <a:schemeClr val="bg1"/>
                </a:solidFill>
              </a:rPr>
              <a:t> 1a) a temporary inhabitant, a newcomer lacking inherited rights 1b) of foreigners in Israel, though conceded rights </a:t>
            </a:r>
          </a:p>
          <a:p>
            <a:pPr marL="0" indent="0" algn="ctr">
              <a:buNone/>
            </a:pPr>
            <a:r>
              <a:rPr lang="en-US" sz="4000" b="1" dirty="0">
                <a:solidFill>
                  <a:schemeClr val="bg1"/>
                </a:solidFill>
              </a:rPr>
              <a:t>Usage:  </a:t>
            </a:r>
            <a:r>
              <a:rPr lang="en-US" sz="4000" dirty="0">
                <a:solidFill>
                  <a:schemeClr val="bg1"/>
                </a:solidFill>
              </a:rPr>
              <a:t>AV - stranger 87, alien 1, sojourner 1, stranger + 0376 1, stranger + 04480 1, strangers + 0582 1; 92</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All animal offerings and sacrifices were to be without blemish.</a:t>
            </a:r>
          </a:p>
          <a:p>
            <a:pPr marL="0" indent="0" algn="ctr">
              <a:buNone/>
            </a:pPr>
            <a:r>
              <a:rPr lang="en-US" sz="4000" dirty="0">
                <a:solidFill>
                  <a:schemeClr val="bg1"/>
                </a:solidFill>
              </a:rPr>
              <a:t>A distinction is made in this verse between beeves (large cattle), sheep, and goat.</a:t>
            </a:r>
          </a:p>
          <a:p>
            <a:pPr marL="0" indent="0" algn="ctr">
              <a:buNone/>
            </a:pPr>
            <a:r>
              <a:rPr lang="en-US" sz="4000" dirty="0">
                <a:solidFill>
                  <a:schemeClr val="bg1"/>
                </a:solidFill>
              </a:rPr>
              <a:t> </a:t>
            </a:r>
          </a:p>
          <a:p>
            <a:pPr marL="0" indent="0" algn="ctr">
              <a:buNone/>
            </a:pPr>
            <a:r>
              <a:rPr lang="en-US" sz="4000" i="1" baseline="30000" dirty="0">
                <a:solidFill>
                  <a:schemeClr val="bg1"/>
                </a:solidFill>
              </a:rPr>
              <a:t>Lev 22:19</a:t>
            </a:r>
            <a:r>
              <a:rPr lang="en-US" sz="4000" i="1" dirty="0">
                <a:solidFill>
                  <a:schemeClr val="bg1"/>
                </a:solidFill>
              </a:rPr>
              <a:t> Ye shall offer </a:t>
            </a:r>
            <a:r>
              <a:rPr lang="en-US" sz="4000" dirty="0">
                <a:solidFill>
                  <a:schemeClr val="bg1"/>
                </a:solidFill>
              </a:rPr>
              <a:t>at your own will a male without blemish, of the beeves, of the sheep, or of the goats.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Beeves – </a:t>
            </a:r>
            <a:r>
              <a:rPr lang="en-US" sz="4000" b="1" dirty="0">
                <a:solidFill>
                  <a:schemeClr val="bg1"/>
                </a:solidFill>
              </a:rPr>
              <a:t>01241 </a:t>
            </a:r>
            <a:r>
              <a:rPr lang="he-IL" sz="4000" dirty="0">
                <a:solidFill>
                  <a:schemeClr val="bg1"/>
                </a:solidFill>
              </a:rPr>
              <a:t>בָּקָר </a:t>
            </a:r>
            <a:r>
              <a:rPr lang="en-US" sz="4000" dirty="0">
                <a:solidFill>
                  <a:schemeClr val="bg1"/>
                </a:solidFill>
              </a:rPr>
              <a:t>baqar {baw-kawr'} </a:t>
            </a:r>
          </a:p>
          <a:p>
            <a:pPr marL="0" indent="0" algn="ctr">
              <a:buNone/>
            </a:pPr>
            <a:r>
              <a:rPr lang="en-US" sz="4000" b="1" dirty="0">
                <a:solidFill>
                  <a:schemeClr val="bg1"/>
                </a:solidFill>
              </a:rPr>
              <a:t>Meaning:  </a:t>
            </a:r>
            <a:r>
              <a:rPr lang="en-US" sz="4000" dirty="0">
                <a:solidFill>
                  <a:schemeClr val="bg1"/>
                </a:solidFill>
              </a:rPr>
              <a:t>1) cattle, herd, oxen, ox 1a) cattle (generic pl. but sing. in form - coll) 1b) herd (particular one) 1c) head of cattle (individually) </a:t>
            </a:r>
          </a:p>
          <a:p>
            <a:pPr marL="0" indent="0" algn="ctr">
              <a:buNone/>
            </a:pPr>
            <a:r>
              <a:rPr lang="en-US" sz="4000" b="1" dirty="0">
                <a:solidFill>
                  <a:schemeClr val="bg1"/>
                </a:solidFill>
              </a:rPr>
              <a:t>Usage:  </a:t>
            </a:r>
            <a:r>
              <a:rPr lang="en-US" sz="4000" dirty="0">
                <a:solidFill>
                  <a:schemeClr val="bg1"/>
                </a:solidFill>
              </a:rPr>
              <a:t>AV - </a:t>
            </a:r>
            <a:r>
              <a:rPr lang="en-US" sz="4000" u="sng" dirty="0">
                <a:solidFill>
                  <a:schemeClr val="bg1"/>
                </a:solidFill>
              </a:rPr>
              <a:t>ox 78, herd 44, beeves 7</a:t>
            </a:r>
            <a:r>
              <a:rPr lang="en-US" sz="4000" dirty="0">
                <a:solidFill>
                  <a:schemeClr val="bg1"/>
                </a:solidFill>
              </a:rPr>
              <a:t>, young 18, young + 01121 17, bullock 6, bullock + 01121 2, calf + 01121 2, </a:t>
            </a:r>
            <a:r>
              <a:rPr lang="en-US" sz="4000" u="sng" dirty="0">
                <a:solidFill>
                  <a:schemeClr val="bg1"/>
                </a:solidFill>
              </a:rPr>
              <a:t>heifer</a:t>
            </a:r>
            <a:r>
              <a:rPr lang="en-US" sz="4000" dirty="0">
                <a:solidFill>
                  <a:schemeClr val="bg1"/>
                </a:solidFill>
              </a:rPr>
              <a:t> 2, </a:t>
            </a:r>
            <a:r>
              <a:rPr lang="en-US" sz="4000" u="sng" dirty="0">
                <a:solidFill>
                  <a:schemeClr val="bg1"/>
                </a:solidFill>
              </a:rPr>
              <a:t>kine</a:t>
            </a:r>
            <a:r>
              <a:rPr lang="en-US" sz="4000" dirty="0">
                <a:solidFill>
                  <a:schemeClr val="bg1"/>
                </a:solidFill>
              </a:rPr>
              <a:t> 2, bulls 1, cattle 1, cow's 1, great 1; 182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22:20</a:t>
            </a:r>
            <a:r>
              <a:rPr lang="en-US" sz="4000" dirty="0">
                <a:solidFill>
                  <a:schemeClr val="bg1"/>
                </a:solidFill>
              </a:rPr>
              <a:t> </a:t>
            </a:r>
            <a:r>
              <a:rPr lang="en-US" sz="4000" i="1" dirty="0">
                <a:solidFill>
                  <a:schemeClr val="bg1"/>
                </a:solidFill>
              </a:rPr>
              <a:t>But </a:t>
            </a:r>
            <a:r>
              <a:rPr lang="en-US" sz="4000" dirty="0">
                <a:solidFill>
                  <a:schemeClr val="bg1"/>
                </a:solidFill>
              </a:rPr>
              <a:t>whatsoever hath a blemish, </a:t>
            </a:r>
            <a:r>
              <a:rPr lang="en-US" sz="4000" i="1" dirty="0">
                <a:solidFill>
                  <a:schemeClr val="bg1"/>
                </a:solidFill>
              </a:rPr>
              <a:t>that </a:t>
            </a:r>
            <a:r>
              <a:rPr lang="en-US" sz="4000" dirty="0">
                <a:solidFill>
                  <a:schemeClr val="bg1"/>
                </a:solidFill>
              </a:rPr>
              <a:t>shall ye not offer: for it shall not be acceptable for you. </a:t>
            </a:r>
          </a:p>
          <a:p>
            <a:pPr marL="0" indent="0" algn="ctr">
              <a:buNone/>
            </a:pPr>
            <a:r>
              <a:rPr lang="en-US" sz="4000" baseline="30000" dirty="0">
                <a:solidFill>
                  <a:schemeClr val="bg1"/>
                </a:solidFill>
              </a:rPr>
              <a:t>Lev 22:21</a:t>
            </a:r>
            <a:r>
              <a:rPr lang="en-US" sz="4000" dirty="0">
                <a:solidFill>
                  <a:schemeClr val="bg1"/>
                </a:solidFill>
              </a:rPr>
              <a:t> And whosoever offereth a sacrifice of </a:t>
            </a:r>
            <a:r>
              <a:rPr lang="en-US" sz="4000" u="sng" dirty="0">
                <a:solidFill>
                  <a:schemeClr val="bg1"/>
                </a:solidFill>
              </a:rPr>
              <a:t>peace offerings</a:t>
            </a:r>
            <a:r>
              <a:rPr lang="en-US" sz="4000" dirty="0">
                <a:solidFill>
                  <a:schemeClr val="bg1"/>
                </a:solidFill>
              </a:rPr>
              <a:t> unto YeHoVaH to accomplish </a:t>
            </a:r>
            <a:r>
              <a:rPr lang="en-US" sz="4000" i="1" dirty="0">
                <a:solidFill>
                  <a:schemeClr val="bg1"/>
                </a:solidFill>
              </a:rPr>
              <a:t>his </a:t>
            </a:r>
            <a:r>
              <a:rPr lang="en-US" sz="4000" dirty="0">
                <a:solidFill>
                  <a:schemeClr val="bg1"/>
                </a:solidFill>
              </a:rPr>
              <a:t>vow, or a freewill offering in </a:t>
            </a:r>
            <a:r>
              <a:rPr lang="en-US" sz="4000" u="sng" dirty="0">
                <a:solidFill>
                  <a:schemeClr val="bg1"/>
                </a:solidFill>
              </a:rPr>
              <a:t>beeves or sheep</a:t>
            </a:r>
            <a:r>
              <a:rPr lang="en-US" sz="4000" dirty="0">
                <a:solidFill>
                  <a:schemeClr val="bg1"/>
                </a:solidFill>
              </a:rPr>
              <a:t>, it shall be perfect to be accepted; there shall be no blemish therein.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22:22</a:t>
            </a:r>
            <a:r>
              <a:rPr lang="en-US" sz="4000" dirty="0">
                <a:solidFill>
                  <a:schemeClr val="bg1"/>
                </a:solidFill>
              </a:rPr>
              <a:t> Blind, or broken, or maimed, or having a wen, or scurvy, or scabbed, ye shall not offer these unto YeHoVaH, nor make an offering by fire of them upon the altar unto YeHoVaH</a:t>
            </a:r>
          </a:p>
          <a:p>
            <a:pPr marL="0" indent="0" algn="ctr">
              <a:buNone/>
            </a:pPr>
            <a:r>
              <a:rPr lang="en-US" sz="4000" baseline="30000" dirty="0">
                <a:solidFill>
                  <a:schemeClr val="bg1"/>
                </a:solidFill>
              </a:rPr>
              <a:t>Lev 22:23</a:t>
            </a:r>
            <a:r>
              <a:rPr lang="en-US" sz="4000" dirty="0">
                <a:solidFill>
                  <a:schemeClr val="bg1"/>
                </a:solidFill>
              </a:rPr>
              <a:t> Either a bullock or a lamb that hath any thing superfluous or lacking in his parts, that mayest thou offer </a:t>
            </a:r>
            <a:r>
              <a:rPr lang="en-US" sz="4000" i="1" dirty="0">
                <a:solidFill>
                  <a:schemeClr val="bg1"/>
                </a:solidFill>
              </a:rPr>
              <a:t>for </a:t>
            </a:r>
            <a:r>
              <a:rPr lang="en-US" sz="4000" dirty="0">
                <a:solidFill>
                  <a:schemeClr val="bg1"/>
                </a:solidFill>
              </a:rPr>
              <a:t>a freewill offering; but for a vow it shall not be accepted.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Lev 22:24</a:t>
            </a:r>
            <a:r>
              <a:rPr lang="en-US" sz="4000" dirty="0">
                <a:solidFill>
                  <a:schemeClr val="bg1"/>
                </a:solidFill>
              </a:rPr>
              <a:t> Ye shall not offer unto YeHoVaH that which is bruised, or crushed, or broken, or cut; neither shall ye make </a:t>
            </a:r>
            <a:r>
              <a:rPr lang="en-US" sz="4000" i="1" dirty="0">
                <a:solidFill>
                  <a:schemeClr val="bg1"/>
                </a:solidFill>
              </a:rPr>
              <a:t>any offering thereof </a:t>
            </a:r>
            <a:r>
              <a:rPr lang="en-US" sz="4000" dirty="0">
                <a:solidFill>
                  <a:schemeClr val="bg1"/>
                </a:solidFill>
              </a:rPr>
              <a:t>in your land.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 stranger’s offering was unacceptable. The offering was corrupted by </a:t>
            </a:r>
            <a:r>
              <a:rPr lang="en-US" sz="4000">
                <a:solidFill>
                  <a:schemeClr val="bg1"/>
                </a:solidFill>
              </a:rPr>
              <a:t>the offeror</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22:25</a:t>
            </a:r>
            <a:r>
              <a:rPr lang="en-US" sz="4000" dirty="0">
                <a:solidFill>
                  <a:schemeClr val="bg1"/>
                </a:solidFill>
              </a:rPr>
              <a:t> Neither from a stranger's hand shall ye offer the bread of your God of any of these; because their corruption </a:t>
            </a:r>
            <a:r>
              <a:rPr lang="en-US" sz="4000" i="1" dirty="0">
                <a:solidFill>
                  <a:schemeClr val="bg1"/>
                </a:solidFill>
              </a:rPr>
              <a:t>is </a:t>
            </a:r>
            <a:r>
              <a:rPr lang="en-US" sz="4000" dirty="0">
                <a:solidFill>
                  <a:schemeClr val="bg1"/>
                </a:solidFill>
              </a:rPr>
              <a:t>in them, </a:t>
            </a:r>
            <a:r>
              <a:rPr lang="en-US" sz="4000" i="1" dirty="0">
                <a:solidFill>
                  <a:schemeClr val="bg1"/>
                </a:solidFill>
              </a:rPr>
              <a:t>and </a:t>
            </a:r>
            <a:r>
              <a:rPr lang="en-US" sz="4000" dirty="0">
                <a:solidFill>
                  <a:schemeClr val="bg1"/>
                </a:solidFill>
              </a:rPr>
              <a:t>blemishes </a:t>
            </a:r>
            <a:r>
              <a:rPr lang="en-US" sz="4000" i="1" dirty="0">
                <a:solidFill>
                  <a:schemeClr val="bg1"/>
                </a:solidFill>
              </a:rPr>
              <a:t>be </a:t>
            </a:r>
            <a:r>
              <a:rPr lang="en-US" sz="4000" dirty="0">
                <a:solidFill>
                  <a:schemeClr val="bg1"/>
                </a:solidFill>
              </a:rPr>
              <a:t>in them: they shall not be accepted for you.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Vs 25 Strangers – </a:t>
            </a:r>
            <a:r>
              <a:rPr lang="en-US" sz="4000" b="1" dirty="0">
                <a:solidFill>
                  <a:schemeClr val="bg1"/>
                </a:solidFill>
              </a:rPr>
              <a:t>05236 </a:t>
            </a:r>
            <a:r>
              <a:rPr lang="he-IL" sz="4000" dirty="0">
                <a:solidFill>
                  <a:schemeClr val="bg1"/>
                </a:solidFill>
              </a:rPr>
              <a:t>נֵכָר </a:t>
            </a:r>
            <a:r>
              <a:rPr lang="en-US" sz="4000" dirty="0">
                <a:solidFill>
                  <a:schemeClr val="bg1"/>
                </a:solidFill>
              </a:rPr>
              <a:t> nekar {nay-kawr'}' </a:t>
            </a:r>
          </a:p>
          <a:p>
            <a:pPr marL="0" indent="0" algn="ctr">
              <a:buNone/>
            </a:pPr>
            <a:r>
              <a:rPr lang="en-US" sz="4000" b="1" dirty="0">
                <a:solidFill>
                  <a:schemeClr val="bg1"/>
                </a:solidFill>
              </a:rPr>
              <a:t>Meaning:  </a:t>
            </a:r>
            <a:r>
              <a:rPr lang="en-US" sz="4000" dirty="0">
                <a:solidFill>
                  <a:schemeClr val="bg1"/>
                </a:solidFill>
              </a:rPr>
              <a:t>1) foreign, alien, foreignness, that which is foreign 1a) foreignness, foreign gods 1b) alien, foreigner 1c) foreign (vanities) </a:t>
            </a:r>
          </a:p>
          <a:p>
            <a:pPr marL="0" indent="0" algn="ctr">
              <a:buNone/>
            </a:pPr>
            <a:r>
              <a:rPr lang="en-US" sz="4000" b="1" dirty="0">
                <a:solidFill>
                  <a:schemeClr val="bg1"/>
                </a:solidFill>
              </a:rPr>
              <a:t>Usage:  </a:t>
            </a:r>
            <a:r>
              <a:rPr lang="en-US" sz="4000" dirty="0">
                <a:solidFill>
                  <a:schemeClr val="bg1"/>
                </a:solidFill>
              </a:rPr>
              <a:t>AV - strange 17, stranger + 01121 10, stranger 7, alien 1; 35</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 stranger, friend of the Priest, or hired servant of the Priest could not eat from the Holy things.</a:t>
            </a:r>
          </a:p>
          <a:p>
            <a:pPr marL="0" indent="0" algn="ctr">
              <a:buNone/>
            </a:pPr>
            <a:r>
              <a:rPr lang="en-US" sz="4000" dirty="0">
                <a:solidFill>
                  <a:schemeClr val="bg1"/>
                </a:solidFill>
              </a:rPr>
              <a:t> </a:t>
            </a:r>
          </a:p>
          <a:p>
            <a:pPr marL="0" indent="0" algn="ctr">
              <a:buNone/>
            </a:pPr>
            <a:r>
              <a:rPr lang="en-US" sz="4000" dirty="0">
                <a:solidFill>
                  <a:schemeClr val="bg1"/>
                </a:solidFill>
              </a:rPr>
              <a:t>The stranger in this passage seems to be referencing someone who served other gods who wanted to give an offering to YeHoVaH also.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22:26</a:t>
            </a:r>
            <a:r>
              <a:rPr lang="en-US" sz="4000" dirty="0">
                <a:solidFill>
                  <a:schemeClr val="bg1"/>
                </a:solidFill>
              </a:rPr>
              <a:t> And YeHoVaH spake unto Moses, saying, </a:t>
            </a:r>
          </a:p>
          <a:p>
            <a:pPr marL="0" indent="0" algn="ctr">
              <a:buNone/>
            </a:pPr>
            <a:r>
              <a:rPr lang="en-US" sz="4000" dirty="0">
                <a:solidFill>
                  <a:schemeClr val="bg1"/>
                </a:solidFill>
              </a:rPr>
              <a:t> </a:t>
            </a:r>
          </a:p>
          <a:p>
            <a:pPr marL="0" indent="0" algn="ctr">
              <a:buNone/>
            </a:pPr>
            <a:r>
              <a:rPr lang="en-US" sz="4000" dirty="0">
                <a:solidFill>
                  <a:schemeClr val="bg1"/>
                </a:solidFill>
              </a:rPr>
              <a:t>An animal could only be offered from eight days old after being with its mother for seven days.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22:27</a:t>
            </a:r>
            <a:r>
              <a:rPr lang="en-US" sz="4000" dirty="0">
                <a:solidFill>
                  <a:schemeClr val="bg1"/>
                </a:solidFill>
              </a:rPr>
              <a:t> When a bullock, or a sheep, or a goat, is brought forth, then it shall be seven days under the dam; and from the eighth day and thenceforth it shall be accepted for an offering made by fire unto YeHoVaH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A mother animal and its young could not be offered on the same day.</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22:28</a:t>
            </a:r>
            <a:r>
              <a:rPr lang="en-US" sz="4000" dirty="0">
                <a:solidFill>
                  <a:schemeClr val="bg1"/>
                </a:solidFill>
              </a:rPr>
              <a:t> And </a:t>
            </a:r>
            <a:r>
              <a:rPr lang="en-US" sz="4000" i="1" dirty="0">
                <a:solidFill>
                  <a:schemeClr val="bg1"/>
                </a:solidFill>
              </a:rPr>
              <a:t>whether it be </a:t>
            </a:r>
            <a:r>
              <a:rPr lang="en-US" sz="4000" dirty="0">
                <a:solidFill>
                  <a:schemeClr val="bg1"/>
                </a:solidFill>
              </a:rPr>
              <a:t>cow or ewe, ye shall not kill it and her young both in one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Lev 22:29</a:t>
            </a:r>
            <a:r>
              <a:rPr lang="en-US" sz="4000" dirty="0">
                <a:solidFill>
                  <a:schemeClr val="bg1"/>
                </a:solidFill>
              </a:rPr>
              <a:t> And when ye will offer a </a:t>
            </a:r>
            <a:r>
              <a:rPr lang="en-US" sz="4000" u="sng" dirty="0">
                <a:solidFill>
                  <a:schemeClr val="bg1"/>
                </a:solidFill>
              </a:rPr>
              <a:t>sacrifice of thanksgiving</a:t>
            </a:r>
            <a:r>
              <a:rPr lang="en-US" sz="4000" dirty="0">
                <a:solidFill>
                  <a:schemeClr val="bg1"/>
                </a:solidFill>
              </a:rPr>
              <a:t> unto YeHoVaH, offer </a:t>
            </a:r>
            <a:r>
              <a:rPr lang="en-US" sz="4000" i="1" dirty="0">
                <a:solidFill>
                  <a:schemeClr val="bg1"/>
                </a:solidFill>
              </a:rPr>
              <a:t>it </a:t>
            </a:r>
            <a:r>
              <a:rPr lang="en-US" sz="4000" dirty="0">
                <a:solidFill>
                  <a:schemeClr val="bg1"/>
                </a:solidFill>
              </a:rPr>
              <a:t>at your own will. </a:t>
            </a:r>
          </a:p>
          <a:p>
            <a:pPr marL="0" indent="0" algn="ctr">
              <a:buNone/>
            </a:pPr>
            <a:r>
              <a:rPr lang="en-US" sz="4000" baseline="30000" dirty="0">
                <a:solidFill>
                  <a:schemeClr val="bg1"/>
                </a:solidFill>
              </a:rPr>
              <a:t>Lev 22:30</a:t>
            </a:r>
            <a:r>
              <a:rPr lang="en-US" sz="4000" dirty="0">
                <a:solidFill>
                  <a:schemeClr val="bg1"/>
                </a:solidFill>
              </a:rPr>
              <a:t> On the same day it shall be eaten up; ye shall leave none of it until the morrow: I </a:t>
            </a:r>
            <a:r>
              <a:rPr lang="en-US" sz="4000" i="1" dirty="0">
                <a:solidFill>
                  <a:schemeClr val="bg1"/>
                </a:solidFill>
              </a:rPr>
              <a:t>am </a:t>
            </a:r>
            <a:r>
              <a:rPr lang="en-US" sz="4000" dirty="0">
                <a:solidFill>
                  <a:schemeClr val="bg1"/>
                </a:solidFill>
              </a:rPr>
              <a:t>YeHoVaH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22:31</a:t>
            </a:r>
            <a:r>
              <a:rPr lang="en-US" sz="4000" dirty="0">
                <a:solidFill>
                  <a:schemeClr val="bg1"/>
                </a:solidFill>
              </a:rPr>
              <a:t> Therefore shall ye keep my commandments, and do them: I </a:t>
            </a:r>
            <a:r>
              <a:rPr lang="en-US" sz="4000" i="1" dirty="0">
                <a:solidFill>
                  <a:schemeClr val="bg1"/>
                </a:solidFill>
              </a:rPr>
              <a:t>am </a:t>
            </a:r>
            <a:r>
              <a:rPr lang="en-US" sz="4000" dirty="0">
                <a:solidFill>
                  <a:schemeClr val="bg1"/>
                </a:solidFill>
              </a:rPr>
              <a:t>YeHoVaH</a:t>
            </a:r>
          </a:p>
          <a:p>
            <a:pPr marL="0" indent="0" algn="ctr">
              <a:buNone/>
            </a:pPr>
            <a:r>
              <a:rPr lang="en-US" sz="4000" baseline="30000" dirty="0">
                <a:solidFill>
                  <a:schemeClr val="bg1"/>
                </a:solidFill>
              </a:rPr>
              <a:t>Lev 22:32</a:t>
            </a:r>
            <a:r>
              <a:rPr lang="en-US" sz="4000" dirty="0">
                <a:solidFill>
                  <a:schemeClr val="bg1"/>
                </a:solidFill>
              </a:rPr>
              <a:t> Neither shall ye profane my holy name; but I will be hallowed among the children of Israel: I </a:t>
            </a:r>
            <a:r>
              <a:rPr lang="en-US" sz="4000" i="1" dirty="0">
                <a:solidFill>
                  <a:schemeClr val="bg1"/>
                </a:solidFill>
              </a:rPr>
              <a:t>am </a:t>
            </a:r>
            <a:r>
              <a:rPr lang="en-US" sz="4000" dirty="0">
                <a:solidFill>
                  <a:schemeClr val="bg1"/>
                </a:solidFill>
              </a:rPr>
              <a:t>YeHoVaH which hallow you, </a:t>
            </a:r>
          </a:p>
          <a:p>
            <a:pPr marL="0" indent="0" algn="ctr">
              <a:buNone/>
            </a:pPr>
            <a:r>
              <a:rPr lang="en-US" sz="4000" baseline="30000" dirty="0">
                <a:solidFill>
                  <a:schemeClr val="bg1"/>
                </a:solidFill>
              </a:rPr>
              <a:t>Lev 22:33</a:t>
            </a:r>
            <a:r>
              <a:rPr lang="en-US" sz="4000" dirty="0">
                <a:solidFill>
                  <a:schemeClr val="bg1"/>
                </a:solidFill>
              </a:rPr>
              <a:t> That brought you out of the land of Egypt, to be your God: I </a:t>
            </a:r>
            <a:r>
              <a:rPr lang="en-US" sz="4000" i="1" dirty="0">
                <a:solidFill>
                  <a:schemeClr val="bg1"/>
                </a:solidFill>
              </a:rPr>
              <a:t>am </a:t>
            </a:r>
            <a:r>
              <a:rPr lang="en-US" sz="4000" dirty="0">
                <a:solidFill>
                  <a:schemeClr val="bg1"/>
                </a:solidFill>
              </a:rPr>
              <a:t>YeHoVaH.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447384</TotalTime>
  <Words>3325</Words>
  <Application>Microsoft Office PowerPoint</Application>
  <PresentationFormat>On-screen Show (16:9)</PresentationFormat>
  <Paragraphs>380</Paragraphs>
  <Slides>69</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3202</cp:revision>
  <dcterms:created xsi:type="dcterms:W3CDTF">2015-08-01T01:54:59Z</dcterms:created>
  <dcterms:modified xsi:type="dcterms:W3CDTF">2022-11-11T14:50:58Z</dcterms:modified>
</cp:coreProperties>
</file>