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256" r:id="rId2"/>
    <p:sldId id="257" r:id="rId3"/>
    <p:sldId id="3920" r:id="rId4"/>
    <p:sldId id="1981" r:id="rId5"/>
    <p:sldId id="11417" r:id="rId6"/>
    <p:sldId id="4362" r:id="rId7"/>
    <p:sldId id="4366" r:id="rId8"/>
    <p:sldId id="4823" r:id="rId9"/>
    <p:sldId id="5223" r:id="rId10"/>
    <p:sldId id="8938" r:id="rId11"/>
    <p:sldId id="10195" r:id="rId12"/>
    <p:sldId id="10446" r:id="rId13"/>
    <p:sldId id="10450" r:id="rId14"/>
    <p:sldId id="10451" r:id="rId15"/>
    <p:sldId id="10452" r:id="rId16"/>
    <p:sldId id="10453" r:id="rId17"/>
    <p:sldId id="10454" r:id="rId18"/>
    <p:sldId id="10455" r:id="rId19"/>
    <p:sldId id="10456" r:id="rId20"/>
    <p:sldId id="10457" r:id="rId21"/>
    <p:sldId id="10458" r:id="rId22"/>
    <p:sldId id="11424" r:id="rId23"/>
    <p:sldId id="10461" r:id="rId24"/>
    <p:sldId id="10459" r:id="rId25"/>
    <p:sldId id="10460" r:id="rId26"/>
    <p:sldId id="10462" r:id="rId27"/>
    <p:sldId id="10463" r:id="rId28"/>
    <p:sldId id="10464" r:id="rId29"/>
    <p:sldId id="10465" r:id="rId30"/>
    <p:sldId id="10466" r:id="rId31"/>
    <p:sldId id="11425" r:id="rId32"/>
    <p:sldId id="11426" r:id="rId33"/>
    <p:sldId id="11427" r:id="rId34"/>
    <p:sldId id="11428" r:id="rId35"/>
    <p:sldId id="11429" r:id="rId36"/>
    <p:sldId id="11430" r:id="rId37"/>
    <p:sldId id="11431" r:id="rId38"/>
    <p:sldId id="11432" r:id="rId39"/>
    <p:sldId id="11433" r:id="rId40"/>
    <p:sldId id="11434" r:id="rId41"/>
    <p:sldId id="11435" r:id="rId42"/>
    <p:sldId id="11436" r:id="rId43"/>
    <p:sldId id="11437" r:id="rId44"/>
    <p:sldId id="11438" r:id="rId45"/>
    <p:sldId id="11439" r:id="rId46"/>
    <p:sldId id="11440" r:id="rId47"/>
    <p:sldId id="11441" r:id="rId48"/>
    <p:sldId id="11442" r:id="rId49"/>
    <p:sldId id="11443" r:id="rId50"/>
    <p:sldId id="11444" r:id="rId51"/>
    <p:sldId id="11445" r:id="rId52"/>
    <p:sldId id="11446" r:id="rId53"/>
    <p:sldId id="11447" r:id="rId54"/>
    <p:sldId id="11448" r:id="rId55"/>
    <p:sldId id="11449" r:id="rId56"/>
    <p:sldId id="11450" r:id="rId57"/>
    <p:sldId id="11451" r:id="rId58"/>
    <p:sldId id="11452" r:id="rId59"/>
    <p:sldId id="11453" r:id="rId60"/>
    <p:sldId id="11454" r:id="rId61"/>
    <p:sldId id="11455" r:id="rId62"/>
    <p:sldId id="11456" r:id="rId63"/>
    <p:sldId id="11457" r:id="rId64"/>
    <p:sldId id="11460" r:id="rId65"/>
    <p:sldId id="11458" r:id="rId66"/>
    <p:sldId id="11459" r:id="rId67"/>
    <p:sldId id="11480" r:id="rId68"/>
    <p:sldId id="10467" r:id="rId69"/>
    <p:sldId id="10468" r:id="rId70"/>
    <p:sldId id="11059" r:id="rId71"/>
    <p:sldId id="10183" r:id="rId72"/>
    <p:sldId id="11418" r:id="rId73"/>
    <p:sldId id="11419" r:id="rId74"/>
    <p:sldId id="11420" r:id="rId75"/>
    <p:sldId id="11421" r:id="rId76"/>
    <p:sldId id="11422" r:id="rId77"/>
    <p:sldId id="11423" r:id="rId78"/>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F1CFD-9C97-409A-8412-DC0F73D8C700}" v="1" dt="2023-01-13T04:26:47.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69" autoAdjust="0"/>
  </p:normalViewPr>
  <p:slideViewPr>
    <p:cSldViewPr snapToGrid="0" snapToObjects="1">
      <p:cViewPr varScale="1">
        <p:scale>
          <a:sx n="95" d="100"/>
          <a:sy n="95" d="100"/>
        </p:scale>
        <p:origin x="221" y="72"/>
      </p:cViewPr>
      <p:guideLst>
        <p:guide orient="horz" pos="1620"/>
        <p:guide pos="2880"/>
      </p:guideLst>
    </p:cSldViewPr>
  </p:slideViewPr>
  <p:outlineViewPr>
    <p:cViewPr>
      <p:scale>
        <a:sx n="33" d="100"/>
        <a:sy n="33" d="100"/>
      </p:scale>
      <p:origin x="0" y="-4835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1/12/2023</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dirty="0"/>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dirty="0"/>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4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11</a:t>
            </a:fld>
            <a:endParaRPr lang="en-US" dirty="0"/>
          </a:p>
        </p:txBody>
      </p:sp>
    </p:spTree>
    <p:extLst>
      <p:ext uri="{BB962C8B-B14F-4D97-AF65-F5344CB8AC3E}">
        <p14:creationId xmlns:p14="http://schemas.microsoft.com/office/powerpoint/2010/main" val="309069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dirty="0"/>
          </a:p>
        </p:txBody>
      </p:sp>
    </p:spTree>
    <p:extLst>
      <p:ext uri="{BB962C8B-B14F-4D97-AF65-F5344CB8AC3E}">
        <p14:creationId xmlns:p14="http://schemas.microsoft.com/office/powerpoint/2010/main" val="397148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dirty="0"/>
          </a:p>
        </p:txBody>
      </p:sp>
    </p:spTree>
    <p:extLst>
      <p:ext uri="{BB962C8B-B14F-4D97-AF65-F5344CB8AC3E}">
        <p14:creationId xmlns:p14="http://schemas.microsoft.com/office/powerpoint/2010/main" val="99508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dirty="0"/>
          </a:p>
        </p:txBody>
      </p:sp>
    </p:spTree>
    <p:extLst>
      <p:ext uri="{BB962C8B-B14F-4D97-AF65-F5344CB8AC3E}">
        <p14:creationId xmlns:p14="http://schemas.microsoft.com/office/powerpoint/2010/main" val="118276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dirty="0"/>
          </a:p>
        </p:txBody>
      </p:sp>
    </p:spTree>
    <p:extLst>
      <p:ext uri="{BB962C8B-B14F-4D97-AF65-F5344CB8AC3E}">
        <p14:creationId xmlns:p14="http://schemas.microsoft.com/office/powerpoint/2010/main" val="2558404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dirty="0"/>
          </a:p>
        </p:txBody>
      </p:sp>
    </p:spTree>
    <p:extLst>
      <p:ext uri="{BB962C8B-B14F-4D97-AF65-F5344CB8AC3E}">
        <p14:creationId xmlns:p14="http://schemas.microsoft.com/office/powerpoint/2010/main" val="1464997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dirty="0"/>
          </a:p>
        </p:txBody>
      </p:sp>
    </p:spTree>
    <p:extLst>
      <p:ext uri="{BB962C8B-B14F-4D97-AF65-F5344CB8AC3E}">
        <p14:creationId xmlns:p14="http://schemas.microsoft.com/office/powerpoint/2010/main" val="47383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dirty="0"/>
          </a:p>
        </p:txBody>
      </p:sp>
    </p:spTree>
    <p:extLst>
      <p:ext uri="{BB962C8B-B14F-4D97-AF65-F5344CB8AC3E}">
        <p14:creationId xmlns:p14="http://schemas.microsoft.com/office/powerpoint/2010/main" val="115072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dirty="0"/>
          </a:p>
        </p:txBody>
      </p:sp>
    </p:spTree>
    <p:extLst>
      <p:ext uri="{BB962C8B-B14F-4D97-AF65-F5344CB8AC3E}">
        <p14:creationId xmlns:p14="http://schemas.microsoft.com/office/powerpoint/2010/main" val="402062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dirty="0"/>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dirty="0"/>
          </a:p>
        </p:txBody>
      </p:sp>
    </p:spTree>
    <p:extLst>
      <p:ext uri="{BB962C8B-B14F-4D97-AF65-F5344CB8AC3E}">
        <p14:creationId xmlns:p14="http://schemas.microsoft.com/office/powerpoint/2010/main" val="350544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dirty="0"/>
          </a:p>
        </p:txBody>
      </p:sp>
    </p:spTree>
    <p:extLst>
      <p:ext uri="{BB962C8B-B14F-4D97-AF65-F5344CB8AC3E}">
        <p14:creationId xmlns:p14="http://schemas.microsoft.com/office/powerpoint/2010/main" val="484440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dirty="0"/>
          </a:p>
        </p:txBody>
      </p:sp>
    </p:spTree>
    <p:extLst>
      <p:ext uri="{BB962C8B-B14F-4D97-AF65-F5344CB8AC3E}">
        <p14:creationId xmlns:p14="http://schemas.microsoft.com/office/powerpoint/2010/main" val="3918644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dirty="0"/>
          </a:p>
        </p:txBody>
      </p:sp>
    </p:spTree>
    <p:extLst>
      <p:ext uri="{BB962C8B-B14F-4D97-AF65-F5344CB8AC3E}">
        <p14:creationId xmlns:p14="http://schemas.microsoft.com/office/powerpoint/2010/main" val="4222845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dirty="0"/>
          </a:p>
        </p:txBody>
      </p:sp>
    </p:spTree>
    <p:extLst>
      <p:ext uri="{BB962C8B-B14F-4D97-AF65-F5344CB8AC3E}">
        <p14:creationId xmlns:p14="http://schemas.microsoft.com/office/powerpoint/2010/main" val="377545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dirty="0"/>
          </a:p>
        </p:txBody>
      </p:sp>
    </p:spTree>
    <p:extLst>
      <p:ext uri="{BB962C8B-B14F-4D97-AF65-F5344CB8AC3E}">
        <p14:creationId xmlns:p14="http://schemas.microsoft.com/office/powerpoint/2010/main" val="399101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dirty="0"/>
          </a:p>
        </p:txBody>
      </p:sp>
    </p:spTree>
    <p:extLst>
      <p:ext uri="{BB962C8B-B14F-4D97-AF65-F5344CB8AC3E}">
        <p14:creationId xmlns:p14="http://schemas.microsoft.com/office/powerpoint/2010/main" val="215902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dirty="0"/>
          </a:p>
        </p:txBody>
      </p:sp>
    </p:spTree>
    <p:extLst>
      <p:ext uri="{BB962C8B-B14F-4D97-AF65-F5344CB8AC3E}">
        <p14:creationId xmlns:p14="http://schemas.microsoft.com/office/powerpoint/2010/main" val="371430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dirty="0"/>
          </a:p>
        </p:txBody>
      </p:sp>
    </p:spTree>
    <p:extLst>
      <p:ext uri="{BB962C8B-B14F-4D97-AF65-F5344CB8AC3E}">
        <p14:creationId xmlns:p14="http://schemas.microsoft.com/office/powerpoint/2010/main" val="977503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dirty="0"/>
          </a:p>
        </p:txBody>
      </p:sp>
    </p:spTree>
    <p:extLst>
      <p:ext uri="{BB962C8B-B14F-4D97-AF65-F5344CB8AC3E}">
        <p14:creationId xmlns:p14="http://schemas.microsoft.com/office/powerpoint/2010/main" val="1876811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4973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dirty="0"/>
          </a:p>
        </p:txBody>
      </p:sp>
    </p:spTree>
    <p:extLst>
      <p:ext uri="{BB962C8B-B14F-4D97-AF65-F5344CB8AC3E}">
        <p14:creationId xmlns:p14="http://schemas.microsoft.com/office/powerpoint/2010/main" val="1459272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dirty="0"/>
          </a:p>
        </p:txBody>
      </p:sp>
    </p:spTree>
    <p:extLst>
      <p:ext uri="{BB962C8B-B14F-4D97-AF65-F5344CB8AC3E}">
        <p14:creationId xmlns:p14="http://schemas.microsoft.com/office/powerpoint/2010/main" val="1461106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dirty="0"/>
          </a:p>
        </p:txBody>
      </p:sp>
    </p:spTree>
    <p:extLst>
      <p:ext uri="{BB962C8B-B14F-4D97-AF65-F5344CB8AC3E}">
        <p14:creationId xmlns:p14="http://schemas.microsoft.com/office/powerpoint/2010/main" val="878516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dirty="0"/>
          </a:p>
        </p:txBody>
      </p:sp>
    </p:spTree>
    <p:extLst>
      <p:ext uri="{BB962C8B-B14F-4D97-AF65-F5344CB8AC3E}">
        <p14:creationId xmlns:p14="http://schemas.microsoft.com/office/powerpoint/2010/main" val="1968031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dirty="0"/>
          </a:p>
        </p:txBody>
      </p:sp>
    </p:spTree>
    <p:extLst>
      <p:ext uri="{BB962C8B-B14F-4D97-AF65-F5344CB8AC3E}">
        <p14:creationId xmlns:p14="http://schemas.microsoft.com/office/powerpoint/2010/main" val="3254656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dirty="0"/>
          </a:p>
        </p:txBody>
      </p:sp>
    </p:spTree>
    <p:extLst>
      <p:ext uri="{BB962C8B-B14F-4D97-AF65-F5344CB8AC3E}">
        <p14:creationId xmlns:p14="http://schemas.microsoft.com/office/powerpoint/2010/main" val="288006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dirty="0"/>
          </a:p>
        </p:txBody>
      </p:sp>
    </p:spTree>
    <p:extLst>
      <p:ext uri="{BB962C8B-B14F-4D97-AF65-F5344CB8AC3E}">
        <p14:creationId xmlns:p14="http://schemas.microsoft.com/office/powerpoint/2010/main" val="270231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dirty="0"/>
          </a:p>
        </p:txBody>
      </p:sp>
    </p:spTree>
    <p:extLst>
      <p:ext uri="{BB962C8B-B14F-4D97-AF65-F5344CB8AC3E}">
        <p14:creationId xmlns:p14="http://schemas.microsoft.com/office/powerpoint/2010/main" val="4165426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dirty="0"/>
          </a:p>
        </p:txBody>
      </p:sp>
    </p:spTree>
    <p:extLst>
      <p:ext uri="{BB962C8B-B14F-4D97-AF65-F5344CB8AC3E}">
        <p14:creationId xmlns:p14="http://schemas.microsoft.com/office/powerpoint/2010/main" val="3498842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dirty="0"/>
          </a:p>
        </p:txBody>
      </p:sp>
    </p:spTree>
    <p:extLst>
      <p:ext uri="{BB962C8B-B14F-4D97-AF65-F5344CB8AC3E}">
        <p14:creationId xmlns:p14="http://schemas.microsoft.com/office/powerpoint/2010/main" val="60221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58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dirty="0"/>
          </a:p>
        </p:txBody>
      </p:sp>
    </p:spTree>
    <p:extLst>
      <p:ext uri="{BB962C8B-B14F-4D97-AF65-F5344CB8AC3E}">
        <p14:creationId xmlns:p14="http://schemas.microsoft.com/office/powerpoint/2010/main" val="35062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dirty="0"/>
          </a:p>
        </p:txBody>
      </p:sp>
    </p:spTree>
    <p:extLst>
      <p:ext uri="{BB962C8B-B14F-4D97-AF65-F5344CB8AC3E}">
        <p14:creationId xmlns:p14="http://schemas.microsoft.com/office/powerpoint/2010/main" val="3833885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dirty="0"/>
          </a:p>
        </p:txBody>
      </p:sp>
    </p:spTree>
    <p:extLst>
      <p:ext uri="{BB962C8B-B14F-4D97-AF65-F5344CB8AC3E}">
        <p14:creationId xmlns:p14="http://schemas.microsoft.com/office/powerpoint/2010/main" val="1102289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dirty="0"/>
          </a:p>
        </p:txBody>
      </p:sp>
    </p:spTree>
    <p:extLst>
      <p:ext uri="{BB962C8B-B14F-4D97-AF65-F5344CB8AC3E}">
        <p14:creationId xmlns:p14="http://schemas.microsoft.com/office/powerpoint/2010/main" val="430819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dirty="0"/>
          </a:p>
        </p:txBody>
      </p:sp>
    </p:spTree>
    <p:extLst>
      <p:ext uri="{BB962C8B-B14F-4D97-AF65-F5344CB8AC3E}">
        <p14:creationId xmlns:p14="http://schemas.microsoft.com/office/powerpoint/2010/main" val="27295568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dirty="0"/>
          </a:p>
        </p:txBody>
      </p:sp>
    </p:spTree>
    <p:extLst>
      <p:ext uri="{BB962C8B-B14F-4D97-AF65-F5344CB8AC3E}">
        <p14:creationId xmlns:p14="http://schemas.microsoft.com/office/powerpoint/2010/main" val="10021647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dirty="0"/>
          </a:p>
        </p:txBody>
      </p:sp>
    </p:spTree>
    <p:extLst>
      <p:ext uri="{BB962C8B-B14F-4D97-AF65-F5344CB8AC3E}">
        <p14:creationId xmlns:p14="http://schemas.microsoft.com/office/powerpoint/2010/main" val="785400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dirty="0"/>
          </a:p>
        </p:txBody>
      </p:sp>
    </p:spTree>
    <p:extLst>
      <p:ext uri="{BB962C8B-B14F-4D97-AF65-F5344CB8AC3E}">
        <p14:creationId xmlns:p14="http://schemas.microsoft.com/office/powerpoint/2010/main" val="832756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dirty="0"/>
          </a:p>
        </p:txBody>
      </p:sp>
    </p:spTree>
    <p:extLst>
      <p:ext uri="{BB962C8B-B14F-4D97-AF65-F5344CB8AC3E}">
        <p14:creationId xmlns:p14="http://schemas.microsoft.com/office/powerpoint/2010/main" val="39106663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dirty="0"/>
          </a:p>
        </p:txBody>
      </p:sp>
    </p:spTree>
    <p:extLst>
      <p:ext uri="{BB962C8B-B14F-4D97-AF65-F5344CB8AC3E}">
        <p14:creationId xmlns:p14="http://schemas.microsoft.com/office/powerpoint/2010/main" val="17809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775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dirty="0"/>
          </a:p>
        </p:txBody>
      </p:sp>
    </p:spTree>
    <p:extLst>
      <p:ext uri="{BB962C8B-B14F-4D97-AF65-F5344CB8AC3E}">
        <p14:creationId xmlns:p14="http://schemas.microsoft.com/office/powerpoint/2010/main" val="3503222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51</a:t>
            </a:fld>
            <a:endParaRPr lang="en-US" dirty="0"/>
          </a:p>
        </p:txBody>
      </p:sp>
    </p:spTree>
    <p:extLst>
      <p:ext uri="{BB962C8B-B14F-4D97-AF65-F5344CB8AC3E}">
        <p14:creationId xmlns:p14="http://schemas.microsoft.com/office/powerpoint/2010/main" val="41826085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52</a:t>
            </a:fld>
            <a:endParaRPr lang="en-US" dirty="0"/>
          </a:p>
        </p:txBody>
      </p:sp>
    </p:spTree>
    <p:extLst>
      <p:ext uri="{BB962C8B-B14F-4D97-AF65-F5344CB8AC3E}">
        <p14:creationId xmlns:p14="http://schemas.microsoft.com/office/powerpoint/2010/main" val="164767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53</a:t>
            </a:fld>
            <a:endParaRPr lang="en-US" dirty="0"/>
          </a:p>
        </p:txBody>
      </p:sp>
    </p:spTree>
    <p:extLst>
      <p:ext uri="{BB962C8B-B14F-4D97-AF65-F5344CB8AC3E}">
        <p14:creationId xmlns:p14="http://schemas.microsoft.com/office/powerpoint/2010/main" val="8995898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54</a:t>
            </a:fld>
            <a:endParaRPr lang="en-US" dirty="0"/>
          </a:p>
        </p:txBody>
      </p:sp>
    </p:spTree>
    <p:extLst>
      <p:ext uri="{BB962C8B-B14F-4D97-AF65-F5344CB8AC3E}">
        <p14:creationId xmlns:p14="http://schemas.microsoft.com/office/powerpoint/2010/main" val="38254199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55</a:t>
            </a:fld>
            <a:endParaRPr lang="en-US" dirty="0"/>
          </a:p>
        </p:txBody>
      </p:sp>
    </p:spTree>
    <p:extLst>
      <p:ext uri="{BB962C8B-B14F-4D97-AF65-F5344CB8AC3E}">
        <p14:creationId xmlns:p14="http://schemas.microsoft.com/office/powerpoint/2010/main" val="455398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56</a:t>
            </a:fld>
            <a:endParaRPr lang="en-US" dirty="0"/>
          </a:p>
        </p:txBody>
      </p:sp>
    </p:spTree>
    <p:extLst>
      <p:ext uri="{BB962C8B-B14F-4D97-AF65-F5344CB8AC3E}">
        <p14:creationId xmlns:p14="http://schemas.microsoft.com/office/powerpoint/2010/main" val="3112988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57</a:t>
            </a:fld>
            <a:endParaRPr lang="en-US" dirty="0"/>
          </a:p>
        </p:txBody>
      </p:sp>
    </p:spTree>
    <p:extLst>
      <p:ext uri="{BB962C8B-B14F-4D97-AF65-F5344CB8AC3E}">
        <p14:creationId xmlns:p14="http://schemas.microsoft.com/office/powerpoint/2010/main" val="664309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58</a:t>
            </a:fld>
            <a:endParaRPr lang="en-US" dirty="0"/>
          </a:p>
        </p:txBody>
      </p:sp>
    </p:spTree>
    <p:extLst>
      <p:ext uri="{BB962C8B-B14F-4D97-AF65-F5344CB8AC3E}">
        <p14:creationId xmlns:p14="http://schemas.microsoft.com/office/powerpoint/2010/main" val="8992498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59</a:t>
            </a:fld>
            <a:endParaRPr lang="en-US" dirty="0"/>
          </a:p>
        </p:txBody>
      </p:sp>
    </p:spTree>
    <p:extLst>
      <p:ext uri="{BB962C8B-B14F-4D97-AF65-F5344CB8AC3E}">
        <p14:creationId xmlns:p14="http://schemas.microsoft.com/office/powerpoint/2010/main" val="162471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24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60</a:t>
            </a:fld>
            <a:endParaRPr lang="en-US" dirty="0"/>
          </a:p>
        </p:txBody>
      </p:sp>
    </p:spTree>
    <p:extLst>
      <p:ext uri="{BB962C8B-B14F-4D97-AF65-F5344CB8AC3E}">
        <p14:creationId xmlns:p14="http://schemas.microsoft.com/office/powerpoint/2010/main" val="25804484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61</a:t>
            </a:fld>
            <a:endParaRPr lang="en-US" dirty="0"/>
          </a:p>
        </p:txBody>
      </p:sp>
    </p:spTree>
    <p:extLst>
      <p:ext uri="{BB962C8B-B14F-4D97-AF65-F5344CB8AC3E}">
        <p14:creationId xmlns:p14="http://schemas.microsoft.com/office/powerpoint/2010/main" val="7339883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62</a:t>
            </a:fld>
            <a:endParaRPr lang="en-US" dirty="0"/>
          </a:p>
        </p:txBody>
      </p:sp>
    </p:spTree>
    <p:extLst>
      <p:ext uri="{BB962C8B-B14F-4D97-AF65-F5344CB8AC3E}">
        <p14:creationId xmlns:p14="http://schemas.microsoft.com/office/powerpoint/2010/main" val="380517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63</a:t>
            </a:fld>
            <a:endParaRPr lang="en-US" dirty="0"/>
          </a:p>
        </p:txBody>
      </p:sp>
    </p:spTree>
    <p:extLst>
      <p:ext uri="{BB962C8B-B14F-4D97-AF65-F5344CB8AC3E}">
        <p14:creationId xmlns:p14="http://schemas.microsoft.com/office/powerpoint/2010/main" val="20400172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64</a:t>
            </a:fld>
            <a:endParaRPr lang="en-US" dirty="0"/>
          </a:p>
        </p:txBody>
      </p:sp>
    </p:spTree>
    <p:extLst>
      <p:ext uri="{BB962C8B-B14F-4D97-AF65-F5344CB8AC3E}">
        <p14:creationId xmlns:p14="http://schemas.microsoft.com/office/powerpoint/2010/main" val="3591675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65</a:t>
            </a:fld>
            <a:endParaRPr lang="en-US" dirty="0"/>
          </a:p>
        </p:txBody>
      </p:sp>
    </p:spTree>
    <p:extLst>
      <p:ext uri="{BB962C8B-B14F-4D97-AF65-F5344CB8AC3E}">
        <p14:creationId xmlns:p14="http://schemas.microsoft.com/office/powerpoint/2010/main" val="326823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66</a:t>
            </a:fld>
            <a:endParaRPr lang="en-US" dirty="0"/>
          </a:p>
        </p:txBody>
      </p:sp>
    </p:spTree>
    <p:extLst>
      <p:ext uri="{BB962C8B-B14F-4D97-AF65-F5344CB8AC3E}">
        <p14:creationId xmlns:p14="http://schemas.microsoft.com/office/powerpoint/2010/main" val="9270526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67</a:t>
            </a:fld>
            <a:endParaRPr lang="en-US" dirty="0"/>
          </a:p>
        </p:txBody>
      </p:sp>
    </p:spTree>
    <p:extLst>
      <p:ext uri="{BB962C8B-B14F-4D97-AF65-F5344CB8AC3E}">
        <p14:creationId xmlns:p14="http://schemas.microsoft.com/office/powerpoint/2010/main" val="2802457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384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70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27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481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5044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38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521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8249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1877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9636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72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046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56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1/12/2023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1/12/2023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1/12/2023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1/12/2023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1/12/2023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1/12/2023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1/12/2023</a:t>
            </a:fld>
            <a:endParaRPr lang="en-US" dirty="0"/>
          </a:p>
        </p:txBody>
      </p:sp>
      <p:sp>
        <p:nvSpPr>
          <p:cNvPr id="8" name="Footer Placeholder 7"/>
          <p:cNvSpPr>
            <a:spLocks noGrp="1"/>
          </p:cNvSpPr>
          <p:nvPr>
            <p:ph type="ftr" sz="quarter" idx="11"/>
          </p:nvPr>
        </p:nvSpPr>
        <p:spPr/>
        <p:txBody>
          <a:bodyPr/>
          <a:lstStyle/>
          <a:p>
            <a:r>
              <a:rPr lang="en-US" dirty="0"/>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1/12/2023</a:t>
            </a:fld>
            <a:endParaRPr lang="en-US" dirty="0"/>
          </a:p>
        </p:txBody>
      </p:sp>
      <p:sp>
        <p:nvSpPr>
          <p:cNvPr id="4" name="Footer Placeholder 3"/>
          <p:cNvSpPr>
            <a:spLocks noGrp="1"/>
          </p:cNvSpPr>
          <p:nvPr>
            <p:ph type="ftr" sz="quarter" idx="11"/>
          </p:nvPr>
        </p:nvSpPr>
        <p:spPr/>
        <p:txBody>
          <a:bodyPr/>
          <a:lstStyle/>
          <a:p>
            <a:r>
              <a:rPr lang="en-US" dirty="0"/>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1/12/2023</a:t>
            </a:fld>
            <a:endParaRPr lang="en-US" dirty="0"/>
          </a:p>
        </p:txBody>
      </p:sp>
      <p:sp>
        <p:nvSpPr>
          <p:cNvPr id="3" name="Footer Placeholder 2"/>
          <p:cNvSpPr>
            <a:spLocks noGrp="1"/>
          </p:cNvSpPr>
          <p:nvPr>
            <p:ph type="ftr" sz="quarter" idx="11"/>
          </p:nvPr>
        </p:nvSpPr>
        <p:spPr/>
        <p:txBody>
          <a:bodyPr/>
          <a:lstStyle/>
          <a:p>
            <a:r>
              <a:rPr lang="en-US" dirty="0"/>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1/12/2023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1/12/2023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1/12/2023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dirty="0"/>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endParaRPr lang="en-US" dirty="0">
              <a:latin typeface="Helvetica" panose="020B0604020202020204" pitchFamily="34" charset="0"/>
              <a:cs typeface="Helvetica" panose="020B0604020202020204" pitchFamily="34" charset="0"/>
            </a:endParaRPr>
          </a:p>
          <a:p>
            <a:pPr marL="0" indent="0" algn="ctr">
              <a:buNone/>
            </a:pPr>
            <a:r>
              <a:rPr lang="en-US" sz="40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000" b="1" dirty="0">
                <a:solidFill>
                  <a:schemeClr val="bg1"/>
                </a:solidFill>
              </a:rPr>
              <a:t>Leviticus 26:21-46</a:t>
            </a:r>
          </a:p>
          <a:p>
            <a:pPr marL="0" indent="0" algn="ctr">
              <a:buNone/>
            </a:pPr>
            <a:r>
              <a:rPr lang="en-US" sz="4000" b="1" dirty="0">
                <a:solidFill>
                  <a:schemeClr val="bg1"/>
                </a:solidFill>
              </a:rPr>
              <a:t>Curses for Disobeying the Law </a:t>
            </a:r>
          </a:p>
          <a:p>
            <a:pPr marL="0" indent="0" algn="ctr">
              <a:buNone/>
            </a:pPr>
            <a:r>
              <a:rPr lang="en-US" sz="4000" b="1" dirty="0">
                <a:solidFill>
                  <a:schemeClr val="bg1"/>
                </a:solidFill>
              </a:rPr>
              <a:t>Pt 2</a:t>
            </a:r>
            <a:endParaRPr lang="en-US" sz="4000"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1" y="208470"/>
            <a:ext cx="1428750" cy="1428750"/>
          </a:xfrm>
          <a:prstGeom prst="rect">
            <a:avLst/>
          </a:prstGeom>
        </p:spPr>
      </p:pic>
    </p:spTree>
    <p:extLst>
      <p:ext uri="{BB962C8B-B14F-4D97-AF65-F5344CB8AC3E}">
        <p14:creationId xmlns:p14="http://schemas.microsoft.com/office/powerpoint/2010/main" val="24838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The Law of YeHoVaH is inclusive of blessings and curses, life and death. Those who obey YeHoVaH’s Law experience the life of YeHoVaH and the benefits, blessings, and privileges thereof. Disobeying the Law of YeHoVaH produces death and the curses associated with disobedience.</a:t>
            </a:r>
          </a:p>
          <a:p>
            <a:pPr marL="0" indent="0" algn="ctr">
              <a:buNone/>
            </a:pP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0107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In the second portion of Leviticus 26, YeHoVaH instructs Moses to warn the Children of Israel, and those who joined themselves to the Commonwealth of Israel, of what they had to look forward to if they rejected His Law or failed to carry out all His Commands and violated His Covenant.</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2071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As stated in Part 1, there is a progression of curses after each failed opportunity to repent. Their lives would get worse, not better.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1574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096" y="440755"/>
            <a:ext cx="7491904" cy="4074096"/>
          </a:xfrm>
        </p:spPr>
        <p:txBody>
          <a:bodyPr>
            <a:normAutofit fontScale="70000" lnSpcReduction="20000"/>
          </a:bodyPr>
          <a:lstStyle/>
          <a:p>
            <a:pPr marL="0" indent="0" algn="ctr">
              <a:buNone/>
            </a:pPr>
            <a:r>
              <a:rPr lang="en-US" sz="4300" dirty="0">
                <a:solidFill>
                  <a:schemeClr val="bg1"/>
                </a:solidFill>
              </a:rPr>
              <a:t>Several things will be covered in this portion.</a:t>
            </a:r>
          </a:p>
          <a:p>
            <a:pPr marL="0" indent="0" algn="ctr">
              <a:buNone/>
            </a:pPr>
            <a:endParaRPr lang="en-US" sz="2300" dirty="0">
              <a:solidFill>
                <a:schemeClr val="bg1"/>
              </a:solidFill>
            </a:endParaRPr>
          </a:p>
          <a:p>
            <a:r>
              <a:rPr lang="en-US" sz="4300" dirty="0">
                <a:solidFill>
                  <a:schemeClr val="bg1"/>
                </a:solidFill>
              </a:rPr>
              <a:t>Four times YeHoVaH mentions punishment seven times more in verses 18, 21, 24, and 28.</a:t>
            </a:r>
          </a:p>
          <a:p>
            <a:r>
              <a:rPr lang="en-US" sz="4300" dirty="0">
                <a:solidFill>
                  <a:schemeClr val="bg1"/>
                </a:solidFill>
              </a:rPr>
              <a:t>YeHoVaH would walk contrary to Israel as Israel walked contrary to Him.</a:t>
            </a:r>
          </a:p>
          <a:p>
            <a:r>
              <a:rPr lang="en-US" sz="4300" dirty="0">
                <a:solidFill>
                  <a:schemeClr val="bg1"/>
                </a:solidFill>
              </a:rPr>
              <a:t>YeHoVaH’s Covenant with Israel was conditional. </a:t>
            </a:r>
          </a:p>
          <a:p>
            <a:r>
              <a:rPr lang="en-US" sz="4300" dirty="0">
                <a:solidFill>
                  <a:schemeClr val="bg1"/>
                </a:solidFill>
              </a:rPr>
              <a:t>YeHoVaH would not forsake Israel.</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7865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r>
              <a:rPr lang="en-US" sz="4000" dirty="0">
                <a:solidFill>
                  <a:schemeClr val="bg1"/>
                </a:solidFill>
              </a:rPr>
              <a:t>If you believe in the blessings of God’s promises, remember the curses for disobedience are also promises. </a:t>
            </a:r>
          </a:p>
          <a:p>
            <a:r>
              <a:rPr lang="en-US" sz="4000" dirty="0">
                <a:solidFill>
                  <a:schemeClr val="bg1"/>
                </a:solidFill>
              </a:rPr>
              <a:t>Wisdom, even logic, should respond to YeHoVaH in obeying His Law when He makes it crystal clear what would happen if we do not.</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193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03891" y="447333"/>
            <a:ext cx="7551109" cy="4067518"/>
          </a:xfrm>
        </p:spPr>
        <p:txBody>
          <a:bodyPr>
            <a:noAutofit/>
          </a:bodyPr>
          <a:lstStyle/>
          <a:p>
            <a:r>
              <a:rPr lang="en-US" sz="3400" dirty="0">
                <a:solidFill>
                  <a:schemeClr val="bg1"/>
                </a:solidFill>
              </a:rPr>
              <a:t>One would think that it would be foolish, irresponsible, and reckless to go against His Instructions knowing the consequences of what would happen if we did not, unless we did not believe He would do what He said He would do.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36600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r>
              <a:rPr lang="en-US" sz="4000" dirty="0">
                <a:solidFill>
                  <a:schemeClr val="bg1"/>
                </a:solidFill>
              </a:rPr>
              <a:t>Most Believers believe and confess that YeHoVaH is a Promise Keeper. </a:t>
            </a:r>
          </a:p>
          <a:p>
            <a:r>
              <a:rPr lang="en-US" sz="4000" dirty="0">
                <a:solidFill>
                  <a:schemeClr val="bg1"/>
                </a:solidFill>
              </a:rPr>
              <a:t>YeHoVaH’s threats and warnings are also promises! </a:t>
            </a:r>
          </a:p>
          <a:p>
            <a:r>
              <a:rPr lang="en-US" sz="4000" dirty="0">
                <a:solidFill>
                  <a:schemeClr val="bg1"/>
                </a:solidFill>
              </a:rPr>
              <a:t>If He tell us what He will do if we don’t do what He says, should we be surprised or mad at Him for doing what He said He would do if we don’t do what He said to do?</a:t>
            </a:r>
          </a:p>
          <a:p>
            <a:pPr algn="ct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8850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Lev 26:21</a:t>
            </a:r>
            <a:r>
              <a:rPr lang="en-US" sz="4000" dirty="0">
                <a:solidFill>
                  <a:schemeClr val="bg1"/>
                </a:solidFill>
              </a:rPr>
              <a:t> And if ye walk contrary unto me, and will not hearken unto me; I will bring seven times more plagues upon you according to your sins. </a:t>
            </a:r>
          </a:p>
          <a:p>
            <a:pPr marL="0" indent="0" algn="ctr">
              <a:buNone/>
            </a:pPr>
            <a:r>
              <a:rPr lang="en-US" sz="4000" baseline="30000" dirty="0">
                <a:solidFill>
                  <a:schemeClr val="bg1"/>
                </a:solidFill>
              </a:rPr>
              <a:t>Lev 26:22</a:t>
            </a:r>
            <a:r>
              <a:rPr lang="en-US" sz="4000" dirty="0">
                <a:solidFill>
                  <a:schemeClr val="bg1"/>
                </a:solidFill>
              </a:rPr>
              <a:t> I will also send wild beasts among you, which shall rob you of your children, and destroy your cattle, and make you few in number; and your </a:t>
            </a:r>
            <a:r>
              <a:rPr lang="en-US" sz="4000" i="1" dirty="0">
                <a:solidFill>
                  <a:schemeClr val="bg1"/>
                </a:solidFill>
              </a:rPr>
              <a:t>high </a:t>
            </a:r>
            <a:r>
              <a:rPr lang="en-US" sz="4000" dirty="0">
                <a:solidFill>
                  <a:schemeClr val="bg1"/>
                </a:solidFill>
              </a:rPr>
              <a:t>ways shall be desolate.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8444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Wild beasts will rob them of their children. Later in this Chapter, they will eat the flesh of their sons and daughters. </a:t>
            </a:r>
          </a:p>
          <a:p>
            <a:pPr marL="0" indent="0" algn="ctr">
              <a:buNone/>
            </a:pPr>
            <a:r>
              <a:rPr lang="en-US" sz="4000" dirty="0">
                <a:solidFill>
                  <a:schemeClr val="bg1"/>
                </a:solidFill>
              </a:rPr>
              <a:t>The wild animals will kill their children and cattle and their population will decrease.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8478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dirty="0"/>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aseline="30000" dirty="0">
                <a:solidFill>
                  <a:schemeClr val="bg1"/>
                </a:solidFill>
              </a:rPr>
              <a:t>Lev 26:23</a:t>
            </a:r>
            <a:r>
              <a:rPr lang="en-US" sz="4000" dirty="0">
                <a:solidFill>
                  <a:schemeClr val="bg1"/>
                </a:solidFill>
              </a:rPr>
              <a:t> </a:t>
            </a:r>
            <a:r>
              <a:rPr lang="en-US" sz="4000" u="sng" dirty="0">
                <a:solidFill>
                  <a:schemeClr val="bg1"/>
                </a:solidFill>
              </a:rPr>
              <a:t>And if ye will not be reformed by me</a:t>
            </a:r>
            <a:r>
              <a:rPr lang="en-US" sz="4000" dirty="0">
                <a:solidFill>
                  <a:schemeClr val="bg1"/>
                </a:solidFill>
              </a:rPr>
              <a:t> by these things, but will walk </a:t>
            </a:r>
            <a:r>
              <a:rPr lang="en-US" sz="4000" u="sng" dirty="0">
                <a:solidFill>
                  <a:schemeClr val="bg1"/>
                </a:solidFill>
              </a:rPr>
              <a:t>contrary</a:t>
            </a:r>
            <a:r>
              <a:rPr lang="en-US" sz="4000" dirty="0">
                <a:solidFill>
                  <a:schemeClr val="bg1"/>
                </a:solidFill>
              </a:rPr>
              <a:t> unto me; </a:t>
            </a:r>
          </a:p>
          <a:p>
            <a:pPr marL="0" indent="0" algn="ctr">
              <a:buNone/>
            </a:pPr>
            <a:r>
              <a:rPr lang="en-US" sz="4000" dirty="0">
                <a:solidFill>
                  <a:schemeClr val="bg1"/>
                </a:solidFill>
              </a:rPr>
              <a:t> </a:t>
            </a:r>
          </a:p>
          <a:p>
            <a:pPr marL="0" indent="0" algn="ctr">
              <a:buNone/>
            </a:pPr>
            <a:r>
              <a:rPr lang="en-US" sz="4000" dirty="0">
                <a:solidFill>
                  <a:schemeClr val="bg1"/>
                </a:solidFill>
              </a:rPr>
              <a:t>If the people did not repent, YeHoVaH would walk in opposition to them and punish them seven times for their sins.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6833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Contrary – </a:t>
            </a:r>
            <a:r>
              <a:rPr lang="en-US" sz="4000" b="1" dirty="0">
                <a:solidFill>
                  <a:schemeClr val="bg1"/>
                </a:solidFill>
              </a:rPr>
              <a:t>07147 </a:t>
            </a:r>
            <a:r>
              <a:rPr lang="he-IL" sz="4000" dirty="0">
                <a:solidFill>
                  <a:schemeClr val="bg1"/>
                </a:solidFill>
              </a:rPr>
              <a:t>קֶרִי </a:t>
            </a:r>
            <a:r>
              <a:rPr lang="en-US" sz="4000" dirty="0">
                <a:solidFill>
                  <a:schemeClr val="bg1"/>
                </a:solidFill>
              </a:rPr>
              <a:t> qeriy </a:t>
            </a:r>
          </a:p>
          <a:p>
            <a:pPr marL="0" indent="0" algn="ctr">
              <a:buNone/>
            </a:pPr>
            <a:r>
              <a:rPr lang="en-US" sz="4000" dirty="0">
                <a:solidFill>
                  <a:schemeClr val="bg1"/>
                </a:solidFill>
              </a:rPr>
              <a:t>{ker-ee'} </a:t>
            </a:r>
          </a:p>
          <a:p>
            <a:pPr marL="0" indent="0" algn="ctr">
              <a:buNone/>
            </a:pPr>
            <a:r>
              <a:rPr lang="en-US" sz="4000" b="1" dirty="0">
                <a:solidFill>
                  <a:schemeClr val="bg1"/>
                </a:solidFill>
              </a:rPr>
              <a:t>Meaning:  </a:t>
            </a:r>
            <a:r>
              <a:rPr lang="en-US" sz="4000" dirty="0">
                <a:solidFill>
                  <a:schemeClr val="bg1"/>
                </a:solidFill>
              </a:rPr>
              <a:t>1) opposition, contrariness, encounter, contrary or hostile encounter </a:t>
            </a:r>
          </a:p>
          <a:p>
            <a:pPr marL="0" indent="0" algn="ctr">
              <a:buNone/>
            </a:pPr>
            <a:r>
              <a:rPr lang="en-US" sz="4000" b="1" dirty="0">
                <a:solidFill>
                  <a:schemeClr val="bg1"/>
                </a:solidFill>
              </a:rPr>
              <a:t>Usage:  </a:t>
            </a:r>
            <a:r>
              <a:rPr lang="en-US" sz="4000" dirty="0">
                <a:solidFill>
                  <a:schemeClr val="bg1"/>
                </a:solidFill>
              </a:rPr>
              <a:t>AV - contrary 7; 7</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16178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26:24</a:t>
            </a:r>
            <a:r>
              <a:rPr lang="en-US" sz="4000" dirty="0">
                <a:solidFill>
                  <a:schemeClr val="bg1"/>
                </a:solidFill>
              </a:rPr>
              <a:t> Then will I also walk </a:t>
            </a:r>
            <a:r>
              <a:rPr lang="en-US" sz="4000" u="sng" dirty="0">
                <a:solidFill>
                  <a:schemeClr val="bg1"/>
                </a:solidFill>
              </a:rPr>
              <a:t>contrary</a:t>
            </a:r>
            <a:r>
              <a:rPr lang="en-US" sz="4000" dirty="0">
                <a:solidFill>
                  <a:schemeClr val="bg1"/>
                </a:solidFill>
              </a:rPr>
              <a:t> unto you, and will </a:t>
            </a:r>
            <a:r>
              <a:rPr lang="en-US" sz="4000" b="1" u="sng" dirty="0">
                <a:solidFill>
                  <a:schemeClr val="bg1"/>
                </a:solidFill>
              </a:rPr>
              <a:t>punish</a:t>
            </a:r>
            <a:r>
              <a:rPr lang="en-US" sz="4000" b="1" dirty="0">
                <a:solidFill>
                  <a:schemeClr val="bg1"/>
                </a:solidFill>
              </a:rPr>
              <a:t> </a:t>
            </a:r>
            <a:r>
              <a:rPr lang="en-US" sz="4000" dirty="0">
                <a:solidFill>
                  <a:schemeClr val="bg1"/>
                </a:solidFill>
              </a:rPr>
              <a:t>you yet </a:t>
            </a:r>
            <a:r>
              <a:rPr lang="en-US" sz="4000" u="sng" dirty="0">
                <a:solidFill>
                  <a:schemeClr val="bg1"/>
                </a:solidFill>
              </a:rPr>
              <a:t>seven times for your sins</a:t>
            </a: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941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latin typeface="Helvetica" pitchFamily="34" charset="0"/>
                <a:cs typeface="Helvetica" pitchFamily="34" charset="0"/>
              </a:rPr>
              <a:t>In verse 18, YeHoVaH said He would bring seven times more plagues on Israel.</a:t>
            </a:r>
          </a:p>
          <a:p>
            <a:pPr marL="0" indent="0" algn="ctr">
              <a:buNone/>
            </a:pPr>
            <a:r>
              <a:rPr lang="en-US" sz="4000" dirty="0">
                <a:solidFill>
                  <a:schemeClr val="bg1"/>
                </a:solidFill>
                <a:latin typeface="Helvetica" pitchFamily="34" charset="0"/>
                <a:cs typeface="Helvetica" pitchFamily="34" charset="0"/>
              </a:rPr>
              <a:t>In verses 21 and 24, YeHoVaH will punish them seven times for their sin.</a:t>
            </a:r>
          </a:p>
          <a:p>
            <a:pPr marL="0" indent="0" algn="ctr">
              <a:buNone/>
            </a:pPr>
            <a:r>
              <a:rPr lang="en-US" sz="4000" dirty="0">
                <a:solidFill>
                  <a:schemeClr val="bg1"/>
                </a:solidFill>
                <a:latin typeface="Helvetica" pitchFamily="34" charset="0"/>
                <a:cs typeface="Helvetica" pitchFamily="34" charset="0"/>
              </a:rPr>
              <a:t>Later, He said He would chastise them seven times.</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080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675" y="473647"/>
            <a:ext cx="7485325" cy="4041204"/>
          </a:xfrm>
        </p:spPr>
        <p:txBody>
          <a:bodyPr>
            <a:normAutofit fontScale="77500" lnSpcReduction="20000"/>
          </a:bodyPr>
          <a:lstStyle/>
          <a:p>
            <a:pPr marL="0" indent="0" algn="ctr">
              <a:buNone/>
            </a:pPr>
            <a:r>
              <a:rPr lang="en-US" sz="4000" dirty="0">
                <a:solidFill>
                  <a:schemeClr val="bg1"/>
                </a:solidFill>
              </a:rPr>
              <a:t>Punish – </a:t>
            </a:r>
            <a:r>
              <a:rPr lang="en-US" sz="4000" b="1" dirty="0">
                <a:solidFill>
                  <a:schemeClr val="bg1"/>
                </a:solidFill>
              </a:rPr>
              <a:t>05221 </a:t>
            </a:r>
            <a:r>
              <a:rPr lang="he-IL" sz="4000" dirty="0">
                <a:solidFill>
                  <a:schemeClr val="bg1"/>
                </a:solidFill>
              </a:rPr>
              <a:t>נָכָה </a:t>
            </a:r>
            <a:r>
              <a:rPr lang="en-US" sz="4000" dirty="0">
                <a:solidFill>
                  <a:schemeClr val="bg1"/>
                </a:solidFill>
              </a:rPr>
              <a:t>nakah {naw-kaw'} </a:t>
            </a:r>
          </a:p>
          <a:p>
            <a:pPr marL="0" indent="0" algn="ctr">
              <a:buNone/>
            </a:pPr>
            <a:r>
              <a:rPr lang="en-US" sz="4000" b="1" dirty="0">
                <a:solidFill>
                  <a:schemeClr val="bg1"/>
                </a:solidFill>
              </a:rPr>
              <a:t>Meaning:  </a:t>
            </a:r>
            <a:r>
              <a:rPr lang="en-US" sz="4000" dirty="0">
                <a:solidFill>
                  <a:schemeClr val="bg1"/>
                </a:solidFill>
              </a:rPr>
              <a:t>1) to strike, smite, hit, beat, slay, kill 1a) (Niphal) to be stricken or smitten 1b) (Pual) to be stricken or smitten 1c) (Hiphil) 1c1) to smite, strike, beat, scourge, clap, applaud, give a thrust 1c2) to smite, kill, slay (man or beast) 1c3) to smite, attack, attack and destroy, conquer, subjugate, ravage 1c4) to smite, chastise, send judgment upon, punish, destroy</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38100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1d) (Hophal) to be smitten 1d1) to receive a blow 1d2) to be wounded 1d3) to be beaten 1d4) to be (fatally) smitten, be killed, be slain 1d5) to be attacked and captured 1d6) to be smitten (with disease) 1d7) to be blighted (of plants) </a:t>
            </a:r>
          </a:p>
          <a:p>
            <a:pPr marL="0" indent="0" algn="ctr">
              <a:buNone/>
            </a:pPr>
            <a:r>
              <a:rPr lang="en-US" sz="4000" b="1" dirty="0">
                <a:solidFill>
                  <a:schemeClr val="bg1"/>
                </a:solidFill>
              </a:rPr>
              <a:t>Usage:  </a:t>
            </a:r>
            <a:r>
              <a:rPr lang="en-US" sz="4000" dirty="0">
                <a:solidFill>
                  <a:schemeClr val="bg1"/>
                </a:solidFill>
              </a:rPr>
              <a:t>AV - smite 348, slay 92, kill 20, beat 9, slaughter 5, stricken 3, given 3, wounded 3, strike 2, stripes 2, misc 13; 500</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8487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26:25</a:t>
            </a:r>
            <a:r>
              <a:rPr lang="en-US" sz="4000" dirty="0">
                <a:solidFill>
                  <a:schemeClr val="bg1"/>
                </a:solidFill>
              </a:rPr>
              <a:t> And I will bring a sword upon you, that shall avenge the </a:t>
            </a:r>
            <a:r>
              <a:rPr lang="en-US" sz="4000" u="sng" dirty="0">
                <a:solidFill>
                  <a:schemeClr val="bg1"/>
                </a:solidFill>
              </a:rPr>
              <a:t>quarrel</a:t>
            </a:r>
            <a:r>
              <a:rPr lang="en-US" sz="4000" dirty="0">
                <a:solidFill>
                  <a:schemeClr val="bg1"/>
                </a:solidFill>
              </a:rPr>
              <a:t> of </a:t>
            </a:r>
            <a:r>
              <a:rPr lang="en-US" sz="4000" i="1" dirty="0">
                <a:solidFill>
                  <a:schemeClr val="bg1"/>
                </a:solidFill>
              </a:rPr>
              <a:t>my </a:t>
            </a:r>
            <a:r>
              <a:rPr lang="en-US" sz="4000" dirty="0">
                <a:solidFill>
                  <a:schemeClr val="bg1"/>
                </a:solidFill>
              </a:rPr>
              <a:t>covenant: and when ye are gathered together within your cities, I will send the pestilence among you; and ye shall be delivered into the hand of the enemy.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2238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Quarrel – </a:t>
            </a:r>
            <a:r>
              <a:rPr lang="en-US" sz="4000" b="1" dirty="0">
                <a:solidFill>
                  <a:schemeClr val="bg1"/>
                </a:solidFill>
              </a:rPr>
              <a:t>05359 </a:t>
            </a:r>
            <a:r>
              <a:rPr lang="he-IL" sz="4000" dirty="0">
                <a:solidFill>
                  <a:schemeClr val="bg1"/>
                </a:solidFill>
              </a:rPr>
              <a:t>נָקָם </a:t>
            </a:r>
            <a:r>
              <a:rPr lang="en-US" sz="4000" dirty="0">
                <a:solidFill>
                  <a:schemeClr val="bg1"/>
                </a:solidFill>
              </a:rPr>
              <a:t>naqam {naw-kawm'} </a:t>
            </a:r>
          </a:p>
          <a:p>
            <a:pPr marL="0" indent="0" algn="ctr">
              <a:buNone/>
            </a:pPr>
            <a:r>
              <a:rPr lang="en-US" sz="4000" b="1" dirty="0">
                <a:solidFill>
                  <a:schemeClr val="bg1"/>
                </a:solidFill>
              </a:rPr>
              <a:t>Meaning:  </a:t>
            </a:r>
            <a:r>
              <a:rPr lang="en-US" sz="4000" dirty="0">
                <a:solidFill>
                  <a:schemeClr val="bg1"/>
                </a:solidFill>
              </a:rPr>
              <a:t>1) vengeance 1a) vengeance (by God, by Samson, by enemies of Judah) </a:t>
            </a:r>
          </a:p>
          <a:p>
            <a:pPr marL="0" indent="0" algn="ctr">
              <a:buNone/>
            </a:pPr>
            <a:r>
              <a:rPr lang="en-US" sz="4000" b="1" dirty="0">
                <a:solidFill>
                  <a:schemeClr val="bg1"/>
                </a:solidFill>
              </a:rPr>
              <a:t>Usage:  </a:t>
            </a:r>
            <a:r>
              <a:rPr lang="en-US" sz="4000" dirty="0">
                <a:solidFill>
                  <a:schemeClr val="bg1"/>
                </a:solidFill>
              </a:rPr>
              <a:t>AV - vengeance 15, quarrel 1, avenge 1; 17</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96997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26:26</a:t>
            </a:r>
            <a:r>
              <a:rPr lang="en-US" sz="4000" dirty="0">
                <a:solidFill>
                  <a:schemeClr val="bg1"/>
                </a:solidFill>
              </a:rPr>
              <a:t> </a:t>
            </a:r>
            <a:r>
              <a:rPr lang="en-US" sz="4000" i="1" dirty="0">
                <a:solidFill>
                  <a:schemeClr val="bg1"/>
                </a:solidFill>
              </a:rPr>
              <a:t>And </a:t>
            </a:r>
            <a:r>
              <a:rPr lang="en-US" sz="4000" dirty="0">
                <a:solidFill>
                  <a:schemeClr val="bg1"/>
                </a:solidFill>
              </a:rPr>
              <a:t>when I have </a:t>
            </a:r>
            <a:r>
              <a:rPr lang="en-US" sz="4000" u="sng" dirty="0">
                <a:solidFill>
                  <a:schemeClr val="bg1"/>
                </a:solidFill>
              </a:rPr>
              <a:t>broken the staff of your bread</a:t>
            </a:r>
            <a:r>
              <a:rPr lang="en-US" sz="4000" dirty="0">
                <a:solidFill>
                  <a:schemeClr val="bg1"/>
                </a:solidFill>
              </a:rPr>
              <a:t>, ten women shall bake your bread in one oven, and they shall deliver </a:t>
            </a:r>
            <a:r>
              <a:rPr lang="en-US" sz="4000" i="1" dirty="0">
                <a:solidFill>
                  <a:schemeClr val="bg1"/>
                </a:solidFill>
              </a:rPr>
              <a:t>you </a:t>
            </a:r>
            <a:r>
              <a:rPr lang="en-US" sz="4000" dirty="0">
                <a:solidFill>
                  <a:schemeClr val="bg1"/>
                </a:solidFill>
              </a:rPr>
              <a:t>your bread again by weight: and ye shall </a:t>
            </a:r>
            <a:r>
              <a:rPr lang="en-US" sz="4000" u="sng" dirty="0">
                <a:solidFill>
                  <a:schemeClr val="bg1"/>
                </a:solidFill>
              </a:rPr>
              <a:t>eat, and not be satisfied</a:t>
            </a:r>
            <a:r>
              <a:rPr lang="en-US" sz="4000" dirty="0">
                <a:solidFill>
                  <a:schemeClr val="bg1"/>
                </a:solidFill>
              </a:rPr>
              <a:t>. </a:t>
            </a:r>
          </a:p>
          <a:p>
            <a:pPr marL="0" indent="0" algn="ctr">
              <a:buNone/>
            </a:pPr>
            <a:r>
              <a:rPr lang="en-US" sz="4000" dirty="0">
                <a:solidFill>
                  <a:schemeClr val="bg1"/>
                </a:solidFill>
              </a:rPr>
              <a:t> </a:t>
            </a:r>
          </a:p>
          <a:p>
            <a:pPr marL="0" indent="0" algn="ctr">
              <a:buNone/>
            </a:pPr>
            <a:r>
              <a:rPr lang="en-US" sz="4000" dirty="0">
                <a:solidFill>
                  <a:schemeClr val="bg1"/>
                </a:solidFill>
              </a:rPr>
              <a:t>This verse indicates that they would not have enough food.</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1565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Lev 26:26</a:t>
            </a:r>
            <a:r>
              <a:rPr lang="en-US" sz="4000" dirty="0">
                <a:solidFill>
                  <a:schemeClr val="bg1"/>
                </a:solidFill>
              </a:rPr>
              <a:t> When I break your staff of bread </a:t>
            </a:r>
            <a:r>
              <a:rPr lang="en-US" sz="4000" i="1" dirty="0">
                <a:solidFill>
                  <a:schemeClr val="bg1"/>
                </a:solidFill>
              </a:rPr>
              <a:t>and </a:t>
            </a:r>
            <a:r>
              <a:rPr lang="en-US" sz="4000" dirty="0">
                <a:solidFill>
                  <a:schemeClr val="bg1"/>
                </a:solidFill>
              </a:rPr>
              <a:t>cut off your supply of food, ten women shall bake your bread in one oven, and they shall ration your bread </a:t>
            </a:r>
            <a:r>
              <a:rPr lang="en-US" sz="4000" i="1" dirty="0">
                <a:solidFill>
                  <a:schemeClr val="bg1"/>
                </a:solidFill>
              </a:rPr>
              <a:t>and </a:t>
            </a:r>
            <a:r>
              <a:rPr lang="en-US" sz="4000" dirty="0">
                <a:solidFill>
                  <a:schemeClr val="bg1"/>
                </a:solidFill>
              </a:rPr>
              <a:t>deliver it again by weight; and you shall eat, and not be satisfied. [Hag. 1:6] AMP</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1520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12" y="657225"/>
            <a:ext cx="8964769" cy="3857625"/>
          </a:xfrm>
        </p:spPr>
        <p:txBody>
          <a:bodyPr>
            <a:normAutofit/>
          </a:bodyPr>
          <a:lstStyle/>
          <a:p>
            <a:endParaRPr lang="en-US" dirty="0">
              <a:latin typeface="Helvetica" panose="020B0604020202020204" pitchFamily="34" charset="0"/>
              <a:cs typeface="Helvetica" panose="020B0604020202020204" pitchFamily="34" charset="0"/>
            </a:endParaRPr>
          </a:p>
          <a:p>
            <a:pPr marL="0" indent="0"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400" b="1" dirty="0">
                <a:solidFill>
                  <a:schemeClr val="bg1"/>
                </a:solidFill>
              </a:rPr>
              <a:t>Leviticus 26:21-46</a:t>
            </a:r>
          </a:p>
          <a:p>
            <a:pPr marL="0" indent="0" algn="ctr">
              <a:buNone/>
            </a:pPr>
            <a:r>
              <a:rPr lang="en-US" sz="4400" b="1" dirty="0">
                <a:solidFill>
                  <a:schemeClr val="bg1"/>
                </a:solidFill>
              </a:rPr>
              <a:t>Curses for Disobeying the Law </a:t>
            </a:r>
          </a:p>
          <a:p>
            <a:pPr marL="0" indent="0" algn="ctr">
              <a:buNone/>
            </a:pPr>
            <a:r>
              <a:rPr lang="en-US" sz="4400" b="1" dirty="0">
                <a:solidFill>
                  <a:schemeClr val="bg1"/>
                </a:solidFill>
              </a:rPr>
              <a:t>Pt 2</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Lev 26:26</a:t>
            </a:r>
            <a:r>
              <a:rPr lang="en-US" sz="4000" dirty="0">
                <a:solidFill>
                  <a:schemeClr val="bg1"/>
                </a:solidFill>
              </a:rPr>
              <a:t> I will completely destroy your food supply, so the bread from one oven will have to be stretched to feed ten families. They will ration your food by weight, and even if you have food to eat, you will not be satisfied. NLT</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106523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Lev 26:27</a:t>
            </a:r>
            <a:r>
              <a:rPr lang="en-US" sz="4000" dirty="0">
                <a:solidFill>
                  <a:schemeClr val="bg1"/>
                </a:solidFill>
              </a:rPr>
              <a:t> </a:t>
            </a:r>
            <a:r>
              <a:rPr lang="en-US" sz="4000" u="sng" dirty="0">
                <a:solidFill>
                  <a:schemeClr val="bg1"/>
                </a:solidFill>
              </a:rPr>
              <a:t>And if ye will not</a:t>
            </a:r>
            <a:r>
              <a:rPr lang="en-US" sz="4000" dirty="0">
                <a:solidFill>
                  <a:schemeClr val="bg1"/>
                </a:solidFill>
              </a:rPr>
              <a:t> for all this hearken unto me, but walk contrary unto me;  </a:t>
            </a:r>
          </a:p>
          <a:p>
            <a:pPr marL="0" indent="0" algn="ctr">
              <a:buNone/>
            </a:pPr>
            <a:r>
              <a:rPr lang="en-US" sz="4000" baseline="30000" dirty="0">
                <a:solidFill>
                  <a:schemeClr val="bg1"/>
                </a:solidFill>
              </a:rPr>
              <a:t>Lev 26:28</a:t>
            </a:r>
            <a:r>
              <a:rPr lang="en-US" sz="4000" dirty="0">
                <a:solidFill>
                  <a:schemeClr val="bg1"/>
                </a:solidFill>
              </a:rPr>
              <a:t> Then I will walk contrary unto you also in fury; and I, even I, will chastise you </a:t>
            </a:r>
            <a:r>
              <a:rPr lang="en-US" sz="4000" u="sng" dirty="0">
                <a:solidFill>
                  <a:schemeClr val="bg1"/>
                </a:solidFill>
              </a:rPr>
              <a:t>seven times for your sins.</a:t>
            </a: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8935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096" y="401283"/>
            <a:ext cx="7617808" cy="4113568"/>
          </a:xfrm>
        </p:spPr>
        <p:txBody>
          <a:bodyPr>
            <a:normAutofit fontScale="70000" lnSpcReduction="20000"/>
          </a:bodyPr>
          <a:lstStyle/>
          <a:p>
            <a:pPr marL="0" indent="0" algn="ctr">
              <a:buNone/>
            </a:pPr>
            <a:r>
              <a:rPr lang="en-US" sz="4000" dirty="0">
                <a:solidFill>
                  <a:schemeClr val="bg1"/>
                </a:solidFill>
              </a:rPr>
              <a:t>Chastise – </a:t>
            </a:r>
            <a:r>
              <a:rPr lang="en-US" sz="4000" b="1" dirty="0">
                <a:solidFill>
                  <a:schemeClr val="bg1"/>
                </a:solidFill>
              </a:rPr>
              <a:t>03256 </a:t>
            </a:r>
            <a:r>
              <a:rPr lang="he-IL" sz="4000" dirty="0">
                <a:solidFill>
                  <a:schemeClr val="bg1"/>
                </a:solidFill>
              </a:rPr>
              <a:t>יָסַר </a:t>
            </a:r>
            <a:r>
              <a:rPr lang="en-US" sz="4000" dirty="0">
                <a:solidFill>
                  <a:schemeClr val="bg1"/>
                </a:solidFill>
              </a:rPr>
              <a:t>yacar {yaw-sar'} </a:t>
            </a:r>
          </a:p>
          <a:p>
            <a:pPr marL="0" indent="0" algn="ctr">
              <a:buNone/>
            </a:pPr>
            <a:r>
              <a:rPr lang="en-US" sz="4000" b="1" dirty="0">
                <a:solidFill>
                  <a:schemeClr val="bg1"/>
                </a:solidFill>
              </a:rPr>
              <a:t>Meaning:  </a:t>
            </a:r>
            <a:r>
              <a:rPr lang="en-US" sz="4000" dirty="0">
                <a:solidFill>
                  <a:schemeClr val="bg1"/>
                </a:solidFill>
              </a:rPr>
              <a:t>1) to chasten, discipline, instruct, admonish 1a) (Qal) 1a1) to chasten, admonish 1a2) to instruct 1a3) to discipline 1b) (Niphal) to let oneself be chastened or corrected or admonished 1c) (Piel) 1c1) to discipline, correct 1c2) to chasten, chastise 1d) (Hiphil) to chasten 1e) (Nithpael) to teach </a:t>
            </a:r>
          </a:p>
          <a:p>
            <a:pPr marL="0" indent="0" algn="ctr">
              <a:buNone/>
            </a:pPr>
            <a:r>
              <a:rPr lang="en-US" sz="4000" b="1" dirty="0">
                <a:solidFill>
                  <a:schemeClr val="bg1"/>
                </a:solidFill>
              </a:rPr>
              <a:t>Usage:  </a:t>
            </a:r>
            <a:r>
              <a:rPr lang="en-US" sz="4000" dirty="0">
                <a:solidFill>
                  <a:schemeClr val="bg1"/>
                </a:solidFill>
              </a:rPr>
              <a:t>AV - chastise 21 instruct 8, correct 7, taught 2, bound 1, punish 1, reformed 1, reproveth 1, sore 1; 43</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44344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The people would resort to cannibalism.</a:t>
            </a:r>
          </a:p>
          <a:p>
            <a:pPr marL="0" indent="0" algn="ctr">
              <a:buNone/>
            </a:pPr>
            <a:r>
              <a:rPr lang="en-US" sz="4000" dirty="0">
                <a:solidFill>
                  <a:schemeClr val="bg1"/>
                </a:solidFill>
              </a:rPr>
              <a:t>The children that were not killed by wild beasts, as indicated in verse 22, would be subjected to being eaten.</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36912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26:29</a:t>
            </a:r>
            <a:r>
              <a:rPr lang="en-US" sz="4000" dirty="0">
                <a:solidFill>
                  <a:schemeClr val="bg1"/>
                </a:solidFill>
              </a:rPr>
              <a:t> And ye shall eat the flesh of your sons, and the flesh of your daughters shall ye eat. </a:t>
            </a:r>
          </a:p>
          <a:p>
            <a:pPr marL="0" indent="0" algn="ctr">
              <a:buNone/>
            </a:pPr>
            <a:r>
              <a:rPr lang="en-US" sz="4000" baseline="30000" dirty="0">
                <a:solidFill>
                  <a:schemeClr val="bg1"/>
                </a:solidFill>
              </a:rPr>
              <a:t>Lev 26:30</a:t>
            </a:r>
            <a:r>
              <a:rPr lang="en-US" sz="4000" dirty="0">
                <a:solidFill>
                  <a:schemeClr val="bg1"/>
                </a:solidFill>
              </a:rPr>
              <a:t> And I will destroy your high places, and cut down your images, and cast your carcases upon the carcases of your idols, and my soul shall abhor you.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7919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people would establish high places and set up images against the Instructions of YeHoVaH, but He would destroy them.</a:t>
            </a:r>
          </a:p>
          <a:p>
            <a:pPr marL="0" indent="0" algn="ctr">
              <a:buNone/>
            </a:pPr>
            <a:r>
              <a:rPr lang="en-US" sz="4000" dirty="0">
                <a:solidFill>
                  <a:schemeClr val="bg1"/>
                </a:solidFill>
              </a:rPr>
              <a:t>Deuteronomy 28 states:</a:t>
            </a:r>
          </a:p>
          <a:p>
            <a:pPr marL="0" indent="0" algn="ctr">
              <a:buNone/>
            </a:pP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01330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 </a:t>
            </a:r>
            <a:r>
              <a:rPr lang="en-US" sz="4000" baseline="30000" dirty="0">
                <a:solidFill>
                  <a:schemeClr val="bg1"/>
                </a:solidFill>
              </a:rPr>
              <a:t>Dt 28:52</a:t>
            </a:r>
            <a:r>
              <a:rPr lang="en-US" sz="4000" dirty="0">
                <a:solidFill>
                  <a:schemeClr val="bg1"/>
                </a:solidFill>
              </a:rPr>
              <a:t> And he shall besiege thee in all thy gates, until thy high and fenced walls come down, wherein thou trustedst, throughout all thy land: and he shall besiege thee in all thy gates throughout all thy land, which the LORD thy God hath given thee. </a:t>
            </a:r>
            <a:r>
              <a:rPr lang="en-US" sz="4000" baseline="30000" dirty="0">
                <a:solidFill>
                  <a:schemeClr val="bg1"/>
                </a:solidFill>
              </a:rPr>
              <a:t>Dt 28:53</a:t>
            </a:r>
            <a:r>
              <a:rPr lang="en-US" sz="4000" dirty="0">
                <a:solidFill>
                  <a:schemeClr val="bg1"/>
                </a:solidFill>
              </a:rPr>
              <a:t> And thou shalt eat the fruit of thine own body, the flesh of thy sons and of thy daughters, which the LORD thy God hath given thee, in the siege, and in the straitness, wherewith thine enemies shall distress thee: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68722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Dt 28:54</a:t>
            </a:r>
            <a:r>
              <a:rPr lang="en-US" sz="4000" dirty="0">
                <a:solidFill>
                  <a:schemeClr val="bg1"/>
                </a:solidFill>
              </a:rPr>
              <a:t> </a:t>
            </a:r>
            <a:r>
              <a:rPr lang="en-US" sz="4000" i="1" dirty="0">
                <a:solidFill>
                  <a:schemeClr val="bg1"/>
                </a:solidFill>
              </a:rPr>
              <a:t>So that </a:t>
            </a:r>
            <a:r>
              <a:rPr lang="en-US" sz="4000" dirty="0">
                <a:solidFill>
                  <a:schemeClr val="bg1"/>
                </a:solidFill>
              </a:rPr>
              <a:t>the man </a:t>
            </a:r>
            <a:r>
              <a:rPr lang="en-US" sz="4000" i="1" dirty="0">
                <a:solidFill>
                  <a:schemeClr val="bg1"/>
                </a:solidFill>
              </a:rPr>
              <a:t>that is </a:t>
            </a:r>
            <a:r>
              <a:rPr lang="en-US" sz="4000" dirty="0">
                <a:solidFill>
                  <a:schemeClr val="bg1"/>
                </a:solidFill>
              </a:rPr>
              <a:t>tender among you, and very delicate, his eye shall be evil toward his brother, and toward the wife of his bosom, and toward the remnant of his children which he shall leave: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3461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26:31</a:t>
            </a:r>
            <a:r>
              <a:rPr lang="en-US" sz="4000" dirty="0">
                <a:solidFill>
                  <a:schemeClr val="bg1"/>
                </a:solidFill>
              </a:rPr>
              <a:t> And I will make your cities waste, and bring your</a:t>
            </a:r>
            <a:r>
              <a:rPr lang="en-US" sz="4000" u="sng" dirty="0">
                <a:solidFill>
                  <a:schemeClr val="bg1"/>
                </a:solidFill>
              </a:rPr>
              <a:t> sanctuaries </a:t>
            </a:r>
            <a:r>
              <a:rPr lang="en-US" sz="4000" dirty="0">
                <a:solidFill>
                  <a:schemeClr val="bg1"/>
                </a:solidFill>
              </a:rPr>
              <a:t>unto desolation, and I will not smell the savour of your sweet odours.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44567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Sanctuaries – </a:t>
            </a:r>
            <a:r>
              <a:rPr lang="en-US" sz="4000" b="1" dirty="0">
                <a:solidFill>
                  <a:schemeClr val="bg1"/>
                </a:solidFill>
              </a:rPr>
              <a:t>04720 </a:t>
            </a:r>
            <a:r>
              <a:rPr lang="he-IL" sz="4000" dirty="0">
                <a:solidFill>
                  <a:schemeClr val="bg1"/>
                </a:solidFill>
              </a:rPr>
              <a:t>מִקְדָּשׁ </a:t>
            </a:r>
            <a:r>
              <a:rPr lang="en-US" sz="4000" dirty="0">
                <a:solidFill>
                  <a:schemeClr val="bg1"/>
                </a:solidFill>
              </a:rPr>
              <a:t>miqdash {mik-dawsh'} or </a:t>
            </a:r>
            <a:r>
              <a:rPr lang="he-IL" sz="4000" dirty="0">
                <a:solidFill>
                  <a:schemeClr val="bg1"/>
                </a:solidFill>
              </a:rPr>
              <a:t>מִקְּדָּשׁ</a:t>
            </a:r>
            <a:r>
              <a:rPr lang="en-US" sz="4000" dirty="0">
                <a:solidFill>
                  <a:schemeClr val="bg1"/>
                </a:solidFill>
              </a:rPr>
              <a:t> miqqedash </a:t>
            </a:r>
            <a:r>
              <a:rPr lang="he-IL" sz="4000" dirty="0">
                <a:solidFill>
                  <a:schemeClr val="bg1"/>
                </a:solidFill>
              </a:rPr>
              <a:t>)</a:t>
            </a:r>
            <a:r>
              <a:rPr lang="en-US" sz="4000" dirty="0">
                <a:solidFill>
                  <a:schemeClr val="bg1"/>
                </a:solidFill>
              </a:rPr>
              <a:t>Ex. 15:17</a:t>
            </a:r>
            <a:r>
              <a:rPr lang="he-IL" sz="4000" dirty="0">
                <a:solidFill>
                  <a:schemeClr val="bg1"/>
                </a:solidFill>
              </a:rPr>
              <a:t>(</a:t>
            </a:r>
            <a:r>
              <a:rPr lang="en-US" sz="4000" dirty="0">
                <a:solidFill>
                  <a:schemeClr val="bg1"/>
                </a:solidFill>
              </a:rPr>
              <a:t> {mik-ked-awsh'} </a:t>
            </a:r>
          </a:p>
          <a:p>
            <a:pPr marL="0" indent="0" algn="ctr">
              <a:buNone/>
            </a:pPr>
            <a:r>
              <a:rPr lang="en-US" sz="4000" b="1" dirty="0">
                <a:solidFill>
                  <a:schemeClr val="bg1"/>
                </a:solidFill>
              </a:rPr>
              <a:t>Meaning:  </a:t>
            </a:r>
            <a:r>
              <a:rPr lang="en-US" sz="4000" dirty="0">
                <a:solidFill>
                  <a:schemeClr val="bg1"/>
                </a:solidFill>
              </a:rPr>
              <a:t>1) sacred place, sanctuary, holy place 1a) sanctuary 1a1) of the temple 1a2) of the tabernacle 1a3) of Ezekiel's temple 1a4) of Jehovah </a:t>
            </a:r>
          </a:p>
          <a:p>
            <a:pPr marL="0" indent="0" algn="ctr">
              <a:buNone/>
            </a:pPr>
            <a:r>
              <a:rPr lang="en-US" sz="4000" b="1" dirty="0">
                <a:solidFill>
                  <a:schemeClr val="bg1"/>
                </a:solidFill>
              </a:rPr>
              <a:t>Usage:  </a:t>
            </a:r>
            <a:r>
              <a:rPr lang="en-US" sz="4000" dirty="0">
                <a:solidFill>
                  <a:schemeClr val="bg1"/>
                </a:solidFill>
              </a:rPr>
              <a:t>AV - sanctuary 69, holy place 3, chapel 1, hallowed part 1; 74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1778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422565"/>
            <a:ext cx="7334250" cy="4077998"/>
          </a:xfrm>
        </p:spPr>
        <p:txBody>
          <a:bodyPr>
            <a:noAutofit/>
          </a:bodyPr>
          <a:lstStyle/>
          <a:p>
            <a:pPr marL="0" indent="0" algn="ctr">
              <a:spcBef>
                <a:spcPts val="0"/>
              </a:spcBef>
              <a:buNone/>
            </a:pPr>
            <a:r>
              <a:rPr lang="en-US" dirty="0">
                <a:solidFill>
                  <a:schemeClr val="bg1"/>
                </a:solidFill>
                <a:latin typeface="Helvetica" pitchFamily="34" charset="0"/>
                <a:cs typeface="Helvetica" pitchFamily="34" charset="0"/>
              </a:rPr>
              <a:t>Please </a:t>
            </a:r>
            <a:r>
              <a:rPr lang="en-US" b="1" dirty="0">
                <a:solidFill>
                  <a:schemeClr val="bg1"/>
                </a:solidFill>
                <a:latin typeface="Helvetica" pitchFamily="34" charset="0"/>
                <a:cs typeface="Helvetica" pitchFamily="34" charset="0"/>
              </a:rPr>
              <a:t>Subscribe</a:t>
            </a:r>
            <a:r>
              <a:rPr lang="en-US" dirty="0">
                <a:solidFill>
                  <a:schemeClr val="bg1"/>
                </a:solidFill>
                <a:latin typeface="Helvetica" pitchFamily="34" charset="0"/>
                <a:cs typeface="Helvetica" pitchFamily="34" charset="0"/>
              </a:rPr>
              <a:t> for Updates on our Website.</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b="1" dirty="0">
                <a:solidFill>
                  <a:schemeClr val="bg1"/>
                </a:solidFill>
                <a:latin typeface="Helvetica" pitchFamily="34" charset="0"/>
                <a:cs typeface="Helvetica" pitchFamily="34" charset="0"/>
              </a:rPr>
              <a:t>Watch</a:t>
            </a:r>
            <a:r>
              <a:rPr lang="en-US" dirty="0">
                <a:solidFill>
                  <a:schemeClr val="bg1"/>
                </a:solidFill>
                <a:latin typeface="Helvetica" pitchFamily="34" charset="0"/>
                <a:cs typeface="Helvetica" pitchFamily="34" charset="0"/>
              </a:rPr>
              <a:t> us on YouTube.</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b="1" dirty="0">
                <a:solidFill>
                  <a:schemeClr val="bg1"/>
                </a:solidFill>
                <a:latin typeface="Helvetica" pitchFamily="34" charset="0"/>
                <a:cs typeface="Helvetica" pitchFamily="34" charset="0"/>
              </a:rPr>
              <a:t>Follow</a:t>
            </a:r>
            <a:r>
              <a:rPr lang="en-US" dirty="0">
                <a:solidFill>
                  <a:schemeClr val="bg1"/>
                </a:solidFill>
                <a:latin typeface="Helvetica" pitchFamily="34" charset="0"/>
                <a:cs typeface="Helvetica" pitchFamily="34" charset="0"/>
              </a:rPr>
              <a:t> us on Facebook and the</a:t>
            </a:r>
          </a:p>
          <a:p>
            <a:pPr marL="0" indent="0" algn="ctr">
              <a:spcBef>
                <a:spcPts val="0"/>
              </a:spcBef>
              <a:buNone/>
            </a:pPr>
            <a:r>
              <a:rPr lang="en-US" dirty="0">
                <a:solidFill>
                  <a:schemeClr val="bg1"/>
                </a:solidFill>
                <a:latin typeface="Helvetica" pitchFamily="34" charset="0"/>
                <a:cs typeface="Helvetica" pitchFamily="34" charset="0"/>
              </a:rPr>
              <a:t>other Social Media Networks.</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dirty="0">
                <a:solidFill>
                  <a:schemeClr val="bg1"/>
                </a:solidFill>
                <a:latin typeface="Helvetica" pitchFamily="34" charset="0"/>
                <a:cs typeface="Helvetica" pitchFamily="34" charset="0"/>
              </a:rPr>
              <a:t>Please </a:t>
            </a:r>
            <a:r>
              <a:rPr lang="en-US" b="1" dirty="0">
                <a:solidFill>
                  <a:schemeClr val="bg1"/>
                </a:solidFill>
                <a:latin typeface="Helvetica" pitchFamily="34" charset="0"/>
                <a:cs typeface="Helvetica" pitchFamily="34" charset="0"/>
              </a:rPr>
              <a:t>Like and Share </a:t>
            </a:r>
            <a:r>
              <a:rPr lang="en-US" dirty="0">
                <a:solidFill>
                  <a:schemeClr val="bg1"/>
                </a:solidFill>
                <a:latin typeface="Helvetica" pitchFamily="34" charset="0"/>
                <a:cs typeface="Helvetica" pitchFamily="34" charset="0"/>
              </a:rPr>
              <a:t>our Videos</a:t>
            </a:r>
          </a:p>
          <a:p>
            <a:pPr marL="0" indent="0" algn="ctr">
              <a:spcBef>
                <a:spcPts val="0"/>
              </a:spcBef>
              <a:buNone/>
            </a:pPr>
            <a:r>
              <a:rPr lang="en-US" dirty="0">
                <a:solidFill>
                  <a:schemeClr val="bg1"/>
                </a:solidFill>
                <a:latin typeface="Helvetica" pitchFamily="34" charset="0"/>
                <a:cs typeface="Helvetica" pitchFamily="34" charset="0"/>
              </a:rPr>
              <a:t>and Posts.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42857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591441"/>
            <a:ext cx="7334250" cy="3857625"/>
          </a:xfrm>
        </p:spPr>
        <p:txBody>
          <a:bodyPr>
            <a:normAutofit/>
          </a:bodyPr>
          <a:lstStyle/>
          <a:p>
            <a:pPr marL="0" indent="0" algn="ctr">
              <a:buNone/>
            </a:pPr>
            <a:endParaRPr lang="en-US" sz="4000" dirty="0">
              <a:solidFill>
                <a:schemeClr val="bg1"/>
              </a:solidFill>
            </a:endParaRPr>
          </a:p>
          <a:p>
            <a:pPr marL="0" indent="0" algn="ctr">
              <a:buNone/>
            </a:pPr>
            <a:r>
              <a:rPr lang="en-US" sz="4000" dirty="0">
                <a:solidFill>
                  <a:schemeClr val="bg1"/>
                </a:solidFill>
              </a:rPr>
              <a:t>The Offerings of the people would be rejected by YeHoVaH.</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06083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26:32</a:t>
            </a:r>
            <a:r>
              <a:rPr lang="en-US" sz="4000" dirty="0">
                <a:solidFill>
                  <a:schemeClr val="bg1"/>
                </a:solidFill>
              </a:rPr>
              <a:t> And I will bring the land into desolation: and your enemies which dwell therein shall be astonished at it. </a:t>
            </a:r>
          </a:p>
          <a:p>
            <a:pPr marL="0" indent="0" algn="ctr">
              <a:buNone/>
            </a:pPr>
            <a:r>
              <a:rPr lang="en-US" sz="4000" baseline="30000" dirty="0">
                <a:solidFill>
                  <a:schemeClr val="bg1"/>
                </a:solidFill>
              </a:rPr>
              <a:t>Lev 26:33</a:t>
            </a:r>
            <a:r>
              <a:rPr lang="en-US" sz="4000" dirty="0">
                <a:solidFill>
                  <a:schemeClr val="bg1"/>
                </a:solidFill>
              </a:rPr>
              <a:t> And I will scatter you among the heathen, and will draw out a sword after you: and your land shall be desolate, and your cities waste.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24692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26:34</a:t>
            </a:r>
            <a:r>
              <a:rPr lang="en-US" sz="4000" dirty="0">
                <a:solidFill>
                  <a:schemeClr val="bg1"/>
                </a:solidFill>
              </a:rPr>
              <a:t> Then shall the land enjoy her sabbaths, as long as it lieth desolate, and ye </a:t>
            </a:r>
            <a:r>
              <a:rPr lang="en-US" sz="4000" i="1" dirty="0">
                <a:solidFill>
                  <a:schemeClr val="bg1"/>
                </a:solidFill>
              </a:rPr>
              <a:t>be </a:t>
            </a:r>
            <a:r>
              <a:rPr lang="en-US" sz="4000" dirty="0">
                <a:solidFill>
                  <a:schemeClr val="bg1"/>
                </a:solidFill>
              </a:rPr>
              <a:t>in your enemies' land; </a:t>
            </a:r>
            <a:r>
              <a:rPr lang="en-US" sz="4000" i="1" dirty="0">
                <a:solidFill>
                  <a:schemeClr val="bg1"/>
                </a:solidFill>
              </a:rPr>
              <a:t>even </a:t>
            </a:r>
            <a:r>
              <a:rPr lang="en-US" sz="4000" dirty="0">
                <a:solidFill>
                  <a:schemeClr val="bg1"/>
                </a:solidFill>
              </a:rPr>
              <a:t>then shall the land rest, and enjoy her sabbaths. </a:t>
            </a:r>
          </a:p>
          <a:p>
            <a:pPr marL="0" indent="0" algn="ctr">
              <a:buNone/>
            </a:pPr>
            <a:r>
              <a:rPr lang="en-US" sz="4000" baseline="30000" dirty="0">
                <a:solidFill>
                  <a:schemeClr val="bg1"/>
                </a:solidFill>
              </a:rPr>
              <a:t>Lev 26:35</a:t>
            </a:r>
            <a:r>
              <a:rPr lang="en-US" sz="4000" dirty="0">
                <a:solidFill>
                  <a:schemeClr val="bg1"/>
                </a:solidFill>
              </a:rPr>
              <a:t> As long as it lieth desolate it shall rest; because it did not rest in your sabbaths, when ye dwelt upon it.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95820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baseline="30000" dirty="0">
                <a:solidFill>
                  <a:schemeClr val="bg1"/>
                </a:solidFill>
              </a:rPr>
              <a:t>Lev 26:36</a:t>
            </a:r>
            <a:r>
              <a:rPr lang="en-US" sz="4000" dirty="0">
                <a:solidFill>
                  <a:schemeClr val="bg1"/>
                </a:solidFill>
              </a:rPr>
              <a:t> And upon them that are left </a:t>
            </a:r>
            <a:r>
              <a:rPr lang="en-US" sz="4000" i="1" dirty="0">
                <a:solidFill>
                  <a:schemeClr val="bg1"/>
                </a:solidFill>
              </a:rPr>
              <a:t>alive </a:t>
            </a:r>
            <a:r>
              <a:rPr lang="en-US" sz="4000" dirty="0">
                <a:solidFill>
                  <a:schemeClr val="bg1"/>
                </a:solidFill>
              </a:rPr>
              <a:t>of you I will send a faintness into their hearts in the lands of their enemies; and the sound of a shaken leaf shall chase them; and they shall flee, as fleeing from a sword; and they shall fall when none pursueth. </a:t>
            </a:r>
          </a:p>
          <a:p>
            <a:pPr marL="0" indent="0" algn="ctr">
              <a:buNone/>
            </a:pPr>
            <a:r>
              <a:rPr lang="en-US" sz="4000" baseline="30000" dirty="0">
                <a:solidFill>
                  <a:schemeClr val="bg1"/>
                </a:solidFill>
              </a:rPr>
              <a:t>Lev 26:37</a:t>
            </a:r>
            <a:r>
              <a:rPr lang="en-US" sz="4000" dirty="0">
                <a:solidFill>
                  <a:schemeClr val="bg1"/>
                </a:solidFill>
              </a:rPr>
              <a:t> And they shall fall one upon another, as it were before a sword, when none pursueth: and ye shall have no power to stand before your enemies.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7547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26:38</a:t>
            </a:r>
            <a:r>
              <a:rPr lang="en-US" sz="4000" dirty="0">
                <a:solidFill>
                  <a:schemeClr val="bg1"/>
                </a:solidFill>
              </a:rPr>
              <a:t> And ye shall perish among the heathen, and the land of your enemies shall eat you up. </a:t>
            </a:r>
          </a:p>
          <a:p>
            <a:pPr marL="0" indent="0" algn="ctr">
              <a:buNone/>
            </a:pPr>
            <a:r>
              <a:rPr lang="en-US" sz="4000" baseline="30000" dirty="0">
                <a:solidFill>
                  <a:schemeClr val="bg1"/>
                </a:solidFill>
              </a:rPr>
              <a:t>Lev 26:39</a:t>
            </a:r>
            <a:r>
              <a:rPr lang="en-US" sz="4000" dirty="0">
                <a:solidFill>
                  <a:schemeClr val="bg1"/>
                </a:solidFill>
              </a:rPr>
              <a:t> And they that are left of you shall pine away in their iniquity in your enemies' lands; and also in the iniquities of their fathers shall they pine away with them.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92522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26:40</a:t>
            </a:r>
            <a:r>
              <a:rPr lang="en-US" sz="4000" dirty="0">
                <a:solidFill>
                  <a:schemeClr val="bg1"/>
                </a:solidFill>
              </a:rPr>
              <a:t> </a:t>
            </a:r>
            <a:r>
              <a:rPr lang="en-US" sz="4000" u="sng" dirty="0">
                <a:solidFill>
                  <a:schemeClr val="bg1"/>
                </a:solidFill>
              </a:rPr>
              <a:t>If they shall confess their iniquity</a:t>
            </a:r>
            <a:r>
              <a:rPr lang="en-US" sz="4000" dirty="0">
                <a:solidFill>
                  <a:schemeClr val="bg1"/>
                </a:solidFill>
              </a:rPr>
              <a:t>, </a:t>
            </a:r>
            <a:r>
              <a:rPr lang="en-US" sz="4000" b="1" dirty="0">
                <a:solidFill>
                  <a:schemeClr val="bg1"/>
                </a:solidFill>
              </a:rPr>
              <a:t>and</a:t>
            </a:r>
            <a:r>
              <a:rPr lang="en-US" sz="4000" dirty="0">
                <a:solidFill>
                  <a:schemeClr val="bg1"/>
                </a:solidFill>
              </a:rPr>
              <a:t> t</a:t>
            </a:r>
            <a:r>
              <a:rPr lang="en-US" sz="4000" u="sng" dirty="0">
                <a:solidFill>
                  <a:schemeClr val="bg1"/>
                </a:solidFill>
              </a:rPr>
              <a:t>he iniquity of their fathers</a:t>
            </a:r>
            <a:r>
              <a:rPr lang="en-US" sz="4000" dirty="0">
                <a:solidFill>
                  <a:schemeClr val="bg1"/>
                </a:solidFill>
              </a:rPr>
              <a:t>, with their trespass which they trespassed against me, and that also they have walked contrary unto me;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44957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latin typeface="Helvetica" pitchFamily="34" charset="0"/>
                <a:cs typeface="Helvetica" pitchFamily="34" charset="0"/>
              </a:rPr>
              <a:t>Confess – </a:t>
            </a:r>
            <a:r>
              <a:rPr lang="en-US" sz="4000" b="1" dirty="0">
                <a:solidFill>
                  <a:schemeClr val="bg1"/>
                </a:solidFill>
              </a:rPr>
              <a:t>03034 </a:t>
            </a:r>
            <a:r>
              <a:rPr lang="he-IL" sz="4000" dirty="0">
                <a:solidFill>
                  <a:schemeClr val="bg1"/>
                </a:solidFill>
              </a:rPr>
              <a:t>יָדָה</a:t>
            </a:r>
            <a:r>
              <a:rPr lang="en-US" sz="4000" dirty="0">
                <a:solidFill>
                  <a:schemeClr val="bg1"/>
                </a:solidFill>
              </a:rPr>
              <a:t> yadah {yaw-daw'} </a:t>
            </a:r>
          </a:p>
          <a:p>
            <a:pPr marL="0" indent="0" algn="ctr">
              <a:buNone/>
            </a:pPr>
            <a:r>
              <a:rPr lang="en-US" sz="4000" b="1" dirty="0">
                <a:solidFill>
                  <a:schemeClr val="bg1"/>
                </a:solidFill>
              </a:rPr>
              <a:t>Meaning:  </a:t>
            </a:r>
            <a:r>
              <a:rPr lang="en-US" sz="4000" dirty="0">
                <a:solidFill>
                  <a:schemeClr val="bg1"/>
                </a:solidFill>
              </a:rPr>
              <a:t>1) to throw, shoot, cast 1a) (Qal) to shoot (arrows) 1b) (Piel) to cast, cast down, throw down 1c) (Hiphil) 1c1) to give thanks,, laud, praise 1c2) to confess, confess (the name of God) 1d) (Hithpael) 1d1) to confess (sin) 1d2) to give thanks </a:t>
            </a:r>
          </a:p>
          <a:p>
            <a:pPr marL="0" indent="0" algn="ctr">
              <a:buNone/>
            </a:pPr>
            <a:r>
              <a:rPr lang="en-US" sz="4000" b="1" dirty="0">
                <a:solidFill>
                  <a:schemeClr val="bg1"/>
                </a:solidFill>
              </a:rPr>
              <a:t>Usage:  </a:t>
            </a:r>
            <a:r>
              <a:rPr lang="en-US" sz="4000" dirty="0">
                <a:solidFill>
                  <a:schemeClr val="bg1"/>
                </a:solidFill>
              </a:rPr>
              <a:t>AV - praise 53, give thanks 32, confess 16, thank 5, make confession 2, thanksgiving 2, cast 1, cast out 1, shoot 1, thankful 1; 114</a:t>
            </a: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35832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26:41</a:t>
            </a:r>
            <a:r>
              <a:rPr lang="en-US" sz="4000" dirty="0">
                <a:solidFill>
                  <a:schemeClr val="bg1"/>
                </a:solidFill>
              </a:rPr>
              <a:t> And </a:t>
            </a:r>
            <a:r>
              <a:rPr lang="en-US" sz="4000" i="1" dirty="0">
                <a:solidFill>
                  <a:schemeClr val="bg1"/>
                </a:solidFill>
              </a:rPr>
              <a:t>that </a:t>
            </a:r>
            <a:r>
              <a:rPr lang="en-US" sz="4000" dirty="0">
                <a:solidFill>
                  <a:schemeClr val="bg1"/>
                </a:solidFill>
              </a:rPr>
              <a:t>I also have walked contrary unto them, and have brought them into the land of their enemies; if then their uncircumcised hearts be humbled, and they then accept of the punishment of their iniquity: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58537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YeHoVaH commanded Israel to circumcise their hearts: </a:t>
            </a:r>
          </a:p>
          <a:p>
            <a:pPr marL="0" indent="0" algn="ctr">
              <a:buNone/>
            </a:pPr>
            <a:r>
              <a:rPr lang="en-US" sz="4000" dirty="0">
                <a:solidFill>
                  <a:schemeClr val="bg1"/>
                </a:solidFill>
              </a:rPr>
              <a:t> </a:t>
            </a:r>
          </a:p>
          <a:p>
            <a:pPr marL="0" indent="0" algn="ctr">
              <a:buNone/>
            </a:pPr>
            <a:r>
              <a:rPr lang="en-US" sz="4000" baseline="30000" dirty="0">
                <a:solidFill>
                  <a:schemeClr val="bg1"/>
                </a:solidFill>
              </a:rPr>
              <a:t>Dt 10:16</a:t>
            </a:r>
            <a:r>
              <a:rPr lang="en-US" sz="4000" dirty="0">
                <a:solidFill>
                  <a:schemeClr val="bg1"/>
                </a:solidFill>
              </a:rPr>
              <a:t> Circumcise therefore the foreskin of your heart, and be no more stiffnecked.</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94875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YeHoVaH would also circumcise Israel’s heart.</a:t>
            </a:r>
          </a:p>
          <a:p>
            <a:pPr marL="0" indent="0" algn="ctr">
              <a:buNone/>
            </a:pPr>
            <a:endParaRPr lang="en-US" sz="1900" dirty="0">
              <a:solidFill>
                <a:schemeClr val="bg1"/>
              </a:solidFill>
            </a:endParaRPr>
          </a:p>
          <a:p>
            <a:pPr marL="0" indent="0" algn="ctr">
              <a:buNone/>
            </a:pPr>
            <a:r>
              <a:rPr lang="en-US" sz="4000" baseline="30000" dirty="0">
                <a:solidFill>
                  <a:schemeClr val="bg1"/>
                </a:solidFill>
              </a:rPr>
              <a:t>Dt 30:6</a:t>
            </a:r>
            <a:r>
              <a:rPr lang="en-US" sz="4000" dirty="0">
                <a:solidFill>
                  <a:schemeClr val="bg1"/>
                </a:solidFill>
              </a:rPr>
              <a:t> The LORD your God will circumcise your hearts and the hearts of your descendants, so that you may love him with all your heart and with all your soul, and live.</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60339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t>
            </a:r>
            <a:r>
              <a:rPr lang="en-US" sz="4000" b="1" dirty="0">
                <a:solidFill>
                  <a:schemeClr val="bg1"/>
                </a:solidFill>
                <a:latin typeface="Helvetica" pitchFamily="34" charset="0"/>
                <a:cs typeface="Helvetica" pitchFamily="34" charset="0"/>
              </a:rPr>
              <a:t>Ask</a:t>
            </a:r>
            <a:r>
              <a:rPr lang="en-US" sz="4000" dirty="0">
                <a:solidFill>
                  <a:schemeClr val="bg1"/>
                </a:solidFill>
                <a:latin typeface="Helvetica" pitchFamily="34" charset="0"/>
                <a:cs typeface="Helvetica" pitchFamily="34" charset="0"/>
              </a:rPr>
              <a:t>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t>
            </a:r>
            <a:r>
              <a:rPr lang="en-US" sz="4000" b="1" dirty="0">
                <a:solidFill>
                  <a:schemeClr val="bg1"/>
                </a:solidFill>
                <a:latin typeface="Helvetica" pitchFamily="34" charset="0"/>
                <a:cs typeface="Helvetica" pitchFamily="34" charset="0"/>
              </a:rPr>
              <a:t>Receive</a:t>
            </a:r>
            <a:r>
              <a:rPr lang="en-US" sz="4000" dirty="0">
                <a:solidFill>
                  <a:schemeClr val="bg1"/>
                </a:solidFill>
                <a:latin typeface="Helvetica" pitchFamily="34" charset="0"/>
                <a:cs typeface="Helvetica" pitchFamily="34" charset="0"/>
              </a:rPr>
              <a:t> Prayer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a:t>
            </a:r>
            <a:r>
              <a:rPr lang="en-US" sz="4000" b="1" dirty="0">
                <a:solidFill>
                  <a:schemeClr val="bg1"/>
                </a:solidFill>
                <a:latin typeface="Helvetica" pitchFamily="34" charset="0"/>
                <a:cs typeface="Helvetica" pitchFamily="34" charset="0"/>
              </a:rPr>
              <a:t>Give</a:t>
            </a:r>
            <a:r>
              <a:rPr lang="en-US" sz="4000" dirty="0">
                <a:solidFill>
                  <a:schemeClr val="bg1"/>
                </a:solidFill>
                <a:latin typeface="Helvetica" pitchFamily="34" charset="0"/>
                <a:cs typeface="Helvetica" pitchFamily="34" charset="0"/>
              </a:rPr>
              <a:t> your Tithes and Offerings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963579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The circumcised heart is the heart YeHoVaH put in us to Obey Him.</a:t>
            </a:r>
          </a:p>
          <a:p>
            <a:pPr marL="0" indent="0" algn="ctr">
              <a:buNone/>
            </a:pPr>
            <a:endParaRPr lang="en-US" sz="1700" dirty="0">
              <a:solidFill>
                <a:schemeClr val="bg1"/>
              </a:solidFill>
            </a:endParaRPr>
          </a:p>
          <a:p>
            <a:pPr marL="0" indent="0" algn="ctr">
              <a:buNone/>
            </a:pPr>
            <a:r>
              <a:rPr lang="en-US" sz="4000" baseline="30000" dirty="0">
                <a:solidFill>
                  <a:schemeClr val="bg1"/>
                </a:solidFill>
              </a:rPr>
              <a:t>EZE 11:19</a:t>
            </a:r>
            <a:r>
              <a:rPr lang="en-US" sz="4000" dirty="0">
                <a:solidFill>
                  <a:schemeClr val="bg1"/>
                </a:solidFill>
              </a:rPr>
              <a:t> “And I will give them one heart, and put a new spirit within them. And I will take the heart of stone out of their flesh and give them a heart of flesh, </a:t>
            </a:r>
          </a:p>
          <a:p>
            <a:pPr marL="0" indent="0" algn="ctr">
              <a:buNone/>
            </a:pPr>
            <a:r>
              <a:rPr lang="en-US" sz="4000" baseline="30000" dirty="0">
                <a:solidFill>
                  <a:schemeClr val="bg1"/>
                </a:solidFill>
              </a:rPr>
              <a:t>EZE 11:20</a:t>
            </a:r>
            <a:r>
              <a:rPr lang="en-US" sz="4000" dirty="0">
                <a:solidFill>
                  <a:schemeClr val="bg1"/>
                </a:solidFill>
              </a:rPr>
              <a:t> that they may walk in My statutes and keep My ordinances and do them. Then they will be My people, and I shall be their God.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99116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A circumcised heart is a heart that keeps the righteousness of God's Law! Paul spoke of the circumcised heart in this manner:</a:t>
            </a:r>
          </a:p>
          <a:p>
            <a:pPr marL="0" indent="0" algn="ctr">
              <a:buNone/>
            </a:pPr>
            <a:r>
              <a:rPr lang="en-US" sz="4000" dirty="0">
                <a:solidFill>
                  <a:schemeClr val="bg1"/>
                </a:solidFill>
              </a:rPr>
              <a:t> </a:t>
            </a:r>
          </a:p>
          <a:p>
            <a:pPr marL="0" indent="0" algn="ctr">
              <a:buNone/>
            </a:pPr>
            <a:r>
              <a:rPr lang="en-US" sz="4000" baseline="30000" dirty="0">
                <a:solidFill>
                  <a:schemeClr val="bg1"/>
                </a:solidFill>
              </a:rPr>
              <a:t>Ro 2:25</a:t>
            </a:r>
            <a:r>
              <a:rPr lang="en-US" sz="4000" dirty="0">
                <a:solidFill>
                  <a:schemeClr val="bg1"/>
                </a:solidFill>
              </a:rPr>
              <a:t> For circumcision verily profiteth, if thou keep the law: but if thou be a breaker of the law, thy circumcision is made uncircumcision.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85156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Ro 2:26</a:t>
            </a:r>
            <a:r>
              <a:rPr lang="en-US" sz="4000" dirty="0">
                <a:solidFill>
                  <a:schemeClr val="bg1"/>
                </a:solidFill>
              </a:rPr>
              <a:t> Therefore if the uncircumcision keep the righteousness of the law, shall not his uncircumcision be counted for circumcision? </a:t>
            </a:r>
          </a:p>
          <a:p>
            <a:pPr marL="0" indent="0" algn="ctr">
              <a:buNone/>
            </a:pPr>
            <a:r>
              <a:rPr lang="en-US" sz="4000" baseline="30000" dirty="0">
                <a:solidFill>
                  <a:schemeClr val="bg1"/>
                </a:solidFill>
              </a:rPr>
              <a:t>Ro 2:27</a:t>
            </a:r>
            <a:r>
              <a:rPr lang="en-US" sz="4000" dirty="0">
                <a:solidFill>
                  <a:schemeClr val="bg1"/>
                </a:solidFill>
              </a:rPr>
              <a:t> And shall not uncircumcision which is by nature, if it fulfil the law, judge thee, who by the letter and circumcision dost transgress the law?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1075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aseline="30000" dirty="0">
                <a:solidFill>
                  <a:schemeClr val="bg1"/>
                </a:solidFill>
              </a:rPr>
              <a:t>Ro 2:28</a:t>
            </a:r>
            <a:r>
              <a:rPr lang="en-US" sz="4000" dirty="0">
                <a:solidFill>
                  <a:schemeClr val="bg1"/>
                </a:solidFill>
              </a:rPr>
              <a:t> For he is not a Jew, which is one outwardly; neither </a:t>
            </a:r>
            <a:r>
              <a:rPr lang="en-US" sz="4000" i="1" dirty="0">
                <a:solidFill>
                  <a:schemeClr val="bg1"/>
                </a:solidFill>
              </a:rPr>
              <a:t>is that </a:t>
            </a:r>
            <a:r>
              <a:rPr lang="en-US" sz="4000" dirty="0">
                <a:solidFill>
                  <a:schemeClr val="bg1"/>
                </a:solidFill>
              </a:rPr>
              <a:t>circumcision, which is outward in the flesh: </a:t>
            </a:r>
          </a:p>
          <a:p>
            <a:pPr marL="0" indent="0" algn="ctr">
              <a:buNone/>
            </a:pPr>
            <a:r>
              <a:rPr lang="en-US" sz="4000" baseline="30000" dirty="0">
                <a:solidFill>
                  <a:schemeClr val="bg1"/>
                </a:solidFill>
              </a:rPr>
              <a:t>Ro 2:29</a:t>
            </a:r>
            <a:r>
              <a:rPr lang="en-US" sz="4000" dirty="0">
                <a:solidFill>
                  <a:schemeClr val="bg1"/>
                </a:solidFill>
              </a:rPr>
              <a:t> But he </a:t>
            </a:r>
            <a:r>
              <a:rPr lang="en-US" sz="4000" i="1" dirty="0">
                <a:solidFill>
                  <a:schemeClr val="bg1"/>
                </a:solidFill>
              </a:rPr>
              <a:t>is </a:t>
            </a:r>
            <a:r>
              <a:rPr lang="en-US" sz="4000" dirty="0">
                <a:solidFill>
                  <a:schemeClr val="bg1"/>
                </a:solidFill>
              </a:rPr>
              <a:t>a Jew, which is one inwardly; and circumcision </a:t>
            </a:r>
            <a:r>
              <a:rPr lang="en-US" sz="4000" i="1" dirty="0">
                <a:solidFill>
                  <a:schemeClr val="bg1"/>
                </a:solidFill>
              </a:rPr>
              <a:t>is that </a:t>
            </a:r>
            <a:r>
              <a:rPr lang="en-US" sz="4000" dirty="0">
                <a:solidFill>
                  <a:schemeClr val="bg1"/>
                </a:solidFill>
              </a:rPr>
              <a:t>of the heart, in the spirit, </a:t>
            </a:r>
            <a:r>
              <a:rPr lang="en-US" sz="4000" i="1" dirty="0">
                <a:solidFill>
                  <a:schemeClr val="bg1"/>
                </a:solidFill>
              </a:rPr>
              <a:t>and </a:t>
            </a:r>
            <a:r>
              <a:rPr lang="en-US" sz="4000" dirty="0">
                <a:solidFill>
                  <a:schemeClr val="bg1"/>
                </a:solidFill>
              </a:rPr>
              <a:t>not in the letter; whose praise </a:t>
            </a:r>
            <a:r>
              <a:rPr lang="en-US" sz="4000" i="1" dirty="0">
                <a:solidFill>
                  <a:schemeClr val="bg1"/>
                </a:solidFill>
              </a:rPr>
              <a:t>is </a:t>
            </a:r>
            <a:r>
              <a:rPr lang="en-US" sz="4000" dirty="0">
                <a:solidFill>
                  <a:schemeClr val="bg1"/>
                </a:solidFill>
              </a:rPr>
              <a:t>not of men, but of God.</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2666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26:42</a:t>
            </a:r>
            <a:r>
              <a:rPr lang="en-US" sz="4000" dirty="0">
                <a:solidFill>
                  <a:schemeClr val="bg1"/>
                </a:solidFill>
              </a:rPr>
              <a:t> Then will I remember my covenant </a:t>
            </a:r>
            <a:r>
              <a:rPr lang="en-US" sz="4000" u="sng" dirty="0">
                <a:solidFill>
                  <a:schemeClr val="bg1"/>
                </a:solidFill>
              </a:rPr>
              <a:t>with Jacob</a:t>
            </a:r>
            <a:r>
              <a:rPr lang="en-US" sz="4000" dirty="0">
                <a:solidFill>
                  <a:schemeClr val="bg1"/>
                </a:solidFill>
              </a:rPr>
              <a:t>, and also my covenant </a:t>
            </a:r>
            <a:r>
              <a:rPr lang="en-US" sz="4000" u="sng" dirty="0">
                <a:solidFill>
                  <a:schemeClr val="bg1"/>
                </a:solidFill>
              </a:rPr>
              <a:t>with Isaac</a:t>
            </a:r>
            <a:r>
              <a:rPr lang="en-US" sz="4000" dirty="0">
                <a:solidFill>
                  <a:schemeClr val="bg1"/>
                </a:solidFill>
              </a:rPr>
              <a:t>, and also my covenant </a:t>
            </a:r>
            <a:r>
              <a:rPr lang="en-US" sz="4000" u="sng" dirty="0">
                <a:solidFill>
                  <a:schemeClr val="bg1"/>
                </a:solidFill>
              </a:rPr>
              <a:t>with Abraham</a:t>
            </a:r>
            <a:r>
              <a:rPr lang="en-US" sz="4000" dirty="0">
                <a:solidFill>
                  <a:schemeClr val="bg1"/>
                </a:solidFill>
              </a:rPr>
              <a:t> will I remember; and I will remember </a:t>
            </a:r>
            <a:r>
              <a:rPr lang="en-US" sz="4000" u="sng" dirty="0">
                <a:solidFill>
                  <a:schemeClr val="bg1"/>
                </a:solidFill>
              </a:rPr>
              <a:t>the land</a:t>
            </a:r>
            <a:r>
              <a:rPr lang="en-US" sz="4000" dirty="0">
                <a:solidFill>
                  <a:schemeClr val="bg1"/>
                </a:solidFill>
              </a:rPr>
              <a:t>. </a:t>
            </a:r>
          </a:p>
          <a:p>
            <a:pPr marL="0" indent="0" algn="ctr">
              <a:buNone/>
            </a:pPr>
            <a:r>
              <a:rPr lang="en-US" sz="4000" dirty="0">
                <a:solidFill>
                  <a:schemeClr val="bg1"/>
                </a:solidFill>
              </a:rPr>
              <a:t> </a:t>
            </a:r>
          </a:p>
          <a:p>
            <a:pPr marL="0" indent="0" algn="ctr">
              <a:buNone/>
            </a:pPr>
            <a:r>
              <a:rPr lang="en-US" sz="4000" dirty="0">
                <a:solidFill>
                  <a:schemeClr val="bg1"/>
                </a:solidFill>
              </a:rPr>
              <a:t>The Land would have its Sabbaths.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3814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Lev 26:43</a:t>
            </a:r>
            <a:r>
              <a:rPr lang="en-US" sz="4000" dirty="0">
                <a:solidFill>
                  <a:schemeClr val="bg1"/>
                </a:solidFill>
              </a:rPr>
              <a:t> The land also shall be left of them, and shall enjoy her sabbaths, while she lieth desolate without them: and they shall accept of the punishment of their iniquity: because, even because they despised my judgments, and because their soul abhorred my statutes.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322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baseline="30000" dirty="0">
                <a:solidFill>
                  <a:schemeClr val="bg1"/>
                </a:solidFill>
              </a:rPr>
              <a:t>Lev 26:44</a:t>
            </a:r>
            <a:r>
              <a:rPr lang="en-US" sz="4000" dirty="0">
                <a:solidFill>
                  <a:schemeClr val="bg1"/>
                </a:solidFill>
              </a:rPr>
              <a:t> And yet for all that, when they be in the land of their enemies, I will not cast them away, neither will I abhor them, to destroy them utterly, and to break my covenant with them: for I </a:t>
            </a:r>
            <a:r>
              <a:rPr lang="en-US" sz="4000" i="1" dirty="0">
                <a:solidFill>
                  <a:schemeClr val="bg1"/>
                </a:solidFill>
              </a:rPr>
              <a:t>am </a:t>
            </a:r>
            <a:r>
              <a:rPr lang="en-US" sz="4000" dirty="0">
                <a:solidFill>
                  <a:schemeClr val="bg1"/>
                </a:solidFill>
              </a:rPr>
              <a:t>the LORD their God.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72050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Although YeHoVaH would carry them away into the land of their enemies:</a:t>
            </a:r>
          </a:p>
          <a:p>
            <a:pPr marL="0" indent="0" algn="ctr">
              <a:buNone/>
            </a:pPr>
            <a:endParaRPr lang="en-US" sz="1700" dirty="0">
              <a:solidFill>
                <a:schemeClr val="bg1"/>
              </a:solidFill>
            </a:endParaRPr>
          </a:p>
          <a:p>
            <a:r>
              <a:rPr lang="en-US" sz="4000" dirty="0">
                <a:solidFill>
                  <a:schemeClr val="bg1"/>
                </a:solidFill>
              </a:rPr>
              <a:t>In the multitude of Israel’s wickedness, He would not cast Israel away while they were in the land of their enemies.</a:t>
            </a:r>
          </a:p>
          <a:p>
            <a:r>
              <a:rPr lang="en-US" sz="4000" dirty="0">
                <a:solidFill>
                  <a:schemeClr val="bg1"/>
                </a:solidFill>
              </a:rPr>
              <a:t>YeHoVaH would not abhor them while they were captives in the land of their enemies, nor destroy them while they were in the land of their enemies.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25429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YeHoVaH would not forsake Israel or break His Covenant, although Israel broke Covenant with Him.</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26:45</a:t>
            </a:r>
            <a:r>
              <a:rPr lang="en-US" sz="4000" dirty="0">
                <a:solidFill>
                  <a:schemeClr val="bg1"/>
                </a:solidFill>
              </a:rPr>
              <a:t> But I will for their sakes remember the covenant of their ancestors, whom I brought forth out of the land of Egypt in the sight of the heathen, that I might be their God: I </a:t>
            </a:r>
            <a:r>
              <a:rPr lang="en-US" sz="4000" i="1" dirty="0">
                <a:solidFill>
                  <a:schemeClr val="bg1"/>
                </a:solidFill>
              </a:rPr>
              <a:t>am </a:t>
            </a:r>
            <a:r>
              <a:rPr lang="en-US" sz="4000" dirty="0">
                <a:solidFill>
                  <a:schemeClr val="bg1"/>
                </a:solidFill>
              </a:rPr>
              <a:t>the LORD.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343702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YeHoVaH would remember His Covenant with Jacob/Israel, Isaac, and Abraham. </a:t>
            </a:r>
          </a:p>
          <a:p>
            <a:pPr marL="0" indent="0" algn="ctr">
              <a:buNone/>
            </a:pPr>
            <a:r>
              <a:rPr lang="en-US" sz="4000" dirty="0">
                <a:solidFill>
                  <a:schemeClr val="bg1"/>
                </a:solidFill>
              </a:rPr>
              <a:t> </a:t>
            </a:r>
          </a:p>
          <a:p>
            <a:pPr marL="0" indent="0" algn="ctr">
              <a:buNone/>
            </a:pPr>
            <a:r>
              <a:rPr lang="en-US" sz="4000" dirty="0">
                <a:solidFill>
                  <a:schemeClr val="bg1"/>
                </a:solidFill>
              </a:rPr>
              <a:t>The Covenant YeHoVaH made with Israel at Sinai was repeatedly, over time, broken by Israel.  And yet, Father never completely destroyed Israel because of the Covenant He made with Abraham, Isaac, and Israel.</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0309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575047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While in exile in Babylon, YeHoVaH used Jeremiah to chasten Israel because they broke Covenant with Him.  But YeHoVaH also promised that a New Covenant with them would be made.</a:t>
            </a:r>
          </a:p>
          <a:p>
            <a:pPr marL="0" indent="0" algn="ctr">
              <a:buNone/>
            </a:pPr>
            <a:r>
              <a:rPr lang="en-US" sz="4000" dirty="0">
                <a:solidFill>
                  <a:schemeClr val="bg1"/>
                </a:solidFill>
              </a:rPr>
              <a:t> </a:t>
            </a:r>
          </a:p>
          <a:p>
            <a:pPr marL="0" indent="0" algn="ctr">
              <a:buNone/>
            </a:pPr>
            <a:r>
              <a:rPr lang="en-US" sz="4000" baseline="30000" dirty="0">
                <a:solidFill>
                  <a:schemeClr val="bg1"/>
                </a:solidFill>
              </a:rPr>
              <a:t>Jer 31:31</a:t>
            </a:r>
            <a:r>
              <a:rPr lang="en-US" sz="4000" dirty="0">
                <a:solidFill>
                  <a:schemeClr val="bg1"/>
                </a:solidFill>
              </a:rPr>
              <a:t> Behold, the days come, saith the LORD, that I will make a new covenant with the house of Israel, and with the house of Judah: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00410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baseline="30000" dirty="0">
                <a:solidFill>
                  <a:schemeClr val="bg1"/>
                </a:solidFill>
              </a:rPr>
              <a:t>Jer 31:32</a:t>
            </a:r>
            <a:r>
              <a:rPr lang="en-US" sz="4000" dirty="0">
                <a:solidFill>
                  <a:schemeClr val="bg1"/>
                </a:solidFill>
              </a:rPr>
              <a:t> Not according to the covenant that I made with their fathers in the day </a:t>
            </a:r>
            <a:r>
              <a:rPr lang="en-US" sz="4000" i="1" dirty="0">
                <a:solidFill>
                  <a:schemeClr val="bg1"/>
                </a:solidFill>
              </a:rPr>
              <a:t>that </a:t>
            </a:r>
            <a:r>
              <a:rPr lang="en-US" sz="4000" dirty="0">
                <a:solidFill>
                  <a:schemeClr val="bg1"/>
                </a:solidFill>
              </a:rPr>
              <a:t>I took them by the hand to bring them out of the land of Egypt; which my covenant they brake, although I was an husband unto them, saith the LORD: </a:t>
            </a:r>
          </a:p>
          <a:p>
            <a:pPr marL="0" indent="0" algn="ctr">
              <a:buNone/>
            </a:pPr>
            <a:r>
              <a:rPr lang="en-US" sz="4000" baseline="30000" dirty="0">
                <a:solidFill>
                  <a:schemeClr val="bg1"/>
                </a:solidFill>
              </a:rPr>
              <a:t>Jer 31:33</a:t>
            </a:r>
            <a:r>
              <a:rPr lang="en-US" sz="4000" dirty="0">
                <a:solidFill>
                  <a:schemeClr val="bg1"/>
                </a:solidFill>
              </a:rPr>
              <a:t> But this </a:t>
            </a:r>
            <a:r>
              <a:rPr lang="en-US" sz="4000" i="1" dirty="0">
                <a:solidFill>
                  <a:schemeClr val="bg1"/>
                </a:solidFill>
              </a:rPr>
              <a:t>shall be </a:t>
            </a:r>
            <a:r>
              <a:rPr lang="en-US" sz="4000" dirty="0">
                <a:solidFill>
                  <a:schemeClr val="bg1"/>
                </a:solidFill>
              </a:rPr>
              <a:t>the covenant that I will make with the house of Israel; After those days, saith the LORD, I will put my law in their inward parts, and write it in their hearts; and </a:t>
            </a:r>
            <a:r>
              <a:rPr lang="en-US" sz="4000" u="sng" dirty="0">
                <a:solidFill>
                  <a:schemeClr val="bg1"/>
                </a:solidFill>
              </a:rPr>
              <a:t>will be their God</a:t>
            </a:r>
            <a:r>
              <a:rPr lang="en-US" sz="4000" dirty="0">
                <a:solidFill>
                  <a:schemeClr val="bg1"/>
                </a:solidFill>
              </a:rPr>
              <a:t>, and </a:t>
            </a:r>
            <a:r>
              <a:rPr lang="en-US" sz="4000" u="sng" dirty="0">
                <a:solidFill>
                  <a:schemeClr val="bg1"/>
                </a:solidFill>
              </a:rPr>
              <a:t>they shall be my people</a:t>
            </a:r>
            <a:r>
              <a:rPr lang="en-US" sz="4000" dirty="0">
                <a:solidFill>
                  <a:schemeClr val="bg1"/>
                </a:solidFill>
              </a:rPr>
              <a: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246903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Like the Old Covenant, the New Covenant would be conditional. </a:t>
            </a:r>
          </a:p>
          <a:p>
            <a:pPr marL="0" indent="0" algn="ctr">
              <a:buNone/>
            </a:pPr>
            <a:r>
              <a:rPr lang="en-US" sz="4000" dirty="0">
                <a:solidFill>
                  <a:schemeClr val="bg1"/>
                </a:solidFill>
              </a:rPr>
              <a:t> </a:t>
            </a:r>
          </a:p>
          <a:p>
            <a:pPr marL="0" indent="0" algn="ctr">
              <a:buNone/>
            </a:pPr>
            <a:r>
              <a:rPr lang="en-US" sz="4000" baseline="30000" dirty="0">
                <a:solidFill>
                  <a:schemeClr val="bg1"/>
                </a:solidFill>
              </a:rPr>
              <a:t>Heb 8:8</a:t>
            </a:r>
            <a:r>
              <a:rPr lang="en-US" sz="4000" dirty="0">
                <a:solidFill>
                  <a:schemeClr val="bg1"/>
                </a:solidFill>
              </a:rPr>
              <a:t> For finding fault with them, he saith, Behold, the days come, saith the Lord, when I will make a new covenant with the house of Israel and with the house of Judah: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33174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Heb 8:9</a:t>
            </a:r>
            <a:r>
              <a:rPr lang="en-US" sz="4000" dirty="0">
                <a:solidFill>
                  <a:schemeClr val="bg1"/>
                </a:solidFill>
              </a:rPr>
              <a:t> Not according to the covenant that I made with their fathers in the day when I took them by the hand to lead them out of the land of Egypt; because they continued not in my covenant, and I regarded them not, saith the Lord.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01216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Heb 8:10</a:t>
            </a:r>
            <a:r>
              <a:rPr lang="en-US" sz="4000" dirty="0">
                <a:solidFill>
                  <a:schemeClr val="bg1"/>
                </a:solidFill>
              </a:rPr>
              <a:t> For this </a:t>
            </a:r>
            <a:r>
              <a:rPr lang="en-US" sz="4000" i="1" dirty="0">
                <a:solidFill>
                  <a:schemeClr val="bg1"/>
                </a:solidFill>
              </a:rPr>
              <a:t>is </a:t>
            </a:r>
            <a:r>
              <a:rPr lang="en-US" sz="4000" dirty="0">
                <a:solidFill>
                  <a:schemeClr val="bg1"/>
                </a:solidFill>
              </a:rPr>
              <a:t>the covenant that I will make with the house of Israel after those days, saith the Lord; I will put my laws into their mind, and write them in their hearts: and </a:t>
            </a:r>
            <a:r>
              <a:rPr lang="en-US" sz="4000" u="sng" dirty="0">
                <a:solidFill>
                  <a:schemeClr val="bg1"/>
                </a:solidFill>
              </a:rPr>
              <a:t>I will be to them a God</a:t>
            </a:r>
            <a:r>
              <a:rPr lang="en-US" sz="4000" dirty="0">
                <a:solidFill>
                  <a:schemeClr val="bg1"/>
                </a:solidFill>
              </a:rPr>
              <a:t>, and </a:t>
            </a:r>
            <a:r>
              <a:rPr lang="en-US" sz="4000" u="sng" dirty="0">
                <a:solidFill>
                  <a:schemeClr val="bg1"/>
                </a:solidFill>
              </a:rPr>
              <a:t>they shall be to me a people</a:t>
            </a:r>
            <a:r>
              <a:rPr lang="en-US" sz="4000" dirty="0">
                <a:solidFill>
                  <a:schemeClr val="bg1"/>
                </a:solidFill>
              </a:rPr>
              <a: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65134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YeHoVaH will be a God to the people. </a:t>
            </a:r>
          </a:p>
          <a:p>
            <a:pPr marL="0" indent="0" algn="ctr">
              <a:buNone/>
            </a:pPr>
            <a:r>
              <a:rPr lang="en-US" sz="4000" dirty="0">
                <a:solidFill>
                  <a:schemeClr val="bg1"/>
                </a:solidFill>
              </a:rPr>
              <a:t>The people will be YeHoVaH’s people.</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572082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aseline="30000" dirty="0">
                <a:solidFill>
                  <a:schemeClr val="bg1"/>
                </a:solidFill>
              </a:rPr>
              <a:t>Lev 26:46</a:t>
            </a:r>
            <a:r>
              <a:rPr lang="en-US" sz="4000" dirty="0">
                <a:solidFill>
                  <a:schemeClr val="bg1"/>
                </a:solidFill>
              </a:rPr>
              <a:t> These </a:t>
            </a:r>
            <a:r>
              <a:rPr lang="en-US" sz="4000" i="1" dirty="0">
                <a:solidFill>
                  <a:schemeClr val="bg1"/>
                </a:solidFill>
              </a:rPr>
              <a:t>are </a:t>
            </a:r>
            <a:r>
              <a:rPr lang="en-US" sz="4000" dirty="0">
                <a:solidFill>
                  <a:schemeClr val="bg1"/>
                </a:solidFill>
              </a:rPr>
              <a:t>the statutes and judgments and laws, which the LORD made between him and the children of Israel in mount Sinai by the hand of Moses.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60124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771" y="782832"/>
            <a:ext cx="9081663" cy="3598394"/>
          </a:xfrm>
        </p:spPr>
      </p:pic>
      <p:sp>
        <p:nvSpPr>
          <p:cNvPr id="4" name="Slide Number Placeholder 3"/>
          <p:cNvSpPr>
            <a:spLocks noGrp="1"/>
          </p:cNvSpPr>
          <p:nvPr>
            <p:ph type="sldNum" sz="quarter" idx="12"/>
          </p:nvPr>
        </p:nvSpPr>
        <p:spPr/>
        <p:txBody>
          <a:bodyPr/>
          <a:lstStyle/>
          <a:p>
            <a:fld id="{ABE43780-39AE-FD47-8E4A-A7BCC7E08357}" type="slidenum">
              <a:rPr lang="en-US" smtClean="0"/>
              <a:pPr/>
              <a:t>67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026653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Your support is greatly appreciated and needed.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140575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250677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Yeshua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585953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Our Preferred </a:t>
            </a:r>
          </a:p>
          <a:p>
            <a:pPr algn="ctr">
              <a:buNone/>
            </a:pPr>
            <a:r>
              <a:rPr lang="en-US" sz="4000" dirty="0">
                <a:solidFill>
                  <a:schemeClr val="bg1"/>
                </a:solidFill>
                <a:latin typeface="Helvetica" pitchFamily="34" charset="0"/>
                <a:cs typeface="Helvetica" pitchFamily="34" charset="0"/>
              </a:rPr>
              <a:t>Donation Methods: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510855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CashApp –</a:t>
            </a:r>
            <a:r>
              <a:rPr lang="en-US" sz="4000" dirty="0">
                <a:solidFill>
                  <a:schemeClr val="bg1"/>
                </a:solidFill>
              </a:rPr>
              <a:t> </a:t>
            </a:r>
            <a:r>
              <a:rPr lang="en-US" sz="4000" b="1" dirty="0">
                <a:solidFill>
                  <a:schemeClr val="bg1"/>
                </a:solidFill>
              </a:rPr>
              <a:t>$ABMHOI</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Venmo</a:t>
            </a:r>
            <a:r>
              <a:rPr lang="en-US" sz="4000" b="1" dirty="0">
                <a:solidFill>
                  <a:schemeClr val="bg1"/>
                </a:solidFill>
                <a:latin typeface="Helvetica" pitchFamily="34" charset="0"/>
                <a:cs typeface="Helvetica" pitchFamily="34" charset="0"/>
              </a:rPr>
              <a:t> – @Arthur-Bailey-10</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Zelle</a:t>
            </a:r>
            <a:r>
              <a:rPr lang="en-US" sz="4000" b="1" dirty="0">
                <a:solidFill>
                  <a:schemeClr val="bg1"/>
                </a:solidFill>
                <a:latin typeface="Helvetica" pitchFamily="34" charset="0"/>
                <a:cs typeface="Helvetica" pitchFamily="34" charset="0"/>
              </a:rPr>
              <a:t> – apostlea@gmail.com</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666333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Question and Answer</a:t>
            </a:r>
          </a:p>
          <a:p>
            <a:pPr marL="0" indent="0" algn="ctr">
              <a:buNone/>
            </a:pPr>
            <a:r>
              <a:rPr lang="en-US" sz="4000" dirty="0">
                <a:solidFill>
                  <a:schemeClr val="bg1"/>
                </a:solidFill>
                <a:latin typeface="Helvetica" pitchFamily="34" charset="0"/>
                <a:cs typeface="Helvetica" pitchFamily="34" charset="0"/>
              </a:rPr>
              <a:t>Period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891100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41096859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40793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latin typeface="Helvetica" pitchFamily="34" charset="0"/>
                <a:cs typeface="Helvetica" pitchFamily="34" charset="0"/>
              </a:rPr>
              <a:t>You can give by </a:t>
            </a:r>
          </a:p>
          <a:p>
            <a:pPr marL="0" indent="0" algn="ctr">
              <a:buNone/>
            </a:pPr>
            <a:r>
              <a:rPr lang="en-US" sz="4000" dirty="0">
                <a:solidFill>
                  <a:schemeClr val="bg1"/>
                </a:solidFill>
                <a:latin typeface="Helvetica" pitchFamily="34" charset="0"/>
                <a:cs typeface="Helvetica" pitchFamily="34" charset="0"/>
              </a:rPr>
              <a:t>Texting </a:t>
            </a:r>
          </a:p>
          <a:p>
            <a:pPr marL="0" indent="0" algn="ctr">
              <a:buNone/>
            </a:pPr>
            <a:r>
              <a:rPr lang="en-US" sz="4000" dirty="0">
                <a:solidFill>
                  <a:schemeClr val="bg1"/>
                </a:solidFill>
                <a:latin typeface="Helvetica" pitchFamily="34" charset="0"/>
                <a:cs typeface="Helvetica" pitchFamily="34" charset="0"/>
              </a:rPr>
              <a:t>Donate – Tithe - Offering</a:t>
            </a:r>
          </a:p>
          <a:p>
            <a:pPr marL="0" indent="0" algn="ctr">
              <a:buNone/>
            </a:pPr>
            <a:r>
              <a:rPr lang="en-US" sz="4000" dirty="0">
                <a:solidFill>
                  <a:schemeClr val="bg1"/>
                </a:solidFill>
                <a:latin typeface="Helvetica" pitchFamily="34" charset="0"/>
                <a:cs typeface="Helvetica" pitchFamily="34" charset="0"/>
              </a:rPr>
              <a:t>to</a:t>
            </a:r>
          </a:p>
          <a:p>
            <a:pPr marL="0" indent="0" algn="ctr">
              <a:buNone/>
            </a:pPr>
            <a:r>
              <a:rPr lang="en-US" sz="5400" dirty="0">
                <a:solidFill>
                  <a:schemeClr val="bg1"/>
                </a:solidFill>
              </a:rPr>
              <a:t>704-810-1579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5364436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 y="659644"/>
            <a:ext cx="9040582" cy="3350064"/>
          </a:xfrm>
          <a:prstGeom prst="rect">
            <a:avLst/>
          </a:prstGeom>
        </p:spPr>
      </p:pic>
    </p:spTree>
    <p:extLst>
      <p:ext uri="{BB962C8B-B14F-4D97-AF65-F5344CB8AC3E}">
        <p14:creationId xmlns:p14="http://schemas.microsoft.com/office/powerpoint/2010/main" val="42787993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408805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194801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Prayer</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944548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447384</TotalTime>
  <Words>3851</Words>
  <Application>Microsoft Office PowerPoint</Application>
  <PresentationFormat>On-screen Show (16:9)</PresentationFormat>
  <Paragraphs>410</Paragraphs>
  <Slides>77</Slides>
  <Notes>77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Sharon Campbell</cp:lastModifiedBy>
  <cp:revision>3203</cp:revision>
  <dcterms:created xsi:type="dcterms:W3CDTF">2015-08-01T01:54:59Z</dcterms:created>
  <dcterms:modified xsi:type="dcterms:W3CDTF">2023-01-13T04:26:57Z</dcterms:modified>
</cp:coreProperties>
</file>