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257" r:id="rId3"/>
    <p:sldId id="3920" r:id="rId4"/>
    <p:sldId id="1981" r:id="rId5"/>
    <p:sldId id="11417" r:id="rId6"/>
    <p:sldId id="4362" r:id="rId7"/>
    <p:sldId id="4366" r:id="rId8"/>
    <p:sldId id="4823" r:id="rId9"/>
    <p:sldId id="5223" r:id="rId10"/>
    <p:sldId id="8938" r:id="rId11"/>
    <p:sldId id="11453" r:id="rId12"/>
    <p:sldId id="11454" r:id="rId13"/>
    <p:sldId id="11455" r:id="rId14"/>
    <p:sldId id="11457" r:id="rId15"/>
    <p:sldId id="11458" r:id="rId16"/>
    <p:sldId id="11456" r:id="rId17"/>
    <p:sldId id="11459" r:id="rId18"/>
    <p:sldId id="11460" r:id="rId19"/>
    <p:sldId id="11462" r:id="rId20"/>
    <p:sldId id="11461" r:id="rId21"/>
    <p:sldId id="11463" r:id="rId22"/>
    <p:sldId id="11464" r:id="rId23"/>
    <p:sldId id="11465" r:id="rId24"/>
    <p:sldId id="11466" r:id="rId25"/>
    <p:sldId id="11467" r:id="rId26"/>
    <p:sldId id="11468" r:id="rId27"/>
    <p:sldId id="11469" r:id="rId28"/>
    <p:sldId id="11470" r:id="rId29"/>
    <p:sldId id="11471" r:id="rId30"/>
    <p:sldId id="11472" r:id="rId31"/>
    <p:sldId id="11473" r:id="rId32"/>
    <p:sldId id="11474" r:id="rId33"/>
    <p:sldId id="11475" r:id="rId34"/>
    <p:sldId id="11476" r:id="rId35"/>
    <p:sldId id="11477" r:id="rId36"/>
    <p:sldId id="11478" r:id="rId37"/>
    <p:sldId id="11479" r:id="rId38"/>
    <p:sldId id="11480" r:id="rId39"/>
    <p:sldId id="11481" r:id="rId40"/>
    <p:sldId id="11482" r:id="rId41"/>
    <p:sldId id="11483" r:id="rId42"/>
    <p:sldId id="11484" r:id="rId43"/>
    <p:sldId id="11485" r:id="rId44"/>
    <p:sldId id="11486" r:id="rId45"/>
    <p:sldId id="11487" r:id="rId46"/>
    <p:sldId id="11488" r:id="rId47"/>
    <p:sldId id="11489" r:id="rId48"/>
    <p:sldId id="11492" r:id="rId49"/>
    <p:sldId id="11491" r:id="rId50"/>
    <p:sldId id="11493" r:id="rId51"/>
    <p:sldId id="11494" r:id="rId52"/>
    <p:sldId id="11506" r:id="rId53"/>
    <p:sldId id="11546" r:id="rId54"/>
    <p:sldId id="11495" r:id="rId55"/>
    <p:sldId id="11496" r:id="rId56"/>
    <p:sldId id="11497" r:id="rId57"/>
    <p:sldId id="11498" r:id="rId58"/>
    <p:sldId id="11499" r:id="rId59"/>
    <p:sldId id="11500" r:id="rId60"/>
    <p:sldId id="11501" r:id="rId61"/>
    <p:sldId id="11502" r:id="rId62"/>
    <p:sldId id="11503" r:id="rId63"/>
    <p:sldId id="11504" r:id="rId64"/>
    <p:sldId id="11505" r:id="rId65"/>
    <p:sldId id="11507" r:id="rId66"/>
    <p:sldId id="11508" r:id="rId67"/>
    <p:sldId id="10468" r:id="rId68"/>
    <p:sldId id="11059" r:id="rId69"/>
    <p:sldId id="10183" r:id="rId70"/>
    <p:sldId id="11418" r:id="rId71"/>
    <p:sldId id="11419" r:id="rId72"/>
    <p:sldId id="11420" r:id="rId73"/>
    <p:sldId id="11421" r:id="rId74"/>
    <p:sldId id="11422" r:id="rId75"/>
    <p:sldId id="11423" r:id="rId7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48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1/7/2023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224945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64959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117583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507951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242054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93032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10281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28293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93152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2557749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85344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105582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8634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743902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380738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1852657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970638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802457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144034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054951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283169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355096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476414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44395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932050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237554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581350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903298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29526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436634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174798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2116228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10820001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4061273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104378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2368996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3770599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6609075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427257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675495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8937226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24860746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768901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1224906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1254345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261797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1/7/2023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1/7/2023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1/7/2023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19:1-27</a:t>
            </a:r>
          </a:p>
          <a:p>
            <a:pPr algn="ctr">
              <a:buNone/>
            </a:pPr>
            <a:r>
              <a:rPr lang="en-US" sz="4000" b="1" dirty="0">
                <a:solidFill>
                  <a:schemeClr val="bg1"/>
                </a:solidFill>
              </a:rPr>
              <a:t>Salvation and The Second Coming</a:t>
            </a: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Yeshua’s journey up to Jerusalem leads Him through a city called Jericho.  There He encounters a very rich man who goes through a great amount of difficulty to simply get a glimpse of Him. Yeshua used this man to communicate an understanding of salvation that people had in His 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100" dirty="0">
                <a:solidFill>
                  <a:schemeClr val="bg1"/>
                </a:solidFill>
              </a:rPr>
              <a:t>Yeshua also shared a parable to correct the misconception that had been developed in the minds of the people around Him from His teaching on the Kingdom’s immediate physical establishment.</a:t>
            </a:r>
          </a:p>
          <a:p>
            <a:pPr marL="0" indent="0" algn="ctr">
              <a:buNone/>
            </a:pPr>
            <a:r>
              <a:rPr lang="en-US" sz="4000" dirty="0">
                <a:solidFill>
                  <a:schemeClr val="bg1"/>
                </a:solidFill>
              </a:rPr>
              <a:t> </a:t>
            </a:r>
          </a:p>
          <a:p>
            <a:pPr marL="0" indent="0" algn="ctr">
              <a:buNone/>
            </a:pPr>
            <a:r>
              <a:rPr lang="en-US" sz="4100" baseline="30000" dirty="0">
                <a:solidFill>
                  <a:schemeClr val="bg1"/>
                </a:solidFill>
              </a:rPr>
              <a:t>Lk 19:1</a:t>
            </a:r>
            <a:r>
              <a:rPr lang="en-US" sz="4100" dirty="0">
                <a:solidFill>
                  <a:schemeClr val="bg1"/>
                </a:solidFill>
              </a:rPr>
              <a:t> And </a:t>
            </a:r>
            <a:r>
              <a:rPr lang="en-US" sz="4100" i="1" dirty="0">
                <a:solidFill>
                  <a:schemeClr val="bg1"/>
                </a:solidFill>
              </a:rPr>
              <a:t>Yeshua </a:t>
            </a:r>
            <a:r>
              <a:rPr lang="en-US" sz="4100" dirty="0">
                <a:solidFill>
                  <a:schemeClr val="bg1"/>
                </a:solidFill>
              </a:rPr>
              <a:t>entered and passed through Jericho.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487680"/>
            <a:ext cx="7486904" cy="4027171"/>
          </a:xfrm>
        </p:spPr>
        <p:txBody>
          <a:bodyPr>
            <a:normAutofit fontScale="77500" lnSpcReduction="20000"/>
          </a:bodyPr>
          <a:lstStyle/>
          <a:p>
            <a:pPr marL="0" indent="0" algn="ctr">
              <a:buNone/>
            </a:pPr>
            <a:r>
              <a:rPr lang="en-US" sz="4000" dirty="0">
                <a:solidFill>
                  <a:schemeClr val="bg1"/>
                </a:solidFill>
              </a:rPr>
              <a:t>In New Testament times Jericho stood some distance to the south-east of the ancient one, and near the opening of the valley of Achor. It was a rich and flourishing town, having a considerable trade, and celebrated for the palm trees which adorned the plain around. Yeshua visited Jericho on his last journey to Jerusalem where he gave sight to two blind men (Mat 20:29-34; Mar 10:46-52).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100" dirty="0">
                <a:solidFill>
                  <a:schemeClr val="bg1"/>
                </a:solidFill>
              </a:rPr>
              <a:t>There were three different Jerichos, on three different sites, the Jericho of Joshua, the Jericho of Herod, and the Jericho of the Crusades. </a:t>
            </a:r>
          </a:p>
          <a:p>
            <a:pPr marL="0" indent="0" algn="ctr">
              <a:buNone/>
            </a:pPr>
            <a:r>
              <a:rPr lang="en-US" sz="4100" dirty="0">
                <a:solidFill>
                  <a:schemeClr val="bg1"/>
                </a:solidFill>
              </a:rPr>
              <a:t>Er-Riha, the modern Jericho, dates from the time of the Crusades.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19:2</a:t>
            </a:r>
            <a:r>
              <a:rPr lang="en-US" sz="4000" dirty="0">
                <a:solidFill>
                  <a:schemeClr val="bg1"/>
                </a:solidFill>
              </a:rPr>
              <a:t> And, behold, </a:t>
            </a:r>
            <a:r>
              <a:rPr lang="en-US" sz="4000" i="1" dirty="0">
                <a:solidFill>
                  <a:schemeClr val="bg1"/>
                </a:solidFill>
              </a:rPr>
              <a:t>there was </a:t>
            </a:r>
            <a:r>
              <a:rPr lang="en-US" sz="4000" dirty="0">
                <a:solidFill>
                  <a:schemeClr val="bg1"/>
                </a:solidFill>
              </a:rPr>
              <a:t>a man named Zacchaeus, which was the chief among the publicans, and he was rich.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 the previous Chapter we read about a rich ruler who asked Yeshua about inheriting eternal life. His response led Yeshua to say, </a:t>
            </a:r>
            <a:r>
              <a:rPr lang="en-US" sz="4000" i="1" dirty="0">
                <a:solidFill>
                  <a:schemeClr val="bg1"/>
                </a:solidFill>
              </a:rPr>
              <a:t>“For it is easier for a camel to go through a needle's eye, than for a rich man to enter into the kingdom of God.” </a:t>
            </a:r>
          </a:p>
          <a:p>
            <a:pPr marL="0" indent="0" algn="ctr">
              <a:buNone/>
            </a:pPr>
            <a:endParaRPr lang="en-US" sz="1500" dirty="0">
              <a:solidFill>
                <a:schemeClr val="bg1"/>
              </a:solidFill>
            </a:endParaRPr>
          </a:p>
          <a:p>
            <a:pPr marL="0" indent="0" algn="ctr">
              <a:buNone/>
            </a:pPr>
            <a:r>
              <a:rPr lang="en-US" sz="4000" dirty="0">
                <a:solidFill>
                  <a:schemeClr val="bg1"/>
                </a:solidFill>
              </a:rPr>
              <a:t>In this passage, we read about salvation coming to a rich man’s house.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Chapter 3, when the publicans came to John to be baptized, John told them: </a:t>
            </a:r>
          </a:p>
          <a:p>
            <a:pPr marL="0" indent="0" algn="ctr">
              <a:buNone/>
            </a:pPr>
            <a:r>
              <a:rPr lang="en-US" sz="4000" dirty="0">
                <a:solidFill>
                  <a:schemeClr val="bg1"/>
                </a:solidFill>
              </a:rPr>
              <a:t> </a:t>
            </a:r>
          </a:p>
          <a:p>
            <a:pPr marL="0" indent="0" algn="ctr">
              <a:buNone/>
            </a:pPr>
            <a:r>
              <a:rPr lang="en-US" sz="4000" baseline="30000" dirty="0">
                <a:solidFill>
                  <a:schemeClr val="bg1"/>
                </a:solidFill>
              </a:rPr>
              <a:t>Lk 3:12</a:t>
            </a:r>
            <a:r>
              <a:rPr lang="en-US" sz="4000" dirty="0">
                <a:solidFill>
                  <a:schemeClr val="bg1"/>
                </a:solidFill>
              </a:rPr>
              <a:t> Then came also publicans to be baptized, and said unto him, Master, what shall we do? </a:t>
            </a:r>
          </a:p>
          <a:p>
            <a:pPr marL="0" indent="0" algn="ctr">
              <a:buNone/>
            </a:pPr>
            <a:r>
              <a:rPr lang="en-US" sz="4000" baseline="30000" dirty="0">
                <a:solidFill>
                  <a:schemeClr val="bg1"/>
                </a:solidFill>
              </a:rPr>
              <a:t>Lk 3:13</a:t>
            </a:r>
            <a:r>
              <a:rPr lang="en-US" sz="4000" dirty="0">
                <a:solidFill>
                  <a:schemeClr val="bg1"/>
                </a:solidFill>
              </a:rPr>
              <a:t> And he said unto them, Exact no more than that which is appointed you.</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Publicans – </a:t>
            </a:r>
            <a:r>
              <a:rPr lang="en-US" sz="4000" b="1" dirty="0">
                <a:solidFill>
                  <a:schemeClr val="bg1"/>
                </a:solidFill>
              </a:rPr>
              <a:t>5057 </a:t>
            </a:r>
            <a:r>
              <a:rPr lang="el-GR" sz="4000" b="1" dirty="0">
                <a:solidFill>
                  <a:schemeClr val="bg1"/>
                </a:solidFill>
              </a:rPr>
              <a:t>τελώνης </a:t>
            </a:r>
            <a:r>
              <a:rPr lang="en-US" sz="4000" dirty="0">
                <a:solidFill>
                  <a:schemeClr val="bg1"/>
                </a:solidFill>
              </a:rPr>
              <a:t>telones {tel-o'-nace} </a:t>
            </a:r>
          </a:p>
          <a:p>
            <a:pPr marL="0" indent="0" algn="ctr">
              <a:buNone/>
            </a:pPr>
            <a:r>
              <a:rPr lang="en-US" sz="4000" b="1" dirty="0">
                <a:solidFill>
                  <a:schemeClr val="bg1"/>
                </a:solidFill>
              </a:rPr>
              <a:t>Meaning:  </a:t>
            </a:r>
            <a:r>
              <a:rPr lang="en-US" sz="4000" dirty="0">
                <a:solidFill>
                  <a:schemeClr val="bg1"/>
                </a:solidFill>
              </a:rPr>
              <a:t>1) a renter or farmer of taxes 1a) among the Romans, usually a man of equestrian rank 2) a tax gatherer, collector of taxes or tolls, one employed by a publican or farmer general in the collection of taxes.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tax collectors were as a class, detested not only by the Jews, but by other nations also, both on account of their employment and of the </a:t>
            </a:r>
            <a:r>
              <a:rPr lang="en-US" sz="4000" u="sng" dirty="0">
                <a:solidFill>
                  <a:schemeClr val="bg1"/>
                </a:solidFill>
              </a:rPr>
              <a:t>harshness, greed, and deception</a:t>
            </a:r>
            <a:r>
              <a:rPr lang="en-US" sz="4000" dirty="0">
                <a:solidFill>
                  <a:schemeClr val="bg1"/>
                </a:solidFill>
              </a:rPr>
              <a:t>, with which they did their job. </a:t>
            </a:r>
          </a:p>
          <a:p>
            <a:pPr marL="0" indent="0" algn="ctr">
              <a:buNone/>
            </a:pPr>
            <a:r>
              <a:rPr lang="en-US" sz="4000" b="1" dirty="0">
                <a:solidFill>
                  <a:schemeClr val="bg1"/>
                </a:solidFill>
              </a:rPr>
              <a:t>Usage:  </a:t>
            </a:r>
            <a:r>
              <a:rPr lang="en-US" sz="4000" dirty="0">
                <a:solidFill>
                  <a:schemeClr val="bg1"/>
                </a:solidFill>
              </a:rPr>
              <a:t>AV - publican 22; 22</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Chapter 5 of Luke, publicans were regarded in the same category as sinners.</a:t>
            </a:r>
          </a:p>
          <a:p>
            <a:pPr marL="0" indent="0" algn="ctr">
              <a:buNone/>
            </a:pPr>
            <a:r>
              <a:rPr lang="en-US" sz="4000" dirty="0">
                <a:solidFill>
                  <a:schemeClr val="bg1"/>
                </a:solidFill>
              </a:rPr>
              <a:t> </a:t>
            </a:r>
          </a:p>
          <a:p>
            <a:pPr marL="0" indent="0" algn="ctr">
              <a:buNone/>
            </a:pPr>
            <a:r>
              <a:rPr lang="en-US" sz="4000" baseline="30000" dirty="0">
                <a:solidFill>
                  <a:schemeClr val="bg1"/>
                </a:solidFill>
              </a:rPr>
              <a:t>Lk 5:29</a:t>
            </a:r>
            <a:r>
              <a:rPr lang="en-US" sz="4000" dirty="0">
                <a:solidFill>
                  <a:schemeClr val="bg1"/>
                </a:solidFill>
              </a:rPr>
              <a:t> And Levi made him a great feast in his own house: and there was a great company of publicans and of others that sat down with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5:30</a:t>
            </a:r>
            <a:r>
              <a:rPr lang="en-US" sz="4000" dirty="0">
                <a:solidFill>
                  <a:schemeClr val="bg1"/>
                </a:solidFill>
              </a:rPr>
              <a:t> But their scribes and Pharisees murmured against his disciples, saying, Why do ye eat and drink with publicans and sinners? </a:t>
            </a:r>
          </a:p>
          <a:p>
            <a:pPr marL="0" indent="0" algn="ctr">
              <a:buNone/>
            </a:pPr>
            <a:r>
              <a:rPr lang="en-US" sz="4000" baseline="30000" dirty="0">
                <a:solidFill>
                  <a:schemeClr val="bg1"/>
                </a:solidFill>
              </a:rPr>
              <a:t>Lk 5:31</a:t>
            </a:r>
            <a:r>
              <a:rPr lang="en-US" sz="4000" dirty="0">
                <a:solidFill>
                  <a:schemeClr val="bg1"/>
                </a:solidFill>
              </a:rPr>
              <a:t> And Jesus answering said unto them, They that are whole need not a physician; but they that are sick. </a:t>
            </a:r>
          </a:p>
          <a:p>
            <a:pPr marL="0" indent="0" algn="ctr">
              <a:buNone/>
            </a:pPr>
            <a:r>
              <a:rPr lang="en-US" sz="4000" baseline="30000" dirty="0">
                <a:solidFill>
                  <a:schemeClr val="bg1"/>
                </a:solidFill>
              </a:rPr>
              <a:t>Lk 5:32</a:t>
            </a:r>
            <a:r>
              <a:rPr lang="en-US" sz="4000" dirty="0">
                <a:solidFill>
                  <a:schemeClr val="bg1"/>
                </a:solidFill>
              </a:rPr>
              <a:t> I came not to call the righteous, but sinners to repentance.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961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 this Chapter, Zacchaeus is a chief publican.</a:t>
            </a:r>
          </a:p>
          <a:p>
            <a:pPr marL="0" indent="0" algn="ctr">
              <a:buNone/>
            </a:pPr>
            <a:r>
              <a:rPr lang="en-US" sz="4000" dirty="0">
                <a:solidFill>
                  <a:schemeClr val="bg1"/>
                </a:solidFill>
              </a:rPr>
              <a:t> </a:t>
            </a:r>
          </a:p>
          <a:p>
            <a:pPr marL="0" indent="0" algn="ctr">
              <a:buNone/>
            </a:pPr>
            <a:r>
              <a:rPr lang="en-US" sz="4000" dirty="0">
                <a:solidFill>
                  <a:schemeClr val="bg1"/>
                </a:solidFill>
              </a:rPr>
              <a:t>Publican – </a:t>
            </a:r>
            <a:r>
              <a:rPr lang="en-US" sz="4000" b="1" dirty="0">
                <a:solidFill>
                  <a:schemeClr val="bg1"/>
                </a:solidFill>
              </a:rPr>
              <a:t>754 </a:t>
            </a:r>
            <a:r>
              <a:rPr lang="el-GR" sz="4000" b="1" dirty="0">
                <a:solidFill>
                  <a:schemeClr val="bg1"/>
                </a:solidFill>
              </a:rPr>
              <a:t>ἀρχιτελώνης </a:t>
            </a:r>
            <a:r>
              <a:rPr lang="en-US" sz="4000" dirty="0">
                <a:solidFill>
                  <a:schemeClr val="bg1"/>
                </a:solidFill>
              </a:rPr>
              <a:t>architelones {ar-khee-tel-o'-nace} </a:t>
            </a:r>
          </a:p>
          <a:p>
            <a:pPr marL="0" indent="0" algn="ctr">
              <a:buNone/>
            </a:pPr>
            <a:r>
              <a:rPr lang="en-US" sz="4000" b="1" dirty="0">
                <a:solidFill>
                  <a:schemeClr val="bg1"/>
                </a:solidFill>
              </a:rPr>
              <a:t>Meaning:  </a:t>
            </a:r>
            <a:r>
              <a:rPr lang="en-US" sz="4000" dirty="0">
                <a:solidFill>
                  <a:schemeClr val="bg1"/>
                </a:solidFill>
              </a:rPr>
              <a:t>1) a chief of tax collectors, chief publican </a:t>
            </a:r>
          </a:p>
          <a:p>
            <a:pPr marL="0" indent="0" algn="ctr">
              <a:buNone/>
            </a:pPr>
            <a:r>
              <a:rPr lang="en-US" sz="4000" b="1" dirty="0">
                <a:solidFill>
                  <a:schemeClr val="bg1"/>
                </a:solidFill>
              </a:rPr>
              <a:t>Usage:  </a:t>
            </a:r>
            <a:r>
              <a:rPr lang="en-US" sz="4000" dirty="0">
                <a:solidFill>
                  <a:schemeClr val="bg1"/>
                </a:solidFill>
              </a:rPr>
              <a:t>AV - chief among the publicans 1; 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969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19:3</a:t>
            </a:r>
            <a:r>
              <a:rPr lang="en-US" sz="4000" dirty="0">
                <a:solidFill>
                  <a:schemeClr val="bg1"/>
                </a:solidFill>
              </a:rPr>
              <a:t> And he sought to see Yeshua who he was; and could not for the press, because he was little of stature. </a:t>
            </a:r>
          </a:p>
          <a:p>
            <a:pPr marL="0" indent="0" algn="ctr">
              <a:buNone/>
            </a:pPr>
            <a:r>
              <a:rPr lang="en-US" sz="4000" baseline="30000" dirty="0">
                <a:solidFill>
                  <a:schemeClr val="bg1"/>
                </a:solidFill>
              </a:rPr>
              <a:t>Lk 19:4</a:t>
            </a:r>
            <a:r>
              <a:rPr lang="en-US" sz="4000" dirty="0">
                <a:solidFill>
                  <a:schemeClr val="bg1"/>
                </a:solidFill>
              </a:rPr>
              <a:t> And he ran before, and climbed up into a sycamore tree to see him: for he was to pass that </a:t>
            </a:r>
            <a:r>
              <a:rPr lang="en-US" sz="4000" i="1" dirty="0">
                <a:solidFill>
                  <a:schemeClr val="bg1"/>
                </a:solidFill>
              </a:rPr>
              <a:t>way</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045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19:5</a:t>
            </a:r>
            <a:r>
              <a:rPr lang="en-US" sz="4000" dirty="0">
                <a:solidFill>
                  <a:schemeClr val="bg1"/>
                </a:solidFill>
              </a:rPr>
              <a:t> And when Yeshua came to the place, he looked up, and saw him, and said unto him, Zacchaeus, make haste, and come down; for today I must abide at thy house. </a:t>
            </a:r>
          </a:p>
          <a:p>
            <a:pPr marL="0" indent="0" algn="ctr">
              <a:buNone/>
            </a:pPr>
            <a:r>
              <a:rPr lang="en-US" sz="4000" baseline="30000" dirty="0">
                <a:solidFill>
                  <a:schemeClr val="bg1"/>
                </a:solidFill>
              </a:rPr>
              <a:t>Lk 19:6</a:t>
            </a:r>
            <a:r>
              <a:rPr lang="en-US" sz="4000" dirty="0">
                <a:solidFill>
                  <a:schemeClr val="bg1"/>
                </a:solidFill>
              </a:rPr>
              <a:t> And he made haste, and came down, and received him joyfully.  </a:t>
            </a:r>
          </a:p>
          <a:p>
            <a:pPr marL="0" indent="0" algn="ctr">
              <a:buNone/>
            </a:pPr>
            <a:r>
              <a:rPr lang="en-US" sz="4000" baseline="30000" dirty="0">
                <a:solidFill>
                  <a:schemeClr val="bg1"/>
                </a:solidFill>
              </a:rPr>
              <a:t>Lk 19:7</a:t>
            </a:r>
            <a:r>
              <a:rPr lang="en-US" sz="4000" dirty="0">
                <a:solidFill>
                  <a:schemeClr val="bg1"/>
                </a:solidFill>
              </a:rPr>
              <a:t> And </a:t>
            </a:r>
            <a:r>
              <a:rPr lang="en-US" sz="4000" u="sng" dirty="0">
                <a:solidFill>
                  <a:schemeClr val="bg1"/>
                </a:solidFill>
              </a:rPr>
              <a:t>when </a:t>
            </a:r>
            <a:r>
              <a:rPr lang="en-US" sz="4000" b="1" u="sng" dirty="0">
                <a:solidFill>
                  <a:schemeClr val="bg1"/>
                </a:solidFill>
              </a:rPr>
              <a:t>they</a:t>
            </a:r>
            <a:r>
              <a:rPr lang="en-US" sz="4000" u="sng" dirty="0">
                <a:solidFill>
                  <a:schemeClr val="bg1"/>
                </a:solidFill>
              </a:rPr>
              <a:t> saw </a:t>
            </a:r>
            <a:r>
              <a:rPr lang="en-US" sz="4000" i="1" u="sng" dirty="0">
                <a:solidFill>
                  <a:schemeClr val="bg1"/>
                </a:solidFill>
              </a:rPr>
              <a:t>it</a:t>
            </a:r>
            <a:r>
              <a:rPr lang="en-US" sz="4000" i="1" dirty="0">
                <a:solidFill>
                  <a:schemeClr val="bg1"/>
                </a:solidFill>
              </a:rPr>
              <a:t>, </a:t>
            </a:r>
            <a:r>
              <a:rPr lang="en-US" sz="4000" b="1" u="sng" dirty="0">
                <a:solidFill>
                  <a:schemeClr val="bg1"/>
                </a:solidFill>
              </a:rPr>
              <a:t>they</a:t>
            </a:r>
            <a:r>
              <a:rPr lang="en-US" sz="4000" u="sng" dirty="0">
                <a:solidFill>
                  <a:schemeClr val="bg1"/>
                </a:solidFill>
              </a:rPr>
              <a:t> all murmured</a:t>
            </a:r>
            <a:r>
              <a:rPr lang="en-US" sz="4000" dirty="0">
                <a:solidFill>
                  <a:schemeClr val="bg1"/>
                </a:solidFill>
              </a:rPr>
              <a:t>, saying, That he was gone to be guest with a man that is a </a:t>
            </a:r>
            <a:r>
              <a:rPr lang="en-US" sz="4000" b="1" u="sng" dirty="0">
                <a:solidFill>
                  <a:schemeClr val="bg1"/>
                </a:solidFill>
              </a:rPr>
              <a:t>sinner</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9356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Sinner – </a:t>
            </a:r>
            <a:r>
              <a:rPr lang="en-US" sz="4000" b="1" dirty="0">
                <a:solidFill>
                  <a:schemeClr val="bg1"/>
                </a:solidFill>
              </a:rPr>
              <a:t>268 </a:t>
            </a:r>
            <a:r>
              <a:rPr lang="el-GR" sz="4000" b="1" dirty="0">
                <a:solidFill>
                  <a:schemeClr val="bg1"/>
                </a:solidFill>
              </a:rPr>
              <a:t>ἁμαρτωλός </a:t>
            </a:r>
            <a:r>
              <a:rPr lang="en-US" sz="4000" dirty="0">
                <a:solidFill>
                  <a:schemeClr val="bg1"/>
                </a:solidFill>
              </a:rPr>
              <a:t>hamartolos {ham-ar-to-los'}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devoted to sin</a:t>
            </a:r>
            <a:r>
              <a:rPr lang="en-US" sz="4000" dirty="0">
                <a:solidFill>
                  <a:schemeClr val="bg1"/>
                </a:solidFill>
              </a:rPr>
              <a:t>, a sinner 1a) not free from sin 1b) pre-eminently sinful, especially wicked 1b1) all wicked men 1b2) specifically of men stained with certain definite vices or crimes 1b2a) </a:t>
            </a:r>
            <a:r>
              <a:rPr lang="en-US" sz="4000" u="sng" dirty="0">
                <a:solidFill>
                  <a:schemeClr val="bg1"/>
                </a:solidFill>
              </a:rPr>
              <a:t>tax collectors</a:t>
            </a:r>
            <a:r>
              <a:rPr lang="en-US" sz="4000" dirty="0">
                <a:solidFill>
                  <a:schemeClr val="bg1"/>
                </a:solidFill>
              </a:rPr>
              <a:t>, </a:t>
            </a:r>
            <a:r>
              <a:rPr lang="en-US" sz="4000" u="sng" dirty="0">
                <a:solidFill>
                  <a:schemeClr val="bg1"/>
                </a:solidFill>
              </a:rPr>
              <a:t>heathen </a:t>
            </a:r>
            <a:endParaRPr lang="en-US" sz="4000" dirty="0">
              <a:solidFill>
                <a:schemeClr val="bg1"/>
              </a:solidFill>
            </a:endParaRPr>
          </a:p>
          <a:p>
            <a:pPr marL="0" indent="0" algn="ctr">
              <a:buNone/>
            </a:pPr>
            <a:r>
              <a:rPr lang="en-US" sz="4000" b="1" dirty="0">
                <a:solidFill>
                  <a:schemeClr val="bg1"/>
                </a:solidFill>
              </a:rPr>
              <a:t>Usage:  </a:t>
            </a:r>
            <a:r>
              <a:rPr lang="en-US" sz="4000" dirty="0">
                <a:solidFill>
                  <a:schemeClr val="bg1"/>
                </a:solidFill>
              </a:rPr>
              <a:t>AV - sinner 43, sinful 4; 47</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0100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Sin is defined in the New Testament Book of 1</a:t>
            </a:r>
            <a:r>
              <a:rPr lang="en-US" sz="4000" baseline="30000" dirty="0">
                <a:solidFill>
                  <a:schemeClr val="bg1"/>
                </a:solidFill>
              </a:rPr>
              <a:t>st</a:t>
            </a:r>
            <a:r>
              <a:rPr lang="en-US" sz="4000" dirty="0">
                <a:solidFill>
                  <a:schemeClr val="bg1"/>
                </a:solidFill>
              </a:rPr>
              <a:t> John 3.</a:t>
            </a:r>
          </a:p>
          <a:p>
            <a:pPr marL="0" indent="0" algn="ctr">
              <a:buNone/>
            </a:pPr>
            <a:r>
              <a:rPr lang="en-US" sz="4000" dirty="0">
                <a:solidFill>
                  <a:schemeClr val="bg1"/>
                </a:solidFill>
              </a:rPr>
              <a:t> </a:t>
            </a:r>
          </a:p>
          <a:p>
            <a:pPr marL="0" indent="0" algn="ctr">
              <a:buNone/>
            </a:pPr>
            <a:r>
              <a:rPr lang="en-US" sz="4000" baseline="30000" dirty="0">
                <a:solidFill>
                  <a:schemeClr val="bg1"/>
                </a:solidFill>
              </a:rPr>
              <a:t>1Jn 3:4</a:t>
            </a:r>
            <a:r>
              <a:rPr lang="en-US" sz="4000" dirty="0">
                <a:solidFill>
                  <a:schemeClr val="bg1"/>
                </a:solidFill>
              </a:rPr>
              <a:t> Whosoever committeth sin transgresseth also the law: for sin is the transgression of the law.</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119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728" y="451104"/>
            <a:ext cx="7461504" cy="4063747"/>
          </a:xfrm>
        </p:spPr>
        <p:txBody>
          <a:bodyPr>
            <a:normAutofit fontScale="77500" lnSpcReduction="20000"/>
          </a:bodyPr>
          <a:lstStyle/>
          <a:p>
            <a:pPr marL="0" indent="0" algn="ctr">
              <a:buNone/>
            </a:pPr>
            <a:r>
              <a:rPr lang="en-US" sz="4000" dirty="0">
                <a:solidFill>
                  <a:schemeClr val="bg1"/>
                </a:solidFill>
              </a:rPr>
              <a:t>Sin – </a:t>
            </a:r>
            <a:r>
              <a:rPr lang="en-US" sz="4000" b="1" dirty="0">
                <a:solidFill>
                  <a:schemeClr val="bg1"/>
                </a:solidFill>
              </a:rPr>
              <a:t>266 </a:t>
            </a:r>
            <a:r>
              <a:rPr lang="el-GR" sz="4000" b="1" dirty="0">
                <a:solidFill>
                  <a:schemeClr val="bg1"/>
                </a:solidFill>
              </a:rPr>
              <a:t>ἁμαρτία </a:t>
            </a:r>
            <a:r>
              <a:rPr lang="en-US" sz="4000" dirty="0">
                <a:solidFill>
                  <a:schemeClr val="bg1"/>
                </a:solidFill>
              </a:rPr>
              <a:t>hamartia {ham-ar-tee'-ah} </a:t>
            </a:r>
          </a:p>
          <a:p>
            <a:pPr marL="0" indent="0" algn="ctr">
              <a:buNone/>
            </a:pPr>
            <a:r>
              <a:rPr lang="en-US" sz="4000" b="1" dirty="0">
                <a:solidFill>
                  <a:schemeClr val="bg1"/>
                </a:solidFill>
              </a:rPr>
              <a:t>Meaning:  </a:t>
            </a:r>
            <a:r>
              <a:rPr lang="en-US" sz="4000" dirty="0">
                <a:solidFill>
                  <a:schemeClr val="bg1"/>
                </a:solidFill>
              </a:rPr>
              <a:t>1) equivalent to 264 1a) to be without a share in 1b) to miss the mark 1c) to err, be mistaken 1d) to miss or wander from the path of uprightness and honour, to do or go wrong 1e) </a:t>
            </a:r>
            <a:r>
              <a:rPr lang="en-US" sz="4000" b="1" u="sng" dirty="0">
                <a:solidFill>
                  <a:schemeClr val="bg1"/>
                </a:solidFill>
              </a:rPr>
              <a:t>to wander from the law of God, violate God's law</a:t>
            </a:r>
            <a:r>
              <a:rPr lang="en-US" sz="4000" dirty="0">
                <a:solidFill>
                  <a:schemeClr val="bg1"/>
                </a:solidFill>
              </a:rPr>
              <a:t>, sin 2) that which is done wrong, sin, an offence, </a:t>
            </a:r>
            <a:r>
              <a:rPr lang="en-US" sz="4000" b="1" u="sng" dirty="0">
                <a:solidFill>
                  <a:schemeClr val="bg1"/>
                </a:solidFill>
              </a:rPr>
              <a:t>a violation of the divine law</a:t>
            </a:r>
            <a:r>
              <a:rPr lang="en-US" sz="4000" dirty="0">
                <a:solidFill>
                  <a:schemeClr val="bg1"/>
                </a:solidFill>
              </a:rPr>
              <a:t> in thought or in act</a:t>
            </a:r>
          </a:p>
          <a:p>
            <a:pPr marL="0" indent="0" algn="ctr">
              <a:buNone/>
            </a:pPr>
            <a:r>
              <a:rPr lang="en-US" sz="4000" b="1" dirty="0">
                <a:solidFill>
                  <a:schemeClr val="bg1"/>
                </a:solidFill>
              </a:rPr>
              <a:t>Usage:  </a:t>
            </a:r>
            <a:r>
              <a:rPr lang="en-US" sz="4000" dirty="0">
                <a:solidFill>
                  <a:schemeClr val="bg1"/>
                </a:solidFill>
              </a:rPr>
              <a:t>AV - sin 172, sinful 1, offense 1; 174</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9583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08433"/>
            <a:ext cx="7493000" cy="4106418"/>
          </a:xfrm>
        </p:spPr>
        <p:txBody>
          <a:bodyPr>
            <a:normAutofit fontScale="77500" lnSpcReduction="20000"/>
          </a:bodyPr>
          <a:lstStyle/>
          <a:p>
            <a:pPr marL="0" indent="0" algn="ctr">
              <a:buNone/>
            </a:pPr>
            <a:r>
              <a:rPr lang="en-US" sz="4000" dirty="0">
                <a:solidFill>
                  <a:schemeClr val="bg1"/>
                </a:solidFill>
              </a:rPr>
              <a:t>Why was Zacchaeus considered a sinner by the Pharisees and others? His occupation.</a:t>
            </a:r>
          </a:p>
          <a:p>
            <a:pPr marL="0" indent="0" algn="ctr">
              <a:buNone/>
            </a:pPr>
            <a:endParaRPr lang="en-US" sz="2600" dirty="0">
              <a:solidFill>
                <a:schemeClr val="bg1"/>
              </a:solidFill>
            </a:endParaRPr>
          </a:p>
          <a:p>
            <a:pPr algn="ctr"/>
            <a:r>
              <a:rPr lang="en-US" sz="4000" dirty="0">
                <a:solidFill>
                  <a:schemeClr val="bg1"/>
                </a:solidFill>
              </a:rPr>
              <a:t>He was a publican</a:t>
            </a:r>
          </a:p>
          <a:p>
            <a:pPr algn="ctr"/>
            <a:r>
              <a:rPr lang="en-US" sz="4000" dirty="0">
                <a:solidFill>
                  <a:schemeClr val="bg1"/>
                </a:solidFill>
              </a:rPr>
              <a:t>What was a publican?  He was a collector of taxes for the Roman government. </a:t>
            </a:r>
          </a:p>
          <a:p>
            <a:pPr algn="ctr"/>
            <a:r>
              <a:rPr lang="en-US" sz="4000" dirty="0">
                <a:solidFill>
                  <a:schemeClr val="bg1"/>
                </a:solidFill>
              </a:rPr>
              <a:t>He worked for the Romans.</a:t>
            </a:r>
          </a:p>
          <a:p>
            <a:pPr algn="ctr"/>
            <a:r>
              <a:rPr lang="en-US" sz="4000" dirty="0">
                <a:solidFill>
                  <a:schemeClr val="bg1"/>
                </a:solidFill>
              </a:rPr>
              <a:t>He became wealthy by exploitation.</a:t>
            </a:r>
          </a:p>
          <a:p>
            <a:pPr algn="ctr"/>
            <a:r>
              <a:rPr lang="en-US" sz="4000" dirty="0">
                <a:solidFill>
                  <a:schemeClr val="bg1"/>
                </a:solidFill>
              </a:rPr>
              <a:t>He was chief among the publicans.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669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Zacchaeus knew how the people classified him as a sinner because of his occupation and how they thought about him and other publicans, but when he came into the company and presence of Yeshua, he wanted to make things right.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422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Luke 19:1-27</a:t>
            </a:r>
          </a:p>
          <a:p>
            <a:pPr algn="ctr">
              <a:buNone/>
            </a:pPr>
            <a:r>
              <a:rPr lang="en-US" sz="4400" b="1" dirty="0">
                <a:solidFill>
                  <a:schemeClr val="bg1"/>
                </a:solidFill>
              </a:rPr>
              <a:t>Salvation and The Second Coming</a:t>
            </a: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19:8</a:t>
            </a:r>
            <a:r>
              <a:rPr lang="en-US" sz="4000" dirty="0">
                <a:solidFill>
                  <a:schemeClr val="bg1"/>
                </a:solidFill>
              </a:rPr>
              <a:t> And Zacchaeus stood, and said unto the Lord; Behold, Lord, the half of my goods I give to the poor; and if I have taken any thing from any man by false accusation, I restore </a:t>
            </a:r>
            <a:r>
              <a:rPr lang="en-US" sz="4000" i="1" dirty="0">
                <a:solidFill>
                  <a:schemeClr val="bg1"/>
                </a:solidFill>
              </a:rPr>
              <a:t>him </a:t>
            </a:r>
            <a:r>
              <a:rPr lang="en-US" sz="4000" dirty="0">
                <a:solidFill>
                  <a:schemeClr val="bg1"/>
                </a:solidFill>
              </a:rPr>
              <a:t>fourfold.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978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In Yeshua’s presence, Zacchaeus is convicted to give half of his wealth to the poor, and anything taken from any man by false accusation, he would restore </a:t>
            </a:r>
            <a:r>
              <a:rPr lang="en-US" sz="4000" i="1" dirty="0">
                <a:solidFill>
                  <a:schemeClr val="bg1"/>
                </a:solidFill>
              </a:rPr>
              <a:t>him </a:t>
            </a:r>
            <a:r>
              <a:rPr lang="en-US" sz="4000" dirty="0">
                <a:solidFill>
                  <a:schemeClr val="bg1"/>
                </a:solidFill>
              </a:rPr>
              <a:t>fourfold. </a:t>
            </a:r>
          </a:p>
          <a:p>
            <a:pPr marL="0" indent="0" algn="ctr">
              <a:buNone/>
            </a:pPr>
            <a:endParaRPr lang="en-US" sz="2600" dirty="0">
              <a:solidFill>
                <a:schemeClr val="bg1"/>
              </a:solidFill>
            </a:endParaRPr>
          </a:p>
          <a:p>
            <a:pPr marL="0" indent="0" algn="ctr">
              <a:buNone/>
            </a:pPr>
            <a:r>
              <a:rPr lang="en-US" sz="4000" dirty="0">
                <a:solidFill>
                  <a:schemeClr val="bg1"/>
                </a:solidFill>
              </a:rPr>
              <a:t>Zacchaeus’s action was an act of repentance and restitution.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006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According to Torah/Law</a:t>
            </a:r>
          </a:p>
          <a:p>
            <a:pPr marL="0" indent="0" algn="ctr">
              <a:buNone/>
            </a:pPr>
            <a:r>
              <a:rPr lang="en-US" sz="4000" dirty="0">
                <a:solidFill>
                  <a:schemeClr val="bg1"/>
                </a:solidFill>
              </a:rPr>
              <a:t> </a:t>
            </a:r>
          </a:p>
          <a:p>
            <a:pPr marL="0" indent="0" algn="ctr">
              <a:buNone/>
            </a:pPr>
            <a:r>
              <a:rPr lang="en-US" sz="4000" baseline="30000" dirty="0">
                <a:solidFill>
                  <a:schemeClr val="bg1"/>
                </a:solidFill>
              </a:rPr>
              <a:t>Ex 22:1</a:t>
            </a:r>
            <a:r>
              <a:rPr lang="en-US" sz="4000" dirty="0">
                <a:solidFill>
                  <a:schemeClr val="bg1"/>
                </a:solidFill>
              </a:rPr>
              <a:t> If a man shall steal an ox, or a sheep, and kill it, or sell it; he shall restore five oxen for an ox, and four sheep for a sheep.</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324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3800" dirty="0">
                <a:solidFill>
                  <a:schemeClr val="bg1"/>
                </a:solidFill>
                <a:latin typeface="Calibri" panose="020F0502020204030204" pitchFamily="34" charset="0"/>
                <a:cs typeface="Calibri" panose="020F0502020204030204" pitchFamily="34" charset="0"/>
              </a:rPr>
              <a:t>In 2</a:t>
            </a:r>
            <a:r>
              <a:rPr lang="en-US" sz="3800" baseline="30000" dirty="0">
                <a:solidFill>
                  <a:schemeClr val="bg1"/>
                </a:solidFill>
                <a:latin typeface="Calibri" panose="020F0502020204030204" pitchFamily="34" charset="0"/>
                <a:cs typeface="Calibri" panose="020F0502020204030204" pitchFamily="34" charset="0"/>
              </a:rPr>
              <a:t>nd</a:t>
            </a:r>
            <a:r>
              <a:rPr lang="en-US" sz="3800" dirty="0">
                <a:solidFill>
                  <a:schemeClr val="bg1"/>
                </a:solidFill>
                <a:latin typeface="Calibri" panose="020F0502020204030204" pitchFamily="34" charset="0"/>
                <a:cs typeface="Calibri" panose="020F0502020204030204" pitchFamily="34" charset="0"/>
              </a:rPr>
              <a:t> Samuel 12, when David was confronted by YeHoVaH, via the prophet Nathan, because of what he had done by taking Uriah’s wife, Nathan told a story and concluded: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847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469392"/>
            <a:ext cx="7601712" cy="4045459"/>
          </a:xfrm>
        </p:spPr>
        <p:txBody>
          <a:bodyPr>
            <a:normAutofit fontScale="77500" lnSpcReduction="20000"/>
          </a:bodyPr>
          <a:lstStyle/>
          <a:p>
            <a:pPr marL="0" indent="0" algn="ctr">
              <a:buNone/>
            </a:pPr>
            <a:r>
              <a:rPr lang="en-US" sz="4000" baseline="30000" dirty="0">
                <a:solidFill>
                  <a:schemeClr val="bg1"/>
                </a:solidFill>
              </a:rPr>
              <a:t>2Sa 12:5</a:t>
            </a:r>
            <a:r>
              <a:rPr lang="en-US" sz="4000" dirty="0">
                <a:solidFill>
                  <a:schemeClr val="bg1"/>
                </a:solidFill>
              </a:rPr>
              <a:t> And David's anger was greatly kindled against the man; and he said to Nathan, </a:t>
            </a:r>
            <a:r>
              <a:rPr lang="en-US" sz="4000" i="1" dirty="0">
                <a:solidFill>
                  <a:schemeClr val="bg1"/>
                </a:solidFill>
              </a:rPr>
              <a:t>As </a:t>
            </a:r>
            <a:r>
              <a:rPr lang="en-US" sz="4000" dirty="0">
                <a:solidFill>
                  <a:schemeClr val="bg1"/>
                </a:solidFill>
              </a:rPr>
              <a:t>the LORD liveth, the man that hath done this </a:t>
            </a:r>
            <a:r>
              <a:rPr lang="en-US" sz="4000" i="1" dirty="0">
                <a:solidFill>
                  <a:schemeClr val="bg1"/>
                </a:solidFill>
              </a:rPr>
              <a:t>thing </a:t>
            </a:r>
            <a:r>
              <a:rPr lang="en-US" sz="4000" dirty="0">
                <a:solidFill>
                  <a:schemeClr val="bg1"/>
                </a:solidFill>
              </a:rPr>
              <a:t>shall surely die: </a:t>
            </a:r>
            <a:r>
              <a:rPr lang="en-US" sz="4000" baseline="30000" dirty="0">
                <a:solidFill>
                  <a:schemeClr val="bg1"/>
                </a:solidFill>
              </a:rPr>
              <a:t>2Sa 12:6</a:t>
            </a:r>
            <a:r>
              <a:rPr lang="en-US" sz="4000" dirty="0">
                <a:solidFill>
                  <a:schemeClr val="bg1"/>
                </a:solidFill>
              </a:rPr>
              <a:t> And he shall restore the lamb fourfold, because he did this thing, and because he had no pity.  </a:t>
            </a:r>
            <a:r>
              <a:rPr lang="en-US" sz="4000" baseline="30000" dirty="0">
                <a:solidFill>
                  <a:schemeClr val="bg1"/>
                </a:solidFill>
              </a:rPr>
              <a:t>2Sa 12:7</a:t>
            </a:r>
            <a:r>
              <a:rPr lang="en-US" sz="4000" dirty="0">
                <a:solidFill>
                  <a:schemeClr val="bg1"/>
                </a:solidFill>
              </a:rPr>
              <a:t> And Nathan said to David, Thou </a:t>
            </a:r>
            <a:r>
              <a:rPr lang="en-US" sz="4000" i="1" dirty="0">
                <a:solidFill>
                  <a:schemeClr val="bg1"/>
                </a:solidFill>
              </a:rPr>
              <a:t>art </a:t>
            </a:r>
            <a:r>
              <a:rPr lang="en-US" sz="4000" dirty="0">
                <a:solidFill>
                  <a:schemeClr val="bg1"/>
                </a:solidFill>
              </a:rPr>
              <a:t>the man. Thus saith the LORD God of Israel, I anointed thee king over Israel, and I delivered thee out of the hand of Saul;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7136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Lk 19:9</a:t>
            </a:r>
            <a:r>
              <a:rPr lang="en-US" sz="4000" dirty="0">
                <a:solidFill>
                  <a:schemeClr val="bg1"/>
                </a:solidFill>
              </a:rPr>
              <a:t> And Yeshua said unto him, This day is </a:t>
            </a:r>
            <a:r>
              <a:rPr lang="en-US" sz="4000" b="1" u="sng" dirty="0">
                <a:solidFill>
                  <a:schemeClr val="bg1"/>
                </a:solidFill>
              </a:rPr>
              <a:t>salvation</a:t>
            </a:r>
            <a:r>
              <a:rPr lang="en-US" sz="4000" dirty="0">
                <a:solidFill>
                  <a:schemeClr val="bg1"/>
                </a:solidFill>
              </a:rPr>
              <a:t> come to this house, forsomuch as he also is a son of Abraham. </a:t>
            </a:r>
          </a:p>
          <a:p>
            <a:pPr marL="0" indent="0" algn="ctr">
              <a:buNone/>
            </a:pPr>
            <a:r>
              <a:rPr lang="en-US" sz="4000" dirty="0">
                <a:solidFill>
                  <a:schemeClr val="bg1"/>
                </a:solidFill>
              </a:rPr>
              <a:t> </a:t>
            </a:r>
          </a:p>
          <a:p>
            <a:pPr marL="0" indent="0" algn="ctr">
              <a:buNone/>
            </a:pPr>
            <a:r>
              <a:rPr lang="en-US" sz="4000" dirty="0">
                <a:solidFill>
                  <a:schemeClr val="bg1"/>
                </a:solidFill>
              </a:rPr>
              <a:t>Salvation is first mentioned in Genesis as Israel is prophesying to his sons.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6171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Ge 49:18</a:t>
            </a:r>
            <a:r>
              <a:rPr lang="en-US" sz="4000" dirty="0">
                <a:solidFill>
                  <a:schemeClr val="bg1"/>
                </a:solidFill>
              </a:rPr>
              <a:t> I have waited for thy salvation, O LORD.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7964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03444 </a:t>
            </a:r>
            <a:r>
              <a:rPr lang="he-IL" sz="4000" dirty="0">
                <a:solidFill>
                  <a:schemeClr val="bg1"/>
                </a:solidFill>
              </a:rPr>
              <a:t>יְשׁוּעָה </a:t>
            </a:r>
            <a:r>
              <a:rPr lang="en-US" sz="4000" dirty="0">
                <a:solidFill>
                  <a:schemeClr val="bg1"/>
                </a:solidFill>
              </a:rPr>
              <a:t> yeshuw`ah {yesh-oo'-aw} </a:t>
            </a:r>
          </a:p>
          <a:p>
            <a:pPr marL="0" indent="0" algn="ctr">
              <a:buNone/>
            </a:pPr>
            <a:r>
              <a:rPr lang="en-US" sz="4000" b="1" dirty="0">
                <a:solidFill>
                  <a:schemeClr val="bg1"/>
                </a:solidFill>
              </a:rPr>
              <a:t>Meaning:  </a:t>
            </a:r>
            <a:r>
              <a:rPr lang="en-US" sz="4000" dirty="0">
                <a:solidFill>
                  <a:schemeClr val="bg1"/>
                </a:solidFill>
              </a:rPr>
              <a:t>1) salvation, deliverance 1a) welfare, prosperity 1b) deliverance 1c) salvation (by God) 1d) victory </a:t>
            </a:r>
          </a:p>
          <a:p>
            <a:pPr marL="0" indent="0" algn="ctr">
              <a:buNone/>
            </a:pPr>
            <a:r>
              <a:rPr lang="en-US" sz="4000" b="1" dirty="0">
                <a:solidFill>
                  <a:schemeClr val="bg1"/>
                </a:solidFill>
              </a:rPr>
              <a:t>Usage:  </a:t>
            </a:r>
            <a:r>
              <a:rPr lang="en-US" sz="4000" dirty="0">
                <a:solidFill>
                  <a:schemeClr val="bg1"/>
                </a:solidFill>
              </a:rPr>
              <a:t>AV - salvation 65, help 4, deliverance 3, health 3, save 1, saving 1, welfare 1; 78</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2193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Salvation – </a:t>
            </a:r>
            <a:r>
              <a:rPr lang="en-US" sz="4000" b="1" dirty="0">
                <a:solidFill>
                  <a:schemeClr val="bg1"/>
                </a:solidFill>
              </a:rPr>
              <a:t>4991 </a:t>
            </a:r>
            <a:r>
              <a:rPr lang="el-GR" sz="4000" b="1" dirty="0">
                <a:solidFill>
                  <a:schemeClr val="bg1"/>
                </a:solidFill>
              </a:rPr>
              <a:t>σωτηρία </a:t>
            </a:r>
            <a:r>
              <a:rPr lang="en-US" sz="4000" dirty="0">
                <a:solidFill>
                  <a:schemeClr val="bg1"/>
                </a:solidFill>
              </a:rPr>
              <a:t>soteria {so-tay-ree'-ah} </a:t>
            </a:r>
          </a:p>
          <a:p>
            <a:pPr marL="0" indent="0" algn="ctr">
              <a:buNone/>
            </a:pPr>
            <a:r>
              <a:rPr lang="en-US" sz="4000" b="1" dirty="0">
                <a:solidFill>
                  <a:schemeClr val="bg1"/>
                </a:solidFill>
              </a:rPr>
              <a:t>Meaning:  </a:t>
            </a:r>
            <a:r>
              <a:rPr lang="en-US" sz="4000" dirty="0">
                <a:solidFill>
                  <a:schemeClr val="bg1"/>
                </a:solidFill>
              </a:rPr>
              <a:t>1) deliverance, preservation, safety, salvation 1a) deliverance from the molestation of enemies 1b) in an ethical sense, that which concludes to the souls safety or salvation 1b1) of Messianic salvation</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0266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2) salvation as the present possession of all true Christians 3) future salvation, the sum of benefits and blessings which the Christians, redeemed from all earthly ills, will enjoy after the visible return of Christ from heaven in the consummated and eternal kingdom of God.</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98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i="1" dirty="0">
                <a:solidFill>
                  <a:schemeClr val="bg1"/>
                </a:solidFill>
              </a:rPr>
              <a:t>The literature on salvation from church teaching is virtually the literature of theology. </a:t>
            </a:r>
          </a:p>
          <a:p>
            <a:pPr marL="0" indent="0" algn="ctr">
              <a:buNone/>
            </a:pPr>
            <a:r>
              <a:rPr lang="en-US" sz="4000" i="1" dirty="0">
                <a:solidFill>
                  <a:schemeClr val="bg1"/>
                </a:solidFill>
              </a:rPr>
              <a:t>In English Versions of the Bible the words "salvation" "save," are not technical theological terms, but denote simply "deliverance," in almost any sense the latter word can have. In systematic theology, however, "salvation" denotes the whole process by which man is delivered from all that would prevent his attaining to the highest good that God has prepared for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1447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i="1" dirty="0">
                <a:solidFill>
                  <a:schemeClr val="bg1"/>
                </a:solidFill>
              </a:rPr>
              <a:t>Or, by a transferred sense, "salvation" denotes the actual enjoyment of that good. So, while these technical senses are often associated with the Greek or Hebrew words translated "save," etc., yet they are still more often used in connection with other words or represented only by the general sense of a passage.</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981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i="1" dirty="0">
                <a:solidFill>
                  <a:schemeClr val="bg1"/>
                </a:solidFill>
              </a:rPr>
              <a:t>Salvation is both a present and a future matter for us. The full realization of all that God has in store will not be ours until the end of human history (if, indeed, there will not be opened infinite possibilities of eternal growth), but the enjoyment of these blessings depends on conditions fulfilled in us and by us now.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54814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530353"/>
            <a:ext cx="7450328" cy="3984498"/>
          </a:xfrm>
        </p:spPr>
        <p:txBody>
          <a:bodyPr>
            <a:normAutofit fontScale="77500" lnSpcReduction="20000"/>
          </a:bodyPr>
          <a:lstStyle/>
          <a:p>
            <a:pPr marL="0" indent="0" algn="ctr">
              <a:buNone/>
            </a:pPr>
            <a:r>
              <a:rPr lang="en-US" sz="4000" i="1" dirty="0">
                <a:solidFill>
                  <a:schemeClr val="bg1"/>
                </a:solidFill>
              </a:rPr>
              <a:t>Salvation, then, means deliverance from all that interferes with the enjoyment of these blessings. So it takes countless forms-deliverance from natural plagues, from internal dissensions, from external enemies, or from the subjugation of conquerors (the exile, particularly). As far as enemies constitute the threatening danger, the prayer for deliverance is often based on their evil character.</a:t>
            </a:r>
            <a:endParaRPr lang="en-US" sz="4000" i="1"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6347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728" y="566929"/>
            <a:ext cx="7383272" cy="3947922"/>
          </a:xfrm>
        </p:spPr>
        <p:txBody>
          <a:bodyPr>
            <a:normAutofit fontScale="77500" lnSpcReduction="20000"/>
          </a:bodyPr>
          <a:lstStyle/>
          <a:p>
            <a:pPr marL="0" indent="0" algn="ctr">
              <a:buNone/>
            </a:pPr>
            <a:r>
              <a:rPr lang="en-US" sz="4000" i="1" dirty="0">
                <a:solidFill>
                  <a:schemeClr val="bg1"/>
                </a:solidFill>
              </a:rPr>
              <a:t>But for the individual all these evils are summed up in the word "death," which was thought to terminate all relation to God and all possibility of enjoying His blessings (Ps 115:17; Isa 38:18, etc.). And so "death" became established as the antinomy to "salvation," and in this sense the word has persisted, although the equation "loss of salvation = physical death" has long been transcended. </a:t>
            </a:r>
            <a:endParaRPr lang="en-US" sz="4000" i="1"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38133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i="1" dirty="0">
                <a:solidFill>
                  <a:schemeClr val="bg1"/>
                </a:solidFill>
              </a:rPr>
              <a:t>But death and its attendant evils are worked by God's wrath, and so it is from this wrath that salvation is sought (Jos 7:26, etc.). And thus, naturally, salvation is from everything that raises that wrath, above all from sin (Eze 36:25,26, etc.).</a:t>
            </a:r>
            <a:r>
              <a:rPr lang="en-US" sz="4000" i="1" dirty="0"/>
              <a:t> </a:t>
            </a:r>
          </a:p>
          <a:p>
            <a:pPr marL="0" indent="0" algn="ctr">
              <a:buNone/>
            </a:pPr>
            <a:r>
              <a:rPr lang="en-US" sz="4000" dirty="0">
                <a:solidFill>
                  <a:schemeClr val="bg1"/>
                </a:solidFill>
              </a:rPr>
              <a:t>Written by Burton Scott Easton</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0997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19:10</a:t>
            </a:r>
            <a:r>
              <a:rPr lang="en-US" sz="4000" dirty="0">
                <a:solidFill>
                  <a:schemeClr val="bg1"/>
                </a:solidFill>
              </a:rPr>
              <a:t> For the Son of man is come to seek and to save that which was lost.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5317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768" y="481584"/>
            <a:ext cx="7546848" cy="4145834"/>
          </a:xfrm>
        </p:spPr>
        <p:txBody>
          <a:bodyPr>
            <a:noAutofit/>
          </a:bodyPr>
          <a:lstStyle/>
          <a:p>
            <a:pPr marL="0" indent="0" algn="ctr">
              <a:buNone/>
            </a:pPr>
            <a:r>
              <a:rPr lang="en-US" sz="2900" dirty="0">
                <a:solidFill>
                  <a:schemeClr val="bg1"/>
                </a:solidFill>
              </a:rPr>
              <a:t>Lost – </a:t>
            </a:r>
            <a:r>
              <a:rPr lang="en-US" sz="2900" b="1" dirty="0">
                <a:solidFill>
                  <a:schemeClr val="bg1"/>
                </a:solidFill>
              </a:rPr>
              <a:t>622 </a:t>
            </a:r>
            <a:r>
              <a:rPr lang="el-GR" sz="2900" b="1" dirty="0">
                <a:solidFill>
                  <a:schemeClr val="bg1"/>
                </a:solidFill>
              </a:rPr>
              <a:t>ἀπόλλυμι </a:t>
            </a:r>
            <a:r>
              <a:rPr lang="en-US" sz="2900" dirty="0">
                <a:solidFill>
                  <a:schemeClr val="bg1"/>
                </a:solidFill>
              </a:rPr>
              <a:t>apollumi {ap-ol'-loo-mee} </a:t>
            </a:r>
          </a:p>
          <a:p>
            <a:pPr marL="0" indent="0" algn="ctr">
              <a:buNone/>
            </a:pPr>
            <a:r>
              <a:rPr lang="en-US" sz="2900" b="1" dirty="0">
                <a:solidFill>
                  <a:schemeClr val="bg1"/>
                </a:solidFill>
              </a:rPr>
              <a:t>Meaning:  </a:t>
            </a:r>
            <a:r>
              <a:rPr lang="en-US" sz="2900" dirty="0">
                <a:solidFill>
                  <a:schemeClr val="bg1"/>
                </a:solidFill>
              </a:rPr>
              <a:t>1) to destroy 1a) to put out of the way entirely, abolish, put an end to ruin 1b) render useless 1c) to kill 1d) to declare that one must be put to death 1e) metaph. to devote or give over to eternal misery in hell 1f) to perish, to be lost, ruined, destroyed 2) to destroy 2a) to lose </a:t>
            </a:r>
          </a:p>
          <a:p>
            <a:pPr marL="0" indent="0" algn="ctr">
              <a:buNone/>
            </a:pPr>
            <a:r>
              <a:rPr lang="en-US" sz="2900" b="1" dirty="0">
                <a:solidFill>
                  <a:schemeClr val="bg1"/>
                </a:solidFill>
              </a:rPr>
              <a:t>Usage:  </a:t>
            </a:r>
            <a:r>
              <a:rPr lang="en-US" sz="2900" dirty="0">
                <a:solidFill>
                  <a:schemeClr val="bg1"/>
                </a:solidFill>
              </a:rPr>
              <a:t>AV - perish 33, destroy 26, lose 22, be lost 5, lost 4, misc 2; 92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04454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lost sheep of Israel or the tribes of Israel were not lost geographically, via location or exile or visually based on assimilation into other nations but lost in the sense of destruction or to perish because of violating divine Law based on the lifestyle lived.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5542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19:11</a:t>
            </a:r>
            <a:r>
              <a:rPr lang="en-US" sz="4000" dirty="0">
                <a:solidFill>
                  <a:schemeClr val="bg1"/>
                </a:solidFill>
              </a:rPr>
              <a:t> And as they heard these things, he added and </a:t>
            </a:r>
            <a:r>
              <a:rPr lang="en-US" sz="4000" u="sng" dirty="0">
                <a:solidFill>
                  <a:schemeClr val="bg1"/>
                </a:solidFill>
              </a:rPr>
              <a:t>spake a parable</a:t>
            </a:r>
            <a:r>
              <a:rPr lang="en-US" sz="4000" dirty="0">
                <a:solidFill>
                  <a:schemeClr val="bg1"/>
                </a:solidFill>
              </a:rPr>
              <a:t>, because he was nigh to Jerusalem, and </a:t>
            </a:r>
            <a:r>
              <a:rPr lang="en-US" sz="4000" b="1" dirty="0">
                <a:solidFill>
                  <a:schemeClr val="bg1"/>
                </a:solidFill>
              </a:rPr>
              <a:t>because they thought that the kingdom of God should immediately appear</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7914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100" dirty="0">
                <a:solidFill>
                  <a:schemeClr val="bg1"/>
                </a:solidFill>
              </a:rPr>
              <a:t>The people thought that the Kingdom would appear immediately.  </a:t>
            </a:r>
          </a:p>
          <a:p>
            <a:pPr algn="ctr"/>
            <a:r>
              <a:rPr lang="en-US" sz="4100" dirty="0">
                <a:solidFill>
                  <a:schemeClr val="bg1"/>
                </a:solidFill>
              </a:rPr>
              <a:t>They must have derived this from Yeshua’s teachings, but remember Yeshua spoke to the people in parables! </a:t>
            </a:r>
          </a:p>
          <a:p>
            <a:pPr algn="ctr"/>
            <a:r>
              <a:rPr lang="en-US" sz="4100" dirty="0">
                <a:solidFill>
                  <a:schemeClr val="bg1"/>
                </a:solidFill>
              </a:rPr>
              <a:t>Although they came to the conclusion based on parables, Yeshua spoke a parable. </a:t>
            </a:r>
            <a:endParaRPr lang="en-US" sz="4100" dirty="0">
              <a:solidFill>
                <a:schemeClr val="bg1"/>
              </a:solidFill>
              <a:latin typeface="Helvetica" pitchFamily="34" charset="0"/>
              <a:cs typeface="Helvetica" pitchFamily="34" charset="0"/>
            </a:endParaRPr>
          </a:p>
          <a:p>
            <a:pPr algn="ctr"/>
            <a:endParaRPr lang="en-US" sz="4000" dirty="0">
              <a:solidFill>
                <a:schemeClr val="bg1"/>
              </a:solidFill>
              <a:latin typeface="Helvetica" pitchFamily="34" charset="0"/>
              <a:cs typeface="Helvetica" pitchFamily="34" charset="0"/>
            </a:endParaRPr>
          </a:p>
          <a:p>
            <a:pPr algn="ctr"/>
            <a:endParaRPr lang="en-US" sz="4000" dirty="0">
              <a:solidFill>
                <a:schemeClr val="bg1"/>
              </a:solidFill>
              <a:latin typeface="Helvetica" pitchFamily="34" charset="0"/>
              <a:cs typeface="Helvetica" pitchFamily="34" charset="0"/>
            </a:endParaRPr>
          </a:p>
          <a:p>
            <a:pPr algn="ct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01806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19:12</a:t>
            </a:r>
            <a:r>
              <a:rPr lang="en-US" sz="4000" dirty="0">
                <a:solidFill>
                  <a:schemeClr val="bg1"/>
                </a:solidFill>
              </a:rPr>
              <a:t> He said therefore, A certain nobleman went into a far country to receive for himself a kingdom, and to return. </a:t>
            </a:r>
          </a:p>
          <a:p>
            <a:pPr marL="0" indent="0" algn="ctr">
              <a:buNone/>
            </a:pPr>
            <a:r>
              <a:rPr lang="en-US" sz="4000" baseline="30000" dirty="0">
                <a:solidFill>
                  <a:schemeClr val="bg1"/>
                </a:solidFill>
              </a:rPr>
              <a:t>Lk 19:13</a:t>
            </a:r>
            <a:r>
              <a:rPr lang="en-US" sz="4000" dirty="0">
                <a:solidFill>
                  <a:schemeClr val="bg1"/>
                </a:solidFill>
              </a:rPr>
              <a:t> And he called his ten servants, and delivered them ten pounds, and said unto them, </a:t>
            </a:r>
            <a:r>
              <a:rPr lang="en-US" sz="4000" b="1" u="sng" dirty="0">
                <a:solidFill>
                  <a:schemeClr val="bg1"/>
                </a:solidFill>
              </a:rPr>
              <a:t>Occupy</a:t>
            </a:r>
            <a:r>
              <a:rPr lang="en-US" sz="4000" dirty="0">
                <a:solidFill>
                  <a:schemeClr val="bg1"/>
                </a:solidFill>
              </a:rPr>
              <a:t> till I come.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42772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4231 </a:t>
            </a:r>
            <a:r>
              <a:rPr lang="el-GR" sz="4000" b="1" dirty="0">
                <a:solidFill>
                  <a:schemeClr val="bg1"/>
                </a:solidFill>
              </a:rPr>
              <a:t>πραγματεύομαι </a:t>
            </a:r>
            <a:r>
              <a:rPr lang="en-US" sz="4000" dirty="0">
                <a:solidFill>
                  <a:schemeClr val="bg1"/>
                </a:solidFill>
              </a:rPr>
              <a:t>pragmateuomai {prag-mat-yoo'-om-ahee} </a:t>
            </a:r>
          </a:p>
          <a:p>
            <a:pPr marL="0" indent="0" algn="ctr">
              <a:buNone/>
            </a:pPr>
            <a:r>
              <a:rPr lang="en-US" sz="4000" b="1" dirty="0">
                <a:solidFill>
                  <a:schemeClr val="bg1"/>
                </a:solidFill>
              </a:rPr>
              <a:t>Meaning:  </a:t>
            </a:r>
            <a:r>
              <a:rPr lang="en-US" sz="4000" dirty="0">
                <a:solidFill>
                  <a:schemeClr val="bg1"/>
                </a:solidFill>
              </a:rPr>
              <a:t>1) to be occupied in anything 2) to carry on a business 3) to carry on the business of a banker or a trader </a:t>
            </a:r>
          </a:p>
          <a:p>
            <a:pPr marL="0" indent="0" algn="ctr">
              <a:buNone/>
            </a:pPr>
            <a:r>
              <a:rPr lang="en-US" sz="4000" b="1" dirty="0">
                <a:solidFill>
                  <a:schemeClr val="bg1"/>
                </a:solidFill>
              </a:rPr>
              <a:t>Origin:  </a:t>
            </a:r>
            <a:r>
              <a:rPr lang="en-US" sz="4000" dirty="0">
                <a:solidFill>
                  <a:schemeClr val="bg1"/>
                </a:solidFill>
              </a:rPr>
              <a:t>from 4229; TDNT - 6:641,927; v</a:t>
            </a:r>
          </a:p>
          <a:p>
            <a:pPr marL="0" indent="0" algn="ctr">
              <a:buNone/>
            </a:pPr>
            <a:r>
              <a:rPr lang="en-US" sz="4000" b="1" dirty="0">
                <a:solidFill>
                  <a:schemeClr val="bg1"/>
                </a:solidFill>
              </a:rPr>
              <a:t>Usage:  </a:t>
            </a:r>
            <a:r>
              <a:rPr lang="en-US" sz="4000" dirty="0">
                <a:solidFill>
                  <a:schemeClr val="bg1"/>
                </a:solidFill>
              </a:rPr>
              <a:t>AV - occupy 1; 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0816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19:14</a:t>
            </a:r>
            <a:r>
              <a:rPr lang="en-US" sz="4000" dirty="0">
                <a:solidFill>
                  <a:schemeClr val="bg1"/>
                </a:solidFill>
              </a:rPr>
              <a:t> But his citizens hated him, and sent a message after him, saying, We will not have this </a:t>
            </a:r>
            <a:r>
              <a:rPr lang="en-US" sz="4000" i="1" dirty="0">
                <a:solidFill>
                  <a:schemeClr val="bg1"/>
                </a:solidFill>
              </a:rPr>
              <a:t>man </a:t>
            </a:r>
            <a:r>
              <a:rPr lang="en-US" sz="4000" dirty="0">
                <a:solidFill>
                  <a:schemeClr val="bg1"/>
                </a:solidFill>
              </a:rPr>
              <a:t>to reign over us.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38515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19:15</a:t>
            </a:r>
            <a:r>
              <a:rPr lang="en-US" sz="4000" dirty="0">
                <a:solidFill>
                  <a:schemeClr val="bg1"/>
                </a:solidFill>
              </a:rPr>
              <a:t> And it came to pass, that when he was returned, having received the kingdom, then he commanded these servants to be called unto him, to whom he had given the money, that he might know how much every man had gained by trading. </a:t>
            </a:r>
          </a:p>
          <a:p>
            <a:pPr marL="0" indent="0" algn="ctr">
              <a:buNone/>
            </a:pPr>
            <a:r>
              <a:rPr lang="en-US" sz="4000" baseline="30000" dirty="0">
                <a:solidFill>
                  <a:schemeClr val="bg1"/>
                </a:solidFill>
              </a:rPr>
              <a:t>Lk 19:16</a:t>
            </a:r>
            <a:r>
              <a:rPr lang="en-US" sz="4000" dirty="0">
                <a:solidFill>
                  <a:schemeClr val="bg1"/>
                </a:solidFill>
              </a:rPr>
              <a:t> Then came the first, saying, Lord, thy pound hath gained ten pounds.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3362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19:17</a:t>
            </a:r>
            <a:r>
              <a:rPr lang="en-US" sz="4000" dirty="0">
                <a:solidFill>
                  <a:schemeClr val="bg1"/>
                </a:solidFill>
              </a:rPr>
              <a:t> And he said unto him, Well, thou good servant: because thou hast been faithful in a very little, have thou authority over ten cities. </a:t>
            </a:r>
          </a:p>
          <a:p>
            <a:pPr marL="0" indent="0" algn="ctr">
              <a:buNone/>
            </a:pPr>
            <a:r>
              <a:rPr lang="en-US" sz="4000" baseline="30000" dirty="0">
                <a:solidFill>
                  <a:schemeClr val="bg1"/>
                </a:solidFill>
              </a:rPr>
              <a:t>Lk 19:18</a:t>
            </a:r>
            <a:r>
              <a:rPr lang="en-US" sz="4000" dirty="0">
                <a:solidFill>
                  <a:schemeClr val="bg1"/>
                </a:solidFill>
              </a:rPr>
              <a:t> And the second came, saying, Lord, thy pound hath gained five pounds. </a:t>
            </a:r>
          </a:p>
          <a:p>
            <a:pPr marL="0" indent="0" algn="ctr">
              <a:buNone/>
            </a:pPr>
            <a:r>
              <a:rPr lang="en-US" sz="4000" baseline="30000" dirty="0">
                <a:solidFill>
                  <a:schemeClr val="bg1"/>
                </a:solidFill>
              </a:rPr>
              <a:t>Lk 19:19</a:t>
            </a:r>
            <a:r>
              <a:rPr lang="en-US" sz="4000" dirty="0">
                <a:solidFill>
                  <a:schemeClr val="bg1"/>
                </a:solidFill>
              </a:rPr>
              <a:t> And he said likewise to him, Be thou also over five cities.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6656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19:20</a:t>
            </a:r>
            <a:r>
              <a:rPr lang="en-US" sz="4000" dirty="0">
                <a:solidFill>
                  <a:schemeClr val="bg1"/>
                </a:solidFill>
              </a:rPr>
              <a:t> And another came, saying, Lord, behold, </a:t>
            </a:r>
            <a:r>
              <a:rPr lang="en-US" sz="4000" i="1" dirty="0">
                <a:solidFill>
                  <a:schemeClr val="bg1"/>
                </a:solidFill>
              </a:rPr>
              <a:t>here is </a:t>
            </a:r>
            <a:r>
              <a:rPr lang="en-US" sz="4000" dirty="0">
                <a:solidFill>
                  <a:schemeClr val="bg1"/>
                </a:solidFill>
              </a:rPr>
              <a:t>thy pound, which I have kept laid up in a napkin: </a:t>
            </a:r>
          </a:p>
          <a:p>
            <a:pPr marL="0" indent="0" algn="ctr">
              <a:buNone/>
            </a:pPr>
            <a:r>
              <a:rPr lang="en-US" sz="4000" baseline="30000" dirty="0">
                <a:solidFill>
                  <a:schemeClr val="bg1"/>
                </a:solidFill>
              </a:rPr>
              <a:t>Lk 19:21</a:t>
            </a:r>
            <a:r>
              <a:rPr lang="en-US" sz="4000" dirty="0">
                <a:solidFill>
                  <a:schemeClr val="bg1"/>
                </a:solidFill>
              </a:rPr>
              <a:t> For I feared thee, because thou art an austere man: thou takest up that thou layedst not down, and reapest that thou didst not sow.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91098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19:22</a:t>
            </a:r>
            <a:r>
              <a:rPr lang="en-US" sz="4000" dirty="0">
                <a:solidFill>
                  <a:schemeClr val="bg1"/>
                </a:solidFill>
              </a:rPr>
              <a:t> And he saith unto him, Out of thine own mouth will I judge thee, </a:t>
            </a:r>
            <a:r>
              <a:rPr lang="en-US" sz="4000" i="1" dirty="0">
                <a:solidFill>
                  <a:schemeClr val="bg1"/>
                </a:solidFill>
              </a:rPr>
              <a:t>thou </a:t>
            </a:r>
            <a:r>
              <a:rPr lang="en-US" sz="4000" dirty="0">
                <a:solidFill>
                  <a:schemeClr val="bg1"/>
                </a:solidFill>
              </a:rPr>
              <a:t>wicked servant. Thou knewest that I was an austere man, taking up that I laid not down, and reaping that I did not sow: </a:t>
            </a:r>
          </a:p>
          <a:p>
            <a:pPr marL="0" indent="0" algn="ctr">
              <a:buNone/>
            </a:pPr>
            <a:r>
              <a:rPr lang="en-US" sz="4000" baseline="30000" dirty="0">
                <a:solidFill>
                  <a:schemeClr val="bg1"/>
                </a:solidFill>
              </a:rPr>
              <a:t>Lk 19:23</a:t>
            </a:r>
            <a:r>
              <a:rPr lang="en-US" sz="4000" dirty="0">
                <a:solidFill>
                  <a:schemeClr val="bg1"/>
                </a:solidFill>
              </a:rPr>
              <a:t> Wherefore then gavest not thou my money into the bank, that at my coming I might have required mine own with usury?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48825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19:24</a:t>
            </a:r>
            <a:r>
              <a:rPr lang="en-US" sz="4000" dirty="0">
                <a:solidFill>
                  <a:schemeClr val="bg1"/>
                </a:solidFill>
              </a:rPr>
              <a:t> And he said unto them that stood by, Take from him the pound, and give </a:t>
            </a:r>
            <a:r>
              <a:rPr lang="en-US" sz="4000" i="1" dirty="0">
                <a:solidFill>
                  <a:schemeClr val="bg1"/>
                </a:solidFill>
              </a:rPr>
              <a:t>it </a:t>
            </a:r>
            <a:r>
              <a:rPr lang="en-US" sz="4000" dirty="0">
                <a:solidFill>
                  <a:schemeClr val="bg1"/>
                </a:solidFill>
              </a:rPr>
              <a:t>to him that hath ten pounds. </a:t>
            </a:r>
          </a:p>
          <a:p>
            <a:pPr marL="0" indent="0" algn="ctr">
              <a:buNone/>
            </a:pPr>
            <a:r>
              <a:rPr lang="en-US" sz="4000" baseline="30000" dirty="0">
                <a:solidFill>
                  <a:schemeClr val="bg1"/>
                </a:solidFill>
              </a:rPr>
              <a:t>Lk 19:25</a:t>
            </a:r>
            <a:r>
              <a:rPr lang="en-US" sz="4000" dirty="0">
                <a:solidFill>
                  <a:schemeClr val="bg1"/>
                </a:solidFill>
              </a:rPr>
              <a:t> (And they said unto him, Lord, he hath ten pounds.)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86008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Lk 19:26</a:t>
            </a:r>
            <a:r>
              <a:rPr lang="en-US" sz="4000" dirty="0">
                <a:solidFill>
                  <a:schemeClr val="bg1"/>
                </a:solidFill>
              </a:rPr>
              <a:t> For I say unto you, That unto every one which hath shall be given; and from him that hath not, even that he hath shall be taken away from him. </a:t>
            </a:r>
          </a:p>
          <a:p>
            <a:pPr marL="0" indent="0" algn="ctr">
              <a:buNone/>
            </a:pPr>
            <a:r>
              <a:rPr lang="en-US" sz="4000" baseline="30000" dirty="0">
                <a:solidFill>
                  <a:schemeClr val="bg1"/>
                </a:solidFill>
              </a:rPr>
              <a:t>Lk 19:27</a:t>
            </a:r>
            <a:r>
              <a:rPr lang="en-US" sz="4000" dirty="0">
                <a:solidFill>
                  <a:schemeClr val="bg1"/>
                </a:solidFill>
              </a:rPr>
              <a:t> But those mine enemies, which would not that I should reign over them, bring hither, and slay </a:t>
            </a:r>
            <a:r>
              <a:rPr lang="en-US" sz="4000" i="1" dirty="0">
                <a:solidFill>
                  <a:schemeClr val="bg1"/>
                </a:solidFill>
              </a:rPr>
              <a:t>them </a:t>
            </a:r>
            <a:r>
              <a:rPr lang="en-US" sz="4000" dirty="0">
                <a:solidFill>
                  <a:schemeClr val="bg1"/>
                </a:solidFill>
              </a:rPr>
              <a:t>before me.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6801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lost sheep of Israel or the tribes of Israel were not lost geographically, via location or exile or visually based on assimilation into other nations but lost in the sense of destruction or to perish because of violating divine Law based on the lifestyle lived.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78796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came down from heaven to establish the Kingdom of Heaven in the earth, afterwards would return to Heaven, and then  return a second time to earth to reign over His Kingdom.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37766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Jn 3:13</a:t>
            </a:r>
            <a:r>
              <a:rPr lang="en-US" sz="4000" dirty="0">
                <a:solidFill>
                  <a:schemeClr val="bg1"/>
                </a:solidFill>
              </a:rPr>
              <a:t> And no man hath ascended up to heaven, but he that came down from heaven, </a:t>
            </a:r>
            <a:r>
              <a:rPr lang="en-US" sz="4000" i="1" dirty="0">
                <a:solidFill>
                  <a:schemeClr val="bg1"/>
                </a:solidFill>
              </a:rPr>
              <a:t>even </a:t>
            </a:r>
            <a:r>
              <a:rPr lang="en-US" sz="4000" dirty="0">
                <a:solidFill>
                  <a:schemeClr val="bg1"/>
                </a:solidFill>
              </a:rPr>
              <a:t>the Son of man which is in heaven.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9692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Yeshua’s parable was letting it be known that His initial coming was not to reign, but to set in place those who were given the charge to prepare the people for His second coming.</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8685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John the Baptist was called to prepare the way for Yeshua’s first advent.  The Apostles, Prophets, Evangelists, Pastors, and Teachers are to equip the Saints for the work of Ministry to prepare the way of Yeshua’s second advent or coming by preaching the Gospel of the Kingdom to the whole world!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45362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No Excuses </a:t>
            </a:r>
          </a:p>
          <a:p>
            <a:pPr marL="0" indent="0" algn="ctr">
              <a:buNone/>
            </a:pPr>
            <a:r>
              <a:rPr lang="en-US" sz="4000" dirty="0">
                <a:solidFill>
                  <a:schemeClr val="bg1"/>
                </a:solidFill>
              </a:rPr>
              <a:t> </a:t>
            </a:r>
          </a:p>
          <a:p>
            <a:pPr marL="0" indent="0" algn="ctr">
              <a:buNone/>
            </a:pPr>
            <a:r>
              <a:rPr lang="en-US" sz="4000" dirty="0">
                <a:solidFill>
                  <a:schemeClr val="bg1"/>
                </a:solidFill>
              </a:rPr>
              <a:t>There is judgment for those who do not submit or refuse to have Yeshua reign over them as Lord.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41162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r>
              <a:rPr lang="en-US" sz="4000" dirty="0">
                <a:solidFill>
                  <a:schemeClr val="bg1"/>
                </a:solidFill>
              </a:rPr>
              <a:t>OCCUPY!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6253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447614</TotalTime>
  <Words>3697</Words>
  <Application>Microsoft Office PowerPoint</Application>
  <PresentationFormat>On-screen Show (16:9)</PresentationFormat>
  <Paragraphs>406</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3208</cp:revision>
  <dcterms:created xsi:type="dcterms:W3CDTF">2015-08-01T01:54:59Z</dcterms:created>
  <dcterms:modified xsi:type="dcterms:W3CDTF">2023-01-08T00:08:25Z</dcterms:modified>
</cp:coreProperties>
</file>