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6" r:id="rId17"/>
    <p:sldId id="10453" r:id="rId18"/>
    <p:sldId id="10454" r:id="rId19"/>
    <p:sldId id="10455"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9" r:id="rId32"/>
    <p:sldId id="11425" r:id="rId33"/>
    <p:sldId id="11426" r:id="rId34"/>
    <p:sldId id="11427" r:id="rId35"/>
    <p:sldId id="11428"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3" r:id="rId60"/>
    <p:sldId id="11454" r:id="rId61"/>
    <p:sldId id="11455" r:id="rId62"/>
    <p:sldId id="11456" r:id="rId63"/>
    <p:sldId id="11457" r:id="rId64"/>
    <p:sldId id="11458" r:id="rId65"/>
    <p:sldId id="10467" r:id="rId66"/>
    <p:sldId id="10468" r:id="rId67"/>
    <p:sldId id="11059" r:id="rId68"/>
    <p:sldId id="10183" r:id="rId69"/>
    <p:sldId id="11418" r:id="rId70"/>
    <p:sldId id="11419" r:id="rId71"/>
    <p:sldId id="11420" r:id="rId72"/>
    <p:sldId id="11421" r:id="rId73"/>
    <p:sldId id="11422" r:id="rId74"/>
    <p:sldId id="11423" r:id="rId75"/>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8236E-3D5B-4B14-96BB-0F52EA39CC99}" v="35" dt="2023-02-05T00:00:30.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D028236E-3D5B-4B14-96BB-0F52EA39CC99}"/>
    <pc:docChg chg="undo custSel delSld modSld">
      <pc:chgData name="Sharon Campbell" userId="73008391-b390-4ad0-a960-0cc8fbf2fec9" providerId="ADAL" clId="{D028236E-3D5B-4B14-96BB-0F52EA39CC99}" dt="2023-02-05T00:23:16.956" v="132" actId="20577"/>
      <pc:docMkLst>
        <pc:docMk/>
      </pc:docMkLst>
      <pc:sldChg chg="modSp mod">
        <pc:chgData name="Sharon Campbell" userId="73008391-b390-4ad0-a960-0cc8fbf2fec9" providerId="ADAL" clId="{D028236E-3D5B-4B14-96BB-0F52EA39CC99}" dt="2023-02-04T23:43:34.909" v="29"/>
        <pc:sldMkLst>
          <pc:docMk/>
          <pc:sldMk cId="4115748879" sldId="10450"/>
        </pc:sldMkLst>
        <pc:spChg chg="mod">
          <ac:chgData name="Sharon Campbell" userId="73008391-b390-4ad0-a960-0cc8fbf2fec9" providerId="ADAL" clId="{D028236E-3D5B-4B14-96BB-0F52EA39CC99}" dt="2023-02-04T23:43:34.909" v="29"/>
          <ac:spMkLst>
            <pc:docMk/>
            <pc:sldMk cId="4115748879" sldId="10450"/>
            <ac:spMk id="3" creationId="{00000000-0000-0000-0000-000000000000}"/>
          </ac:spMkLst>
        </pc:spChg>
      </pc:sldChg>
      <pc:sldChg chg="modSp mod">
        <pc:chgData name="Sharon Campbell" userId="73008391-b390-4ad0-a960-0cc8fbf2fec9" providerId="ADAL" clId="{D028236E-3D5B-4B14-96BB-0F52EA39CC99}" dt="2023-02-04T23:46:44.420" v="66" actId="20577"/>
        <pc:sldMkLst>
          <pc:docMk/>
          <pc:sldMk cId="3478656844" sldId="10451"/>
        </pc:sldMkLst>
        <pc:spChg chg="mod">
          <ac:chgData name="Sharon Campbell" userId="73008391-b390-4ad0-a960-0cc8fbf2fec9" providerId="ADAL" clId="{D028236E-3D5B-4B14-96BB-0F52EA39CC99}" dt="2023-02-04T23:46:44.420" v="66" actId="20577"/>
          <ac:spMkLst>
            <pc:docMk/>
            <pc:sldMk cId="3478656844" sldId="10451"/>
            <ac:spMk id="3" creationId="{00000000-0000-0000-0000-000000000000}"/>
          </ac:spMkLst>
        </pc:spChg>
      </pc:sldChg>
      <pc:sldChg chg="modSp mod">
        <pc:chgData name="Sharon Campbell" userId="73008391-b390-4ad0-a960-0cc8fbf2fec9" providerId="ADAL" clId="{D028236E-3D5B-4B14-96BB-0F52EA39CC99}" dt="2023-02-05T00:16:35.414" v="117" actId="27636"/>
        <pc:sldMkLst>
          <pc:docMk/>
          <pc:sldMk cId="371930037" sldId="10452"/>
        </pc:sldMkLst>
        <pc:spChg chg="mod">
          <ac:chgData name="Sharon Campbell" userId="73008391-b390-4ad0-a960-0cc8fbf2fec9" providerId="ADAL" clId="{D028236E-3D5B-4B14-96BB-0F52EA39CC99}" dt="2023-02-05T00:16:35.414" v="117" actId="27636"/>
          <ac:spMkLst>
            <pc:docMk/>
            <pc:sldMk cId="371930037" sldId="10452"/>
            <ac:spMk id="3" creationId="{00000000-0000-0000-0000-000000000000}"/>
          </ac:spMkLst>
        </pc:spChg>
      </pc:sldChg>
      <pc:sldChg chg="modSp mod">
        <pc:chgData name="Sharon Campbell" userId="73008391-b390-4ad0-a960-0cc8fbf2fec9" providerId="ADAL" clId="{D028236E-3D5B-4B14-96BB-0F52EA39CC99}" dt="2023-02-05T00:17:05.281" v="119" actId="33524"/>
        <pc:sldMkLst>
          <pc:docMk/>
          <pc:sldMk cId="2084789625" sldId="10456"/>
        </pc:sldMkLst>
        <pc:spChg chg="mod">
          <ac:chgData name="Sharon Campbell" userId="73008391-b390-4ad0-a960-0cc8fbf2fec9" providerId="ADAL" clId="{D028236E-3D5B-4B14-96BB-0F52EA39CC99}" dt="2023-02-05T00:17:05.281" v="119" actId="33524"/>
          <ac:spMkLst>
            <pc:docMk/>
            <pc:sldMk cId="2084789625" sldId="10456"/>
            <ac:spMk id="3" creationId="{00000000-0000-0000-0000-000000000000}"/>
          </ac:spMkLst>
        </pc:spChg>
      </pc:sldChg>
      <pc:sldChg chg="modSp mod">
        <pc:chgData name="Sharon Campbell" userId="73008391-b390-4ad0-a960-0cc8fbf2fec9" providerId="ADAL" clId="{D028236E-3D5B-4B14-96BB-0F52EA39CC99}" dt="2023-02-04T23:49:51.858" v="78" actId="20577"/>
        <pc:sldMkLst>
          <pc:docMk/>
          <pc:sldMk cId="3084875497" sldId="10460"/>
        </pc:sldMkLst>
        <pc:spChg chg="mod">
          <ac:chgData name="Sharon Campbell" userId="73008391-b390-4ad0-a960-0cc8fbf2fec9" providerId="ADAL" clId="{D028236E-3D5B-4B14-96BB-0F52EA39CC99}" dt="2023-02-04T23:49:51.858" v="78" actId="20577"/>
          <ac:spMkLst>
            <pc:docMk/>
            <pc:sldMk cId="3084875497" sldId="10460"/>
            <ac:spMk id="3" creationId="{00000000-0000-0000-0000-000000000000}"/>
          </ac:spMkLst>
        </pc:spChg>
      </pc:sldChg>
      <pc:sldChg chg="modSp mod">
        <pc:chgData name="Sharon Campbell" userId="73008391-b390-4ad0-a960-0cc8fbf2fec9" providerId="ADAL" clId="{D028236E-3D5B-4B14-96BB-0F52EA39CC99}" dt="2023-02-05T00:18:33.454" v="127" actId="20577"/>
        <pc:sldMkLst>
          <pc:docMk/>
          <pc:sldMk cId="4122386431" sldId="10462"/>
        </pc:sldMkLst>
        <pc:spChg chg="mod">
          <ac:chgData name="Sharon Campbell" userId="73008391-b390-4ad0-a960-0cc8fbf2fec9" providerId="ADAL" clId="{D028236E-3D5B-4B14-96BB-0F52EA39CC99}" dt="2023-02-05T00:18:33.454" v="127" actId="20577"/>
          <ac:spMkLst>
            <pc:docMk/>
            <pc:sldMk cId="4122386431" sldId="10462"/>
            <ac:spMk id="3" creationId="{00000000-0000-0000-0000-000000000000}"/>
          </ac:spMkLst>
        </pc:spChg>
      </pc:sldChg>
      <pc:sldChg chg="modSp mod">
        <pc:chgData name="Sharon Campbell" userId="73008391-b390-4ad0-a960-0cc8fbf2fec9" providerId="ADAL" clId="{D028236E-3D5B-4B14-96BB-0F52EA39CC99}" dt="2023-02-05T00:18:57.110" v="128" actId="20577"/>
        <pc:sldMkLst>
          <pc:docMk/>
          <pc:sldMk cId="2015209000" sldId="10465"/>
        </pc:sldMkLst>
        <pc:spChg chg="mod">
          <ac:chgData name="Sharon Campbell" userId="73008391-b390-4ad0-a960-0cc8fbf2fec9" providerId="ADAL" clId="{D028236E-3D5B-4B14-96BB-0F52EA39CC99}" dt="2023-02-05T00:18:57.110" v="128" actId="20577"/>
          <ac:spMkLst>
            <pc:docMk/>
            <pc:sldMk cId="2015209000" sldId="10465"/>
            <ac:spMk id="3" creationId="{00000000-0000-0000-0000-000000000000}"/>
          </ac:spMkLst>
        </pc:spChg>
      </pc:sldChg>
      <pc:sldChg chg="modSp mod">
        <pc:chgData name="Sharon Campbell" userId="73008391-b390-4ad0-a960-0cc8fbf2fec9" providerId="ADAL" clId="{D028236E-3D5B-4B14-96BB-0F52EA39CC99}" dt="2023-02-04T23:51:29.843" v="81" actId="255"/>
        <pc:sldMkLst>
          <pc:docMk/>
          <pc:sldMk cId="601330688" sldId="11429"/>
        </pc:sldMkLst>
        <pc:spChg chg="mod">
          <ac:chgData name="Sharon Campbell" userId="73008391-b390-4ad0-a960-0cc8fbf2fec9" providerId="ADAL" clId="{D028236E-3D5B-4B14-96BB-0F52EA39CC99}" dt="2023-02-04T23:51:29.843" v="81" actId="255"/>
          <ac:spMkLst>
            <pc:docMk/>
            <pc:sldMk cId="601330688" sldId="11429"/>
            <ac:spMk id="3" creationId="{00000000-0000-0000-0000-000000000000}"/>
          </ac:spMkLst>
        </pc:spChg>
      </pc:sldChg>
      <pc:sldChg chg="modSp mod">
        <pc:chgData name="Sharon Campbell" userId="73008391-b390-4ad0-a960-0cc8fbf2fec9" providerId="ADAL" clId="{D028236E-3D5B-4B14-96BB-0F52EA39CC99}" dt="2023-02-05T00:21:04.517" v="129" actId="20577"/>
        <pc:sldMkLst>
          <pc:docMk/>
          <pc:sldMk cId="2006083830" sldId="11434"/>
        </pc:sldMkLst>
        <pc:spChg chg="mod">
          <ac:chgData name="Sharon Campbell" userId="73008391-b390-4ad0-a960-0cc8fbf2fec9" providerId="ADAL" clId="{D028236E-3D5B-4B14-96BB-0F52EA39CC99}" dt="2023-02-05T00:21:04.517" v="129" actId="20577"/>
          <ac:spMkLst>
            <pc:docMk/>
            <pc:sldMk cId="2006083830" sldId="11434"/>
            <ac:spMk id="3" creationId="{00000000-0000-0000-0000-000000000000}"/>
          </ac:spMkLst>
        </pc:spChg>
      </pc:sldChg>
      <pc:sldChg chg="modSp mod">
        <pc:chgData name="Sharon Campbell" userId="73008391-b390-4ad0-a960-0cc8fbf2fec9" providerId="ADAL" clId="{D028236E-3D5B-4B14-96BB-0F52EA39CC99}" dt="2023-02-04T23:52:59.393" v="86" actId="20577"/>
        <pc:sldMkLst>
          <pc:docMk/>
          <pc:sldMk cId="1395820827" sldId="11436"/>
        </pc:sldMkLst>
        <pc:spChg chg="mod">
          <ac:chgData name="Sharon Campbell" userId="73008391-b390-4ad0-a960-0cc8fbf2fec9" providerId="ADAL" clId="{D028236E-3D5B-4B14-96BB-0F52EA39CC99}" dt="2023-02-04T23:52:59.393" v="86" actId="20577"/>
          <ac:spMkLst>
            <pc:docMk/>
            <pc:sldMk cId="1395820827" sldId="11436"/>
            <ac:spMk id="3" creationId="{00000000-0000-0000-0000-000000000000}"/>
          </ac:spMkLst>
        </pc:spChg>
      </pc:sldChg>
      <pc:sldChg chg="modSp mod">
        <pc:chgData name="Sharon Campbell" userId="73008391-b390-4ad0-a960-0cc8fbf2fec9" providerId="ADAL" clId="{D028236E-3D5B-4B14-96BB-0F52EA39CC99}" dt="2023-02-05T00:21:55.253" v="130" actId="20577"/>
        <pc:sldMkLst>
          <pc:docMk/>
          <pc:sldMk cId="3558537672" sldId="11441"/>
        </pc:sldMkLst>
        <pc:spChg chg="mod">
          <ac:chgData name="Sharon Campbell" userId="73008391-b390-4ad0-a960-0cc8fbf2fec9" providerId="ADAL" clId="{D028236E-3D5B-4B14-96BB-0F52EA39CC99}" dt="2023-02-05T00:21:55.253" v="130" actId="20577"/>
          <ac:spMkLst>
            <pc:docMk/>
            <pc:sldMk cId="3558537672" sldId="11441"/>
            <ac:spMk id="3" creationId="{00000000-0000-0000-0000-000000000000}"/>
          </ac:spMkLst>
        </pc:spChg>
      </pc:sldChg>
      <pc:sldChg chg="modSp mod">
        <pc:chgData name="Sharon Campbell" userId="73008391-b390-4ad0-a960-0cc8fbf2fec9" providerId="ADAL" clId="{D028236E-3D5B-4B14-96BB-0F52EA39CC99}" dt="2023-02-04T23:53:36.888" v="90" actId="20577"/>
        <pc:sldMkLst>
          <pc:docMk/>
          <pc:sldMk cId="594875783" sldId="11442"/>
        </pc:sldMkLst>
        <pc:spChg chg="mod">
          <ac:chgData name="Sharon Campbell" userId="73008391-b390-4ad0-a960-0cc8fbf2fec9" providerId="ADAL" clId="{D028236E-3D5B-4B14-96BB-0F52EA39CC99}" dt="2023-02-04T23:53:36.888" v="90" actId="20577"/>
          <ac:spMkLst>
            <pc:docMk/>
            <pc:sldMk cId="594875783" sldId="11442"/>
            <ac:spMk id="3" creationId="{00000000-0000-0000-0000-000000000000}"/>
          </ac:spMkLst>
        </pc:spChg>
      </pc:sldChg>
      <pc:sldChg chg="modSp mod">
        <pc:chgData name="Sharon Campbell" userId="73008391-b390-4ad0-a960-0cc8fbf2fec9" providerId="ADAL" clId="{D028236E-3D5B-4B14-96BB-0F52EA39CC99}" dt="2023-02-04T23:54:35.364" v="98" actId="20577"/>
        <pc:sldMkLst>
          <pc:docMk/>
          <pc:sldMk cId="4285156001" sldId="11445"/>
        </pc:sldMkLst>
        <pc:spChg chg="mod">
          <ac:chgData name="Sharon Campbell" userId="73008391-b390-4ad0-a960-0cc8fbf2fec9" providerId="ADAL" clId="{D028236E-3D5B-4B14-96BB-0F52EA39CC99}" dt="2023-02-04T23:54:35.364" v="98" actId="20577"/>
          <ac:spMkLst>
            <pc:docMk/>
            <pc:sldMk cId="4285156001" sldId="11445"/>
            <ac:spMk id="3" creationId="{00000000-0000-0000-0000-000000000000}"/>
          </ac:spMkLst>
        </pc:spChg>
      </pc:sldChg>
      <pc:sldChg chg="modSp mod">
        <pc:chgData name="Sharon Campbell" userId="73008391-b390-4ad0-a960-0cc8fbf2fec9" providerId="ADAL" clId="{D028236E-3D5B-4B14-96BB-0F52EA39CC99}" dt="2023-02-04T23:55:01.874" v="102" actId="20577"/>
        <pc:sldMkLst>
          <pc:docMk/>
          <pc:sldMk cId="152666969" sldId="11447"/>
        </pc:sldMkLst>
        <pc:spChg chg="mod">
          <ac:chgData name="Sharon Campbell" userId="73008391-b390-4ad0-a960-0cc8fbf2fec9" providerId="ADAL" clId="{D028236E-3D5B-4B14-96BB-0F52EA39CC99}" dt="2023-02-04T23:55:01.874" v="102" actId="20577"/>
          <ac:spMkLst>
            <pc:docMk/>
            <pc:sldMk cId="152666969" sldId="11447"/>
            <ac:spMk id="3" creationId="{00000000-0000-0000-0000-000000000000}"/>
          </ac:spMkLst>
        </pc:spChg>
      </pc:sldChg>
      <pc:sldChg chg="modSp mod">
        <pc:chgData name="Sharon Campbell" userId="73008391-b390-4ad0-a960-0cc8fbf2fec9" providerId="ADAL" clId="{D028236E-3D5B-4B14-96BB-0F52EA39CC99}" dt="2023-02-05T00:23:16.956" v="132" actId="20577"/>
        <pc:sldMkLst>
          <pc:docMk/>
          <pc:sldMk cId="2343702645" sldId="11452"/>
        </pc:sldMkLst>
        <pc:spChg chg="mod">
          <ac:chgData name="Sharon Campbell" userId="73008391-b390-4ad0-a960-0cc8fbf2fec9" providerId="ADAL" clId="{D028236E-3D5B-4B14-96BB-0F52EA39CC99}" dt="2023-02-05T00:23:16.956" v="132" actId="20577"/>
          <ac:spMkLst>
            <pc:docMk/>
            <pc:sldMk cId="2343702645" sldId="11452"/>
            <ac:spMk id="3" creationId="{00000000-0000-0000-0000-000000000000}"/>
          </ac:spMkLst>
        </pc:spChg>
      </pc:sldChg>
      <pc:sldChg chg="modSp mod">
        <pc:chgData name="Sharon Campbell" userId="73008391-b390-4ad0-a960-0cc8fbf2fec9" providerId="ADAL" clId="{D028236E-3D5B-4B14-96BB-0F52EA39CC99}" dt="2023-02-04T23:56:54.629" v="111" actId="20577"/>
        <pc:sldMkLst>
          <pc:docMk/>
          <pc:sldMk cId="2200410277" sldId="11454"/>
        </pc:sldMkLst>
        <pc:spChg chg="mod">
          <ac:chgData name="Sharon Campbell" userId="73008391-b390-4ad0-a960-0cc8fbf2fec9" providerId="ADAL" clId="{D028236E-3D5B-4B14-96BB-0F52EA39CC99}" dt="2023-02-04T23:56:54.629" v="111" actId="20577"/>
          <ac:spMkLst>
            <pc:docMk/>
            <pc:sldMk cId="2200410277" sldId="11454"/>
            <ac:spMk id="3" creationId="{00000000-0000-0000-0000-000000000000}"/>
          </ac:spMkLst>
        </pc:spChg>
      </pc:sldChg>
      <pc:sldChg chg="modSp mod">
        <pc:chgData name="Sharon Campbell" userId="73008391-b390-4ad0-a960-0cc8fbf2fec9" providerId="ADAL" clId="{D028236E-3D5B-4B14-96BB-0F52EA39CC99}" dt="2023-02-04T23:56:49.107" v="110" actId="20577"/>
        <pc:sldMkLst>
          <pc:docMk/>
          <pc:sldMk cId="1033174989" sldId="11456"/>
        </pc:sldMkLst>
        <pc:spChg chg="mod">
          <ac:chgData name="Sharon Campbell" userId="73008391-b390-4ad0-a960-0cc8fbf2fec9" providerId="ADAL" clId="{D028236E-3D5B-4B14-96BB-0F52EA39CC99}" dt="2023-02-04T23:56:49.107" v="110" actId="20577"/>
          <ac:spMkLst>
            <pc:docMk/>
            <pc:sldMk cId="1033174989" sldId="11456"/>
            <ac:spMk id="3" creationId="{00000000-0000-0000-0000-000000000000}"/>
          </ac:spMkLst>
        </pc:spChg>
      </pc:sldChg>
      <pc:sldChg chg="del">
        <pc:chgData name="Sharon Campbell" userId="73008391-b390-4ad0-a960-0cc8fbf2fec9" providerId="ADAL" clId="{D028236E-3D5B-4B14-96BB-0F52EA39CC99}" dt="2023-02-04T23:57:14.581" v="112" actId="2696"/>
        <pc:sldMkLst>
          <pc:docMk/>
          <pc:sldMk cId="2260124218" sldId="11459"/>
        </pc:sldMkLst>
      </pc:sldChg>
      <pc:sldChg chg="del">
        <pc:chgData name="Sharon Campbell" userId="73008391-b390-4ad0-a960-0cc8fbf2fec9" providerId="ADAL" clId="{D028236E-3D5B-4B14-96BB-0F52EA39CC99}" dt="2023-02-04T23:57:17.738" v="113"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2/4/2023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2/4/2023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2/4/2023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2/4/2023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2/4/2023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2/4/2023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2/4/2023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2/4/2023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2/4/2023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2/4/2023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2/4/2023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2/4/2023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2/4/2023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20:27-47</a:t>
            </a:r>
          </a:p>
          <a:p>
            <a:pPr algn="ctr">
              <a:buNone/>
            </a:pPr>
            <a:r>
              <a:rPr lang="en-US" sz="4000" b="1" dirty="0">
                <a:solidFill>
                  <a:schemeClr val="bg1"/>
                </a:solidFill>
              </a:rPr>
              <a:t>The Resurrection and the Messiah</a:t>
            </a: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244" y="400834"/>
            <a:ext cx="7503090" cy="4296426"/>
          </a:xfrm>
        </p:spPr>
        <p:txBody>
          <a:bodyPr>
            <a:normAutofit fontScale="77500" lnSpcReduction="20000"/>
          </a:bodyPr>
          <a:lstStyle/>
          <a:p>
            <a:pPr marL="0" indent="0" algn="ctr">
              <a:buNone/>
            </a:pPr>
            <a:r>
              <a:rPr lang="en-US" sz="4000" dirty="0">
                <a:solidFill>
                  <a:schemeClr val="bg1"/>
                </a:solidFill>
              </a:rPr>
              <a:t>Yeshua’s teachings in the Temple Court put Him in direct conflict and confrontation with the Chief Priests, teachers, and elders. The Sadducees challenge Yeshua with a legal question about marriage and the resurrection. Yeshua’s response left them speechless as He further challenged the religious leaders about their own knowledge and understanding of the Scriptures that they taught about who they understood the Messiah to be.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20:27</a:t>
            </a:r>
            <a:r>
              <a:rPr lang="en-US" sz="4000" dirty="0">
                <a:solidFill>
                  <a:schemeClr val="bg1"/>
                </a:solidFill>
              </a:rPr>
              <a:t> Then came to </a:t>
            </a:r>
            <a:r>
              <a:rPr lang="en-US" sz="4000" i="1" dirty="0">
                <a:solidFill>
                  <a:schemeClr val="bg1"/>
                </a:solidFill>
              </a:rPr>
              <a:t>him </a:t>
            </a:r>
            <a:r>
              <a:rPr lang="en-US" sz="4000" dirty="0">
                <a:solidFill>
                  <a:schemeClr val="bg1"/>
                </a:solidFill>
              </a:rPr>
              <a:t>certain of the Sadducees, which </a:t>
            </a:r>
            <a:r>
              <a:rPr lang="en-US" sz="4000" u="sng" dirty="0">
                <a:solidFill>
                  <a:schemeClr val="bg1"/>
                </a:solidFill>
              </a:rPr>
              <a:t>deny that there is any resurrection</a:t>
            </a:r>
            <a:r>
              <a:rPr lang="en-US" sz="4000" dirty="0">
                <a:solidFill>
                  <a:schemeClr val="bg1"/>
                </a:solidFill>
              </a:rPr>
              <a:t>; and they asked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Josephus states in his book, Antiquities, that the Sadducees were an aristocratic, politically minded group, willing to compromise with secular and pagan leaders. They controlled the High Priesthood at this time and held the majority of the seats in the Sanhedrin. They did not believe in the resurrection or an afterlife, and they rejected the oral tradition taught by the Pharisees.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question is an attempt to pull Yeshua into a dispute between the Sadducees against the Pharisees and the Scribes who believe in the resurrection of the dead, angels and the spirit world.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20:28</a:t>
            </a:r>
            <a:r>
              <a:rPr lang="en-US" sz="4000" dirty="0">
                <a:solidFill>
                  <a:schemeClr val="bg1"/>
                </a:solidFill>
              </a:rPr>
              <a:t> Saying, Master, Moses wrote unto us, If any man's brother die, having a wife, and he die without children, that his brother should take his wife, and raise up seed unto his brother. </a:t>
            </a:r>
          </a:p>
          <a:p>
            <a:pPr marL="0" indent="0" algn="ctr">
              <a:buNone/>
            </a:pPr>
            <a:r>
              <a:rPr lang="en-US" sz="4000" dirty="0">
                <a:solidFill>
                  <a:schemeClr val="bg1"/>
                </a:solidFill>
              </a:rPr>
              <a:t> </a:t>
            </a:r>
          </a:p>
          <a:p>
            <a:pPr marL="0" indent="0" algn="ctr">
              <a:buNone/>
            </a:pPr>
            <a:r>
              <a:rPr lang="en-US" sz="4000" dirty="0">
                <a:solidFill>
                  <a:schemeClr val="bg1"/>
                </a:solidFill>
              </a:rPr>
              <a:t>This practice is known as a levirate marriage. “Levir” is a Latin term meaning </a:t>
            </a:r>
          </a:p>
          <a:p>
            <a:pPr marL="0" indent="0" algn="ctr">
              <a:buNone/>
            </a:pPr>
            <a:r>
              <a:rPr lang="en-US" sz="4000" dirty="0">
                <a:solidFill>
                  <a:schemeClr val="bg1"/>
                </a:solidFill>
              </a:rPr>
              <a:t>“husband’s brother” or “brother-in-law”.</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The practice dates back to the time of Judah in Genesis and is commanded in the </a:t>
            </a:r>
          </a:p>
          <a:p>
            <a:pPr marL="0" indent="0" algn="ctr">
              <a:buNone/>
            </a:pPr>
            <a:r>
              <a:rPr lang="en-US" sz="4000" dirty="0">
                <a:solidFill>
                  <a:schemeClr val="bg1"/>
                </a:solidFill>
                <a:latin typeface="Helvetica" pitchFamily="34" charset="0"/>
                <a:cs typeface="Helvetica" pitchFamily="34" charset="0"/>
              </a:rPr>
              <a:t>Book of the Law of YeHoVaH,</a:t>
            </a:r>
          </a:p>
          <a:p>
            <a:pPr marL="0" indent="0" algn="ctr">
              <a:buNone/>
            </a:pPr>
            <a:r>
              <a:rPr lang="en-US" sz="4000" dirty="0">
                <a:solidFill>
                  <a:schemeClr val="bg1"/>
                </a:solidFill>
                <a:latin typeface="Helvetica" pitchFamily="34" charset="0"/>
                <a:cs typeface="Helvetica" pitchFamily="34" charset="0"/>
              </a:rPr>
              <a:t>written in Deuteronomy.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Ge 38:6</a:t>
            </a:r>
            <a:r>
              <a:rPr lang="en-US" sz="4000" dirty="0">
                <a:solidFill>
                  <a:schemeClr val="bg1"/>
                </a:solidFill>
              </a:rPr>
              <a:t> Judah got a wife for Er, his firstborn, and her name was Tamar. </a:t>
            </a:r>
          </a:p>
          <a:p>
            <a:pPr marL="0" indent="0" algn="ctr">
              <a:buNone/>
            </a:pPr>
            <a:r>
              <a:rPr lang="en-US" sz="4000" baseline="30000" dirty="0">
                <a:solidFill>
                  <a:schemeClr val="bg1"/>
                </a:solidFill>
              </a:rPr>
              <a:t>Ge 38:7</a:t>
            </a:r>
            <a:r>
              <a:rPr lang="en-US" sz="4000" dirty="0">
                <a:solidFill>
                  <a:schemeClr val="bg1"/>
                </a:solidFill>
              </a:rPr>
              <a:t> But Er, Judah’s firstborn, was wicked in the </a:t>
            </a:r>
            <a:r>
              <a:rPr lang="en-US" sz="4000" cap="small" dirty="0">
                <a:solidFill>
                  <a:schemeClr val="bg1"/>
                </a:solidFill>
              </a:rPr>
              <a:t>LORD'S </a:t>
            </a:r>
            <a:r>
              <a:rPr lang="en-US" sz="4000" dirty="0">
                <a:solidFill>
                  <a:schemeClr val="bg1"/>
                </a:solidFill>
              </a:rPr>
              <a:t>sight; so the </a:t>
            </a:r>
            <a:r>
              <a:rPr lang="en-US" sz="4000" cap="small" dirty="0">
                <a:solidFill>
                  <a:schemeClr val="bg1"/>
                </a:solidFill>
              </a:rPr>
              <a:t>LORD </a:t>
            </a:r>
            <a:r>
              <a:rPr lang="en-US" sz="4000" dirty="0">
                <a:solidFill>
                  <a:schemeClr val="bg1"/>
                </a:solidFill>
              </a:rPr>
              <a:t>put him to death. </a:t>
            </a:r>
          </a:p>
          <a:p>
            <a:pPr marL="0" indent="0" algn="ctr">
              <a:buNone/>
            </a:pPr>
            <a:r>
              <a:rPr lang="en-US" sz="4000" baseline="30000" dirty="0">
                <a:solidFill>
                  <a:schemeClr val="bg1"/>
                </a:solidFill>
              </a:rPr>
              <a:t>Ge 38:8</a:t>
            </a:r>
            <a:r>
              <a:rPr lang="en-US" sz="4000" dirty="0">
                <a:solidFill>
                  <a:schemeClr val="bg1"/>
                </a:solidFill>
              </a:rPr>
              <a:t> Then Judah said to Onan, “Lie with your brother’s wife and fulfill your duty to her as a brother-in-law to produce offspring for your brother.”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328" y="371856"/>
            <a:ext cx="7693152" cy="4142995"/>
          </a:xfrm>
        </p:spPr>
        <p:txBody>
          <a:bodyPr>
            <a:normAutofit fontScale="70000" lnSpcReduction="20000"/>
          </a:bodyPr>
          <a:lstStyle/>
          <a:p>
            <a:pPr marL="0" indent="0" algn="ctr">
              <a:buNone/>
            </a:pPr>
            <a:r>
              <a:rPr lang="en-US" sz="4000" baseline="30000" dirty="0">
                <a:solidFill>
                  <a:schemeClr val="bg1"/>
                </a:solidFill>
              </a:rPr>
              <a:t>Ge 38:9</a:t>
            </a:r>
            <a:r>
              <a:rPr lang="en-US" sz="4000" dirty="0">
                <a:solidFill>
                  <a:schemeClr val="bg1"/>
                </a:solidFill>
              </a:rPr>
              <a:t> But Onan knew that the offspring would not be his; so whenever he lay with his brother’s wife, he spilled his semen on the ground to keep from producing offspring for his brother. </a:t>
            </a:r>
          </a:p>
          <a:p>
            <a:pPr marL="0" indent="0" algn="ctr">
              <a:buNone/>
            </a:pPr>
            <a:r>
              <a:rPr lang="en-US" sz="4000" baseline="30000" dirty="0">
                <a:solidFill>
                  <a:schemeClr val="bg1"/>
                </a:solidFill>
              </a:rPr>
              <a:t>Ge 38:10</a:t>
            </a:r>
            <a:r>
              <a:rPr lang="en-US" sz="4000" dirty="0">
                <a:solidFill>
                  <a:schemeClr val="bg1"/>
                </a:solidFill>
              </a:rPr>
              <a:t> What he did was wicked in the </a:t>
            </a:r>
            <a:r>
              <a:rPr lang="en-US" sz="4000" cap="small" dirty="0">
                <a:solidFill>
                  <a:schemeClr val="bg1"/>
                </a:solidFill>
              </a:rPr>
              <a:t>LORD'S </a:t>
            </a:r>
            <a:r>
              <a:rPr lang="en-US" sz="4000" dirty="0">
                <a:solidFill>
                  <a:schemeClr val="bg1"/>
                </a:solidFill>
              </a:rPr>
              <a:t>sight; so he put him to death also. </a:t>
            </a:r>
          </a:p>
          <a:p>
            <a:pPr marL="0" indent="0" algn="ctr">
              <a:buNone/>
            </a:pPr>
            <a:r>
              <a:rPr lang="en-US" sz="4000" baseline="30000" dirty="0">
                <a:solidFill>
                  <a:schemeClr val="bg1"/>
                </a:solidFill>
              </a:rPr>
              <a:t>Ge 38:11</a:t>
            </a:r>
            <a:r>
              <a:rPr lang="en-US" sz="4000" dirty="0">
                <a:solidFill>
                  <a:schemeClr val="bg1"/>
                </a:solidFill>
              </a:rPr>
              <a:t> Judah then said to his daughter-in-law Tamar, “Live as a widow in your father’s house until my son Shelah grows up.” For he thought, “He may die too, just like his brothers.” So Tamar went to live in her father’s house.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Dt 25:5</a:t>
            </a:r>
            <a:r>
              <a:rPr lang="en-US" sz="4000" dirty="0">
                <a:solidFill>
                  <a:schemeClr val="bg1"/>
                </a:solidFill>
              </a:rPr>
              <a:t> If brethren dwell together, and one of them die, and have no child, the wife of the dead shall not marry without unto a stranger: her husband's brother shall go in unto her, and take her to him to wife, and perform the duty of an husband's brother unto her. </a:t>
            </a:r>
          </a:p>
          <a:p>
            <a:pPr marL="0" indent="0" algn="ctr">
              <a:buNone/>
            </a:pPr>
            <a:r>
              <a:rPr lang="en-US" sz="4000" baseline="30000" dirty="0">
                <a:solidFill>
                  <a:schemeClr val="bg1"/>
                </a:solidFill>
              </a:rPr>
              <a:t>Dt 25:6</a:t>
            </a:r>
            <a:r>
              <a:rPr lang="en-US" sz="4000" dirty="0">
                <a:solidFill>
                  <a:schemeClr val="bg1"/>
                </a:solidFill>
              </a:rPr>
              <a:t> And it shall be, </a:t>
            </a:r>
            <a:r>
              <a:rPr lang="en-US" sz="4000" i="1" dirty="0">
                <a:solidFill>
                  <a:schemeClr val="bg1"/>
                </a:solidFill>
              </a:rPr>
              <a:t>that </a:t>
            </a:r>
            <a:r>
              <a:rPr lang="en-US" sz="4000" dirty="0">
                <a:solidFill>
                  <a:schemeClr val="bg1"/>
                </a:solidFill>
              </a:rPr>
              <a:t>the firstborn which she beareth shall succeed in the name of his brother </a:t>
            </a:r>
            <a:r>
              <a:rPr lang="en-US" sz="4000" i="1" dirty="0">
                <a:solidFill>
                  <a:schemeClr val="bg1"/>
                </a:solidFill>
              </a:rPr>
              <a:t>which is </a:t>
            </a:r>
            <a:r>
              <a:rPr lang="en-US" sz="4000" dirty="0">
                <a:solidFill>
                  <a:schemeClr val="bg1"/>
                </a:solidFill>
              </a:rPr>
              <a:t>dead, that his name be not put out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Dt 25:7</a:t>
            </a:r>
            <a:r>
              <a:rPr lang="en-US" sz="4000" dirty="0">
                <a:solidFill>
                  <a:schemeClr val="bg1"/>
                </a:solidFill>
              </a:rPr>
              <a:t> And if the man like not to take his brother's wife, then let his brother's wife go up to the gate unto the elders, and say, My husband's brother refuseth to raise up unto his brother a name in Israel, he will not perform the duty of my husband's brother. </a:t>
            </a:r>
          </a:p>
          <a:p>
            <a:pPr marL="0" indent="0" algn="ctr">
              <a:buNone/>
            </a:pPr>
            <a:r>
              <a:rPr lang="en-US" sz="4000" baseline="30000" dirty="0">
                <a:solidFill>
                  <a:schemeClr val="bg1"/>
                </a:solidFill>
              </a:rPr>
              <a:t>Dt 25:8</a:t>
            </a:r>
            <a:r>
              <a:rPr lang="en-US" sz="4000" dirty="0">
                <a:solidFill>
                  <a:schemeClr val="bg1"/>
                </a:solidFill>
              </a:rPr>
              <a:t> Then the elders of his city shall call him, and speak unto him: and </a:t>
            </a:r>
            <a:r>
              <a:rPr lang="en-US" sz="4000" i="1" dirty="0">
                <a:solidFill>
                  <a:schemeClr val="bg1"/>
                </a:solidFill>
              </a:rPr>
              <a:t>if </a:t>
            </a:r>
            <a:r>
              <a:rPr lang="en-US" sz="4000" dirty="0">
                <a:solidFill>
                  <a:schemeClr val="bg1"/>
                </a:solidFill>
              </a:rPr>
              <a:t>he stand </a:t>
            </a:r>
            <a:r>
              <a:rPr lang="en-US" sz="4000" i="1" dirty="0">
                <a:solidFill>
                  <a:schemeClr val="bg1"/>
                </a:solidFill>
              </a:rPr>
              <a:t>to it, </a:t>
            </a:r>
            <a:r>
              <a:rPr lang="en-US" sz="4000" dirty="0">
                <a:solidFill>
                  <a:schemeClr val="bg1"/>
                </a:solidFill>
              </a:rPr>
              <a:t>and say, I like not to take her;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Dt 25:9</a:t>
            </a:r>
            <a:r>
              <a:rPr lang="en-US" sz="4000" dirty="0">
                <a:solidFill>
                  <a:schemeClr val="bg1"/>
                </a:solidFill>
              </a:rPr>
              <a:t> Then shall his brother's wife come unto him in the presence of the elders, and loose his shoe from off his foot, and spit in his face, and shall answer and say, So shall it be done unto that man that will not build up his brother's house. </a:t>
            </a:r>
          </a:p>
          <a:p>
            <a:pPr marL="0" indent="0" algn="ctr">
              <a:buNone/>
            </a:pPr>
            <a:r>
              <a:rPr lang="en-US" sz="4000" baseline="30000" dirty="0">
                <a:solidFill>
                  <a:schemeClr val="bg1"/>
                </a:solidFill>
              </a:rPr>
              <a:t>Dt 25:10</a:t>
            </a:r>
            <a:r>
              <a:rPr lang="en-US" sz="4000" dirty="0">
                <a:solidFill>
                  <a:schemeClr val="bg1"/>
                </a:solidFill>
              </a:rPr>
              <a:t> And his name shall be called in Israel, The house of him that hath his shoe loosed.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20:29</a:t>
            </a:r>
            <a:r>
              <a:rPr lang="en-US" sz="4000" dirty="0">
                <a:solidFill>
                  <a:schemeClr val="bg1"/>
                </a:solidFill>
              </a:rPr>
              <a:t> There were therefore seven brethren: and the first took a wife, and died without children. </a:t>
            </a:r>
          </a:p>
          <a:p>
            <a:pPr marL="0" indent="0" algn="ctr">
              <a:buNone/>
            </a:pPr>
            <a:r>
              <a:rPr lang="en-US" sz="4000" baseline="30000" dirty="0">
                <a:solidFill>
                  <a:schemeClr val="bg1"/>
                </a:solidFill>
              </a:rPr>
              <a:t>Lk 20:30</a:t>
            </a:r>
            <a:r>
              <a:rPr lang="en-US" sz="4000" dirty="0">
                <a:solidFill>
                  <a:schemeClr val="bg1"/>
                </a:solidFill>
              </a:rPr>
              <a:t> And the second took her to wife, and he died childless. </a:t>
            </a:r>
          </a:p>
          <a:p>
            <a:pPr marL="0" indent="0" algn="ctr">
              <a:buNone/>
            </a:pPr>
            <a:r>
              <a:rPr lang="en-US" sz="4000" baseline="30000" dirty="0">
                <a:solidFill>
                  <a:schemeClr val="bg1"/>
                </a:solidFill>
              </a:rPr>
              <a:t>Lk 20:31</a:t>
            </a:r>
            <a:r>
              <a:rPr lang="en-US" sz="4000" dirty="0">
                <a:solidFill>
                  <a:schemeClr val="bg1"/>
                </a:solidFill>
              </a:rPr>
              <a:t> And the third took her; and in like manner the seven also: and they left no children, and died.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20:32</a:t>
            </a:r>
            <a:r>
              <a:rPr lang="en-US" sz="4000" dirty="0">
                <a:solidFill>
                  <a:schemeClr val="bg1"/>
                </a:solidFill>
              </a:rPr>
              <a:t> Last of all the woman died also. </a:t>
            </a:r>
          </a:p>
          <a:p>
            <a:pPr marL="0" indent="0" algn="ctr">
              <a:buNone/>
            </a:pPr>
            <a:r>
              <a:rPr lang="en-US" sz="4000" baseline="30000" dirty="0">
                <a:solidFill>
                  <a:schemeClr val="bg1"/>
                </a:solidFill>
              </a:rPr>
              <a:t>Lk 20:33</a:t>
            </a:r>
            <a:r>
              <a:rPr lang="en-US" sz="4000" dirty="0">
                <a:solidFill>
                  <a:schemeClr val="bg1"/>
                </a:solidFill>
              </a:rPr>
              <a:t> Therefore in the resurrection whose wife of them is she? for seven had her to wife.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Yeshua’s answer, to the question of whose wife will she be, is neither.</a:t>
            </a:r>
          </a:p>
          <a:p>
            <a:pPr marL="0" indent="0" algn="ctr">
              <a:buNone/>
            </a:pPr>
            <a:r>
              <a:rPr lang="en-US" sz="4000" dirty="0">
                <a:solidFill>
                  <a:schemeClr val="bg1"/>
                </a:solidFill>
              </a:rPr>
              <a:t> </a:t>
            </a:r>
          </a:p>
          <a:p>
            <a:pPr marL="0" indent="0" algn="ctr">
              <a:buNone/>
            </a:pPr>
            <a:r>
              <a:rPr lang="en-US" sz="4000" baseline="30000" dirty="0">
                <a:solidFill>
                  <a:schemeClr val="bg1"/>
                </a:solidFill>
              </a:rPr>
              <a:t>Lk 20:34</a:t>
            </a:r>
            <a:r>
              <a:rPr lang="en-US" sz="4000" dirty="0">
                <a:solidFill>
                  <a:schemeClr val="bg1"/>
                </a:solidFill>
              </a:rPr>
              <a:t> And Yeshua answering said unto them, The children of this world marry, and are given in marriage: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World – </a:t>
            </a:r>
            <a:r>
              <a:rPr lang="en-US" sz="4000" b="1" dirty="0">
                <a:solidFill>
                  <a:schemeClr val="bg1"/>
                </a:solidFill>
              </a:rPr>
              <a:t>165 </a:t>
            </a:r>
            <a:r>
              <a:rPr lang="el-GR" sz="4000" b="1" dirty="0">
                <a:solidFill>
                  <a:schemeClr val="bg1"/>
                </a:solidFill>
              </a:rPr>
              <a:t>αἰών </a:t>
            </a:r>
            <a:r>
              <a:rPr lang="en-US" sz="4000" dirty="0">
                <a:solidFill>
                  <a:schemeClr val="bg1"/>
                </a:solidFill>
              </a:rPr>
              <a:t>aion {ahee-ohn'} </a:t>
            </a:r>
          </a:p>
          <a:p>
            <a:pPr marL="0" indent="0" algn="ctr">
              <a:buNone/>
            </a:pPr>
            <a:r>
              <a:rPr lang="en-US" sz="4000" b="1" dirty="0">
                <a:solidFill>
                  <a:schemeClr val="bg1"/>
                </a:solidFill>
              </a:rPr>
              <a:t>Meaning:  </a:t>
            </a:r>
            <a:r>
              <a:rPr lang="en-US" sz="4000" dirty="0">
                <a:solidFill>
                  <a:schemeClr val="bg1"/>
                </a:solidFill>
              </a:rPr>
              <a:t>1) for ever, an unbroken age, perpetuity of time, eternity 2) the worlds, universe 3) period of time, age </a:t>
            </a:r>
          </a:p>
          <a:p>
            <a:pPr marL="0" indent="0" algn="ctr">
              <a:buNone/>
            </a:pPr>
            <a:r>
              <a:rPr lang="en-US" sz="4000" b="1" dirty="0">
                <a:solidFill>
                  <a:schemeClr val="bg1"/>
                </a:solidFill>
              </a:rPr>
              <a:t>Usage:  </a:t>
            </a:r>
            <a:r>
              <a:rPr lang="en-US" sz="4000" dirty="0">
                <a:solidFill>
                  <a:schemeClr val="bg1"/>
                </a:solidFill>
              </a:rPr>
              <a:t>AV - ever 71, world 38, never + 3364 + 1519 + 3588 6, evermore 4, age 2, eternal 2, misc 5; 128</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 makes it clear that the order of this world will not be the same as the order of the world to come. People in this world marry, but there will be no marriage in the new world to come.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20:35</a:t>
            </a:r>
            <a:r>
              <a:rPr lang="en-US" sz="4000" dirty="0">
                <a:solidFill>
                  <a:schemeClr val="bg1"/>
                </a:solidFill>
              </a:rPr>
              <a:t> But they which shall be </a:t>
            </a:r>
            <a:r>
              <a:rPr lang="en-US" sz="4000" u="sng" dirty="0">
                <a:solidFill>
                  <a:schemeClr val="bg1"/>
                </a:solidFill>
              </a:rPr>
              <a:t>accounted worthy</a:t>
            </a:r>
            <a:r>
              <a:rPr lang="en-US" sz="4000" dirty="0">
                <a:solidFill>
                  <a:schemeClr val="bg1"/>
                </a:solidFill>
              </a:rPr>
              <a:t> to </a:t>
            </a:r>
            <a:r>
              <a:rPr lang="en-US" sz="4000" b="1" u="sng" dirty="0">
                <a:solidFill>
                  <a:schemeClr val="bg1"/>
                </a:solidFill>
              </a:rPr>
              <a:t>obtain</a:t>
            </a:r>
            <a:r>
              <a:rPr lang="en-US" sz="4000" dirty="0">
                <a:solidFill>
                  <a:schemeClr val="bg1"/>
                </a:solidFill>
              </a:rPr>
              <a:t> that world, and the resurrection from the dead, neither marry, nor are given in marriage: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Account worthy – </a:t>
            </a:r>
            <a:r>
              <a:rPr lang="en-US" sz="4000" b="1" dirty="0">
                <a:solidFill>
                  <a:schemeClr val="bg1"/>
                </a:solidFill>
              </a:rPr>
              <a:t>2661 </a:t>
            </a:r>
            <a:r>
              <a:rPr lang="el-GR" sz="4000" b="1" dirty="0">
                <a:solidFill>
                  <a:schemeClr val="bg1"/>
                </a:solidFill>
              </a:rPr>
              <a:t>καταξιόω </a:t>
            </a:r>
            <a:r>
              <a:rPr lang="en-US" sz="4000" dirty="0">
                <a:solidFill>
                  <a:schemeClr val="bg1"/>
                </a:solidFill>
              </a:rPr>
              <a:t>kataxioo {kat-ax-ee-o'-o} </a:t>
            </a:r>
          </a:p>
          <a:p>
            <a:pPr marL="0" indent="0" algn="ctr">
              <a:buNone/>
            </a:pPr>
            <a:r>
              <a:rPr lang="en-US" sz="4000" b="1" dirty="0">
                <a:solidFill>
                  <a:schemeClr val="bg1"/>
                </a:solidFill>
              </a:rPr>
              <a:t>Meaning:  </a:t>
            </a:r>
            <a:r>
              <a:rPr lang="en-US" sz="4000" dirty="0">
                <a:solidFill>
                  <a:schemeClr val="bg1"/>
                </a:solidFill>
              </a:rPr>
              <a:t>1) to account worthy, judge worthy </a:t>
            </a:r>
          </a:p>
          <a:p>
            <a:pPr marL="0" indent="0" algn="ctr">
              <a:buNone/>
            </a:pPr>
            <a:r>
              <a:rPr lang="en-US" sz="4000" b="1" dirty="0">
                <a:solidFill>
                  <a:schemeClr val="bg1"/>
                </a:solidFill>
              </a:rPr>
              <a:t>Usage:  </a:t>
            </a:r>
            <a:r>
              <a:rPr lang="en-US" sz="4000" dirty="0">
                <a:solidFill>
                  <a:schemeClr val="bg1"/>
                </a:solidFill>
              </a:rPr>
              <a:t>AV - count worthy 2, account worthy 2; 4</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Heb 9:27</a:t>
            </a:r>
            <a:r>
              <a:rPr lang="en-US" sz="4000" dirty="0">
                <a:solidFill>
                  <a:schemeClr val="bg1"/>
                </a:solidFill>
              </a:rPr>
              <a:t> And as it is appointed unto men once to die, but after this the judgment: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20:27-47</a:t>
            </a:r>
          </a:p>
          <a:p>
            <a:pPr algn="ctr">
              <a:buNone/>
            </a:pPr>
            <a:r>
              <a:rPr lang="en-US" sz="4400" b="1" dirty="0">
                <a:solidFill>
                  <a:schemeClr val="bg1"/>
                </a:solidFill>
              </a:rPr>
              <a:t>The Resurrection and the Messiah</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Obtain – </a:t>
            </a:r>
            <a:r>
              <a:rPr lang="en-US" sz="4000" b="1" dirty="0">
                <a:solidFill>
                  <a:schemeClr val="bg1"/>
                </a:solidFill>
              </a:rPr>
              <a:t>5177 </a:t>
            </a:r>
            <a:r>
              <a:rPr lang="el-GR" sz="4000" b="1" dirty="0">
                <a:solidFill>
                  <a:schemeClr val="bg1"/>
                </a:solidFill>
              </a:rPr>
              <a:t>τυγχάνω </a:t>
            </a:r>
            <a:r>
              <a:rPr lang="en-US" sz="4000" dirty="0">
                <a:solidFill>
                  <a:schemeClr val="bg1"/>
                </a:solidFill>
              </a:rPr>
              <a:t>tugchano {toong-khan'-o}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to hit the mark </a:t>
            </a:r>
            <a:r>
              <a:rPr lang="en-US" sz="4000" dirty="0">
                <a:solidFill>
                  <a:schemeClr val="bg1"/>
                </a:solidFill>
              </a:rPr>
              <a:t>1a) of one discharging a javelin or arrow 2) to reach, attain, obtain, get, become master of 3) to happen, chance, fall out 3a) to specify, to take a case, as for example 4) to meet one</a:t>
            </a:r>
          </a:p>
          <a:p>
            <a:pPr marL="0" indent="0" algn="ctr">
              <a:buNone/>
            </a:pPr>
            <a:r>
              <a:rPr lang="en-US" sz="4000" b="1" dirty="0">
                <a:solidFill>
                  <a:schemeClr val="bg1"/>
                </a:solidFill>
              </a:rPr>
              <a:t>Usage:  </a:t>
            </a:r>
            <a:r>
              <a:rPr lang="en-US" sz="4000" dirty="0">
                <a:solidFill>
                  <a:schemeClr val="bg1"/>
                </a:solidFill>
              </a:rPr>
              <a:t>AV - obtain 5, be 1, chance 1, little 1, enjoy 1, may be 1, not tr 1, misc 2; 13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Sin</a:t>
            </a:r>
          </a:p>
          <a:p>
            <a:pPr marL="0" indent="0" algn="ctr">
              <a:buNone/>
            </a:pPr>
            <a:r>
              <a:rPr lang="en-US" sz="4000" dirty="0">
                <a:solidFill>
                  <a:schemeClr val="bg1"/>
                </a:solidFill>
                <a:latin typeface="Helvetica" pitchFamily="34" charset="0"/>
                <a:cs typeface="Helvetica" pitchFamily="34" charset="0"/>
              </a:rPr>
              <a:t>Sinned</a:t>
            </a:r>
          </a:p>
          <a:p>
            <a:pPr marL="0" indent="0" algn="ctr">
              <a:buNone/>
            </a:pPr>
            <a:r>
              <a:rPr lang="en-US" sz="4000" dirty="0">
                <a:solidFill>
                  <a:schemeClr val="bg1"/>
                </a:solidFill>
                <a:latin typeface="Helvetica" pitchFamily="34" charset="0"/>
                <a:cs typeface="Helvetica" pitchFamily="34" charset="0"/>
              </a:rPr>
              <a:t>Sinner</a:t>
            </a:r>
          </a:p>
          <a:p>
            <a:pPr marL="0" indent="0" algn="ctr">
              <a:buNone/>
            </a:pPr>
            <a:endParaRPr lang="en-US" sz="25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Defined: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192" y="390144"/>
            <a:ext cx="7717536" cy="4124707"/>
          </a:xfrm>
        </p:spPr>
        <p:txBody>
          <a:bodyPr>
            <a:normAutofit fontScale="77500" lnSpcReduction="20000"/>
          </a:bodyPr>
          <a:lstStyle/>
          <a:p>
            <a:pPr marL="0" indent="0" algn="ctr">
              <a:buNone/>
            </a:pPr>
            <a:r>
              <a:rPr lang="en-US" sz="4000" dirty="0">
                <a:solidFill>
                  <a:schemeClr val="bg1"/>
                </a:solidFill>
              </a:rPr>
              <a:t>Sin – </a:t>
            </a:r>
            <a:r>
              <a:rPr lang="en-US" sz="4000" b="1" dirty="0">
                <a:solidFill>
                  <a:schemeClr val="bg1"/>
                </a:solidFill>
              </a:rPr>
              <a:t>266 </a:t>
            </a:r>
            <a:r>
              <a:rPr lang="el-GR" sz="4000" b="1" dirty="0">
                <a:solidFill>
                  <a:schemeClr val="bg1"/>
                </a:solidFill>
              </a:rPr>
              <a:t>ἁμαρτία </a:t>
            </a:r>
            <a:r>
              <a:rPr lang="en-US" sz="4000" dirty="0">
                <a:solidFill>
                  <a:schemeClr val="bg1"/>
                </a:solidFill>
              </a:rPr>
              <a:t>hamartia {ham-ar-tee'-ah} </a:t>
            </a:r>
          </a:p>
          <a:p>
            <a:pPr marL="0" indent="0" algn="ctr">
              <a:buNone/>
            </a:pPr>
            <a:r>
              <a:rPr lang="en-US" sz="4000" b="1" dirty="0">
                <a:solidFill>
                  <a:schemeClr val="bg1"/>
                </a:solidFill>
              </a:rPr>
              <a:t>Meaning:  </a:t>
            </a:r>
            <a:r>
              <a:rPr lang="en-US" sz="4000" dirty="0">
                <a:solidFill>
                  <a:schemeClr val="bg1"/>
                </a:solidFill>
              </a:rPr>
              <a:t>1) equivalent to 264 1a) to be without a share in 1b) </a:t>
            </a:r>
            <a:r>
              <a:rPr lang="en-US" sz="4000" b="1" u="sng" dirty="0">
                <a:solidFill>
                  <a:schemeClr val="bg1"/>
                </a:solidFill>
              </a:rPr>
              <a:t>to miss the mark</a:t>
            </a:r>
            <a:r>
              <a:rPr lang="en-US" sz="4000" dirty="0">
                <a:solidFill>
                  <a:schemeClr val="bg1"/>
                </a:solidFill>
              </a:rPr>
              <a:t> 1c) to err, be mistaken 1d) to miss or wander from the path of uprightness and honour, to do or go wrong 1e) </a:t>
            </a:r>
            <a:r>
              <a:rPr lang="en-US" sz="4000" b="1" dirty="0">
                <a:solidFill>
                  <a:schemeClr val="bg1"/>
                </a:solidFill>
              </a:rPr>
              <a:t>to wander from the law of God, violate God's law, sin</a:t>
            </a:r>
            <a:r>
              <a:rPr lang="en-US" sz="4000" dirty="0">
                <a:solidFill>
                  <a:schemeClr val="bg1"/>
                </a:solidFill>
              </a:rPr>
              <a:t> 2) that which is done wrong, sin, an offence, a violation of the divine law in thought or in act 3</a:t>
            </a:r>
          </a:p>
          <a:p>
            <a:pPr marL="0" indent="0" algn="ctr">
              <a:buNone/>
            </a:pPr>
            <a:r>
              <a:rPr lang="en-US" sz="4000" b="1" dirty="0">
                <a:solidFill>
                  <a:schemeClr val="bg1"/>
                </a:solidFill>
              </a:rPr>
              <a:t>Usage:  </a:t>
            </a:r>
            <a:r>
              <a:rPr lang="en-US" sz="4000" dirty="0">
                <a:solidFill>
                  <a:schemeClr val="bg1"/>
                </a:solidFill>
              </a:rPr>
              <a:t>AV - sin 172, sinful 1, offense 1; 174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12:31</a:t>
            </a:r>
            <a:r>
              <a:rPr lang="en-US" sz="4000" dirty="0">
                <a:solidFill>
                  <a:schemeClr val="bg1"/>
                </a:solidFill>
              </a:rPr>
              <a:t> Wherefore I say unto you, All manner of </a:t>
            </a:r>
            <a:r>
              <a:rPr lang="en-US" sz="4000" b="1" u="sng" dirty="0">
                <a:solidFill>
                  <a:schemeClr val="bg1"/>
                </a:solidFill>
              </a:rPr>
              <a:t>sin</a:t>
            </a:r>
            <a:r>
              <a:rPr lang="en-US" sz="4000" dirty="0">
                <a:solidFill>
                  <a:schemeClr val="bg1"/>
                </a:solidFill>
              </a:rPr>
              <a:t> and blasphemy shall be forgiven unto men: but the blasphemy </a:t>
            </a:r>
            <a:r>
              <a:rPr lang="en-US" sz="4000" i="1" dirty="0">
                <a:solidFill>
                  <a:schemeClr val="bg1"/>
                </a:solidFill>
              </a:rPr>
              <a:t>against </a:t>
            </a:r>
            <a:r>
              <a:rPr lang="en-US" sz="4000" dirty="0">
                <a:solidFill>
                  <a:schemeClr val="bg1"/>
                </a:solidFill>
              </a:rPr>
              <a:t>the </a:t>
            </a:r>
            <a:r>
              <a:rPr lang="en-US" sz="4000" i="1" dirty="0">
                <a:solidFill>
                  <a:schemeClr val="bg1"/>
                </a:solidFill>
              </a:rPr>
              <a:t>Holy </a:t>
            </a:r>
            <a:r>
              <a:rPr lang="en-US" sz="4000" dirty="0">
                <a:solidFill>
                  <a:schemeClr val="bg1"/>
                </a:solidFill>
              </a:rPr>
              <a:t>Ghost shall not be forgiven unto men.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Sinned – </a:t>
            </a:r>
            <a:r>
              <a:rPr lang="en-US" sz="4000" b="1" dirty="0">
                <a:solidFill>
                  <a:schemeClr val="bg1"/>
                </a:solidFill>
              </a:rPr>
              <a:t>264 </a:t>
            </a:r>
            <a:r>
              <a:rPr lang="el-GR" sz="4000" b="1" dirty="0">
                <a:solidFill>
                  <a:schemeClr val="bg1"/>
                </a:solidFill>
              </a:rPr>
              <a:t>ἁμαρτάνω </a:t>
            </a:r>
            <a:r>
              <a:rPr lang="en-US" sz="4000" dirty="0">
                <a:solidFill>
                  <a:schemeClr val="bg1"/>
                </a:solidFill>
              </a:rPr>
              <a:t>hamartano {ham-ar-tan'-o} </a:t>
            </a:r>
          </a:p>
          <a:p>
            <a:pPr marL="0" indent="0" algn="ctr">
              <a:buNone/>
            </a:pPr>
            <a:r>
              <a:rPr lang="en-US" sz="4000" b="1" dirty="0">
                <a:solidFill>
                  <a:schemeClr val="bg1"/>
                </a:solidFill>
              </a:rPr>
              <a:t>Meaning:  </a:t>
            </a:r>
            <a:r>
              <a:rPr lang="en-US" sz="4000" dirty="0">
                <a:solidFill>
                  <a:schemeClr val="bg1"/>
                </a:solidFill>
              </a:rPr>
              <a:t>1) to be without a share in 2) </a:t>
            </a:r>
            <a:r>
              <a:rPr lang="en-US" sz="4000" b="1" u="sng" dirty="0">
                <a:solidFill>
                  <a:schemeClr val="bg1"/>
                </a:solidFill>
              </a:rPr>
              <a:t>to miss the mark</a:t>
            </a:r>
            <a:r>
              <a:rPr lang="en-US" sz="4000" dirty="0">
                <a:solidFill>
                  <a:schemeClr val="bg1"/>
                </a:solidFill>
              </a:rPr>
              <a:t> 3) to err, be mistaken 4) to miss or wander from the path of uprightness and honour, to do or go wrong 5) </a:t>
            </a:r>
            <a:r>
              <a:rPr lang="en-US" sz="4000" b="1" dirty="0">
                <a:solidFill>
                  <a:schemeClr val="bg1"/>
                </a:solidFill>
              </a:rPr>
              <a:t>to wander from the law of God, violate God's law, sin</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sin 38, trespass 3, offend 1, for your faults 1; 43</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27:3</a:t>
            </a:r>
            <a:r>
              <a:rPr lang="en-US" sz="4000" dirty="0">
                <a:solidFill>
                  <a:schemeClr val="bg1"/>
                </a:solidFill>
              </a:rPr>
              <a:t> Then Judas, which had betrayed him, when he saw that he was condemned, repented himself, and brought again the thirty pieces of silver to the chief priests and elders, </a:t>
            </a:r>
          </a:p>
          <a:p>
            <a:pPr marL="0" indent="0" algn="ctr">
              <a:buNone/>
            </a:pPr>
            <a:r>
              <a:rPr lang="en-US" sz="4000" baseline="30000" dirty="0">
                <a:solidFill>
                  <a:schemeClr val="bg1"/>
                </a:solidFill>
              </a:rPr>
              <a:t>Mt 27:4</a:t>
            </a:r>
            <a:r>
              <a:rPr lang="en-US" sz="4000" dirty="0">
                <a:solidFill>
                  <a:schemeClr val="bg1"/>
                </a:solidFill>
              </a:rPr>
              <a:t> Saying, I have </a:t>
            </a:r>
            <a:r>
              <a:rPr lang="en-US" sz="4000" b="1" u="sng" dirty="0">
                <a:solidFill>
                  <a:schemeClr val="bg1"/>
                </a:solidFill>
              </a:rPr>
              <a:t>sinned</a:t>
            </a:r>
            <a:r>
              <a:rPr lang="en-US" sz="4000" dirty="0">
                <a:solidFill>
                  <a:schemeClr val="bg1"/>
                </a:solidFill>
              </a:rPr>
              <a:t> in that I have betrayed the innocent blood. And they said, What </a:t>
            </a:r>
            <a:r>
              <a:rPr lang="en-US" sz="4000" i="1" dirty="0">
                <a:solidFill>
                  <a:schemeClr val="bg1"/>
                </a:solidFill>
              </a:rPr>
              <a:t>is that </a:t>
            </a:r>
            <a:r>
              <a:rPr lang="en-US" sz="4000" dirty="0">
                <a:solidFill>
                  <a:schemeClr val="bg1"/>
                </a:solidFill>
              </a:rPr>
              <a:t>to us? see thou </a:t>
            </a:r>
            <a:r>
              <a:rPr lang="en-US" sz="4000" i="1" dirty="0">
                <a:solidFill>
                  <a:schemeClr val="bg1"/>
                </a:solidFill>
              </a:rPr>
              <a:t>to that.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Sinner – </a:t>
            </a:r>
            <a:r>
              <a:rPr lang="en-US" sz="4000" b="1" dirty="0">
                <a:solidFill>
                  <a:schemeClr val="bg1"/>
                </a:solidFill>
              </a:rPr>
              <a:t>268 </a:t>
            </a:r>
            <a:r>
              <a:rPr lang="el-GR" sz="4000" b="1" dirty="0">
                <a:solidFill>
                  <a:schemeClr val="bg1"/>
                </a:solidFill>
              </a:rPr>
              <a:t>ἁμαρτωλός </a:t>
            </a:r>
            <a:r>
              <a:rPr lang="en-US" sz="4000" dirty="0">
                <a:solidFill>
                  <a:schemeClr val="bg1"/>
                </a:solidFill>
              </a:rPr>
              <a:t>hamartolos {ham-ar-to-los'}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devoted to sin, a sinner</a:t>
            </a:r>
            <a:r>
              <a:rPr lang="en-US" sz="4000" dirty="0">
                <a:solidFill>
                  <a:schemeClr val="bg1"/>
                </a:solidFill>
              </a:rPr>
              <a:t> 1a) not free from sin 1b) pre-eminently sinful, especially wicked 1b1) all wicked men 1b2) specifically of men stained with certain definite vices or crimes 1b2a) tax collectors, heathen </a:t>
            </a:r>
          </a:p>
          <a:p>
            <a:pPr marL="0" indent="0" algn="ctr">
              <a:buNone/>
            </a:pPr>
            <a:r>
              <a:rPr lang="en-US" sz="4000" b="1" dirty="0">
                <a:solidFill>
                  <a:schemeClr val="bg1"/>
                </a:solidFill>
              </a:rPr>
              <a:t>Usage:  </a:t>
            </a:r>
            <a:r>
              <a:rPr lang="en-US" sz="4000" dirty="0">
                <a:solidFill>
                  <a:schemeClr val="bg1"/>
                </a:solidFill>
              </a:rPr>
              <a:t>AV - sinner 43, sinful 4; 47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1Pe 4:17</a:t>
            </a:r>
            <a:r>
              <a:rPr lang="en-US" sz="4000" dirty="0">
                <a:solidFill>
                  <a:schemeClr val="bg1"/>
                </a:solidFill>
              </a:rPr>
              <a:t> For the time </a:t>
            </a:r>
            <a:r>
              <a:rPr lang="en-US" sz="4000" i="1" dirty="0">
                <a:solidFill>
                  <a:schemeClr val="bg1"/>
                </a:solidFill>
              </a:rPr>
              <a:t>is come </a:t>
            </a:r>
            <a:r>
              <a:rPr lang="en-US" sz="4000" dirty="0">
                <a:solidFill>
                  <a:schemeClr val="bg1"/>
                </a:solidFill>
              </a:rPr>
              <a:t>that judgment must begin at the house of God: and if </a:t>
            </a:r>
            <a:r>
              <a:rPr lang="en-US" sz="4000" i="1" dirty="0">
                <a:solidFill>
                  <a:schemeClr val="bg1"/>
                </a:solidFill>
              </a:rPr>
              <a:t>it </a:t>
            </a:r>
            <a:r>
              <a:rPr lang="en-US" sz="4000" dirty="0">
                <a:solidFill>
                  <a:schemeClr val="bg1"/>
                </a:solidFill>
              </a:rPr>
              <a:t>first </a:t>
            </a:r>
            <a:r>
              <a:rPr lang="en-US" sz="4000" i="1" dirty="0">
                <a:solidFill>
                  <a:schemeClr val="bg1"/>
                </a:solidFill>
              </a:rPr>
              <a:t>begin </a:t>
            </a:r>
            <a:r>
              <a:rPr lang="en-US" sz="4000" dirty="0">
                <a:solidFill>
                  <a:schemeClr val="bg1"/>
                </a:solidFill>
              </a:rPr>
              <a:t>at us, what shall the end </a:t>
            </a:r>
            <a:r>
              <a:rPr lang="en-US" sz="4000" i="1" dirty="0">
                <a:solidFill>
                  <a:schemeClr val="bg1"/>
                </a:solidFill>
              </a:rPr>
              <a:t>be </a:t>
            </a:r>
            <a:r>
              <a:rPr lang="en-US" sz="4000" dirty="0">
                <a:solidFill>
                  <a:schemeClr val="bg1"/>
                </a:solidFill>
              </a:rPr>
              <a:t>of them that obey not the gospel of God? </a:t>
            </a:r>
          </a:p>
          <a:p>
            <a:pPr marL="0" indent="0" algn="ctr">
              <a:buNone/>
            </a:pPr>
            <a:r>
              <a:rPr lang="en-US" sz="4000" baseline="30000" dirty="0">
                <a:solidFill>
                  <a:schemeClr val="bg1"/>
                </a:solidFill>
              </a:rPr>
              <a:t>1Pe 4:18</a:t>
            </a:r>
            <a:r>
              <a:rPr lang="en-US" sz="4000" dirty="0">
                <a:solidFill>
                  <a:schemeClr val="bg1"/>
                </a:solidFill>
              </a:rPr>
              <a:t> And if the righteous scarcely be saved, where shall the ungodly and the sinner appear?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20:36</a:t>
            </a:r>
            <a:r>
              <a:rPr lang="en-US" sz="4000" dirty="0">
                <a:solidFill>
                  <a:schemeClr val="bg1"/>
                </a:solidFill>
              </a:rPr>
              <a:t> Neither can they die any more: for they are equal unto the angels; and are the children of God, being the children of the resurrection.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Heb 9:27</a:t>
            </a:r>
            <a:r>
              <a:rPr lang="en-US" sz="4000" dirty="0">
                <a:solidFill>
                  <a:schemeClr val="bg1"/>
                </a:solidFill>
              </a:rPr>
              <a:t> And as it is appointed unto men once to die, but after this the judgment: </a:t>
            </a:r>
          </a:p>
          <a:p>
            <a:pPr marL="0" indent="0" algn="ctr">
              <a:buNone/>
            </a:pPr>
            <a:r>
              <a:rPr lang="en-US" sz="4000" baseline="30000" dirty="0">
                <a:solidFill>
                  <a:schemeClr val="bg1"/>
                </a:solidFill>
              </a:rPr>
              <a:t>Heb 9:28</a:t>
            </a:r>
            <a:r>
              <a:rPr lang="en-US" sz="4000" dirty="0">
                <a:solidFill>
                  <a:schemeClr val="bg1"/>
                </a:solidFill>
              </a:rPr>
              <a:t> So Messiah was once offered to bear the sins of many; and unto them that look for him shall he appear the second time without sin unto salvation.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 teaches on the resurrection from the dead via Moses' encounter with YeHoVaH at the bush when Moses declared that YeHoVaH was the God of Abraham, Isaac, and Jacob/Israel.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20:37</a:t>
            </a:r>
            <a:r>
              <a:rPr lang="en-US" sz="4000" dirty="0">
                <a:solidFill>
                  <a:schemeClr val="bg1"/>
                </a:solidFill>
              </a:rPr>
              <a:t> Now that the dead are raised, even Moses showed at the bush, when he calleth the Lord the God of Abraham, and the God of Isaac, and the God of Jacob.  </a:t>
            </a:r>
          </a:p>
          <a:p>
            <a:pPr marL="0" indent="0" algn="ctr">
              <a:buNone/>
            </a:pPr>
            <a:r>
              <a:rPr lang="en-US" sz="4000" baseline="30000" dirty="0">
                <a:solidFill>
                  <a:schemeClr val="bg1"/>
                </a:solidFill>
              </a:rPr>
              <a:t>Lk 20:38</a:t>
            </a:r>
            <a:r>
              <a:rPr lang="en-US" sz="4000" dirty="0">
                <a:solidFill>
                  <a:schemeClr val="bg1"/>
                </a:solidFill>
              </a:rPr>
              <a:t> For he is not a God of the dead, but of the living: </a:t>
            </a:r>
            <a:r>
              <a:rPr lang="en-US" sz="4000" u="sng" dirty="0">
                <a:solidFill>
                  <a:schemeClr val="bg1"/>
                </a:solidFill>
              </a:rPr>
              <a:t>for all live unto him</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 Scribe, who witnessed the conversation, commended Yeshua on His answer.</a:t>
            </a:r>
          </a:p>
          <a:p>
            <a:pPr marL="0" indent="0" algn="ctr">
              <a:buNone/>
            </a:pPr>
            <a:r>
              <a:rPr lang="en-US" sz="4000" dirty="0">
                <a:solidFill>
                  <a:schemeClr val="bg1"/>
                </a:solidFill>
              </a:rPr>
              <a:t> </a:t>
            </a:r>
          </a:p>
          <a:p>
            <a:pPr marL="0" indent="0" algn="ctr">
              <a:buNone/>
            </a:pPr>
            <a:r>
              <a:rPr lang="en-US" sz="4000" baseline="30000" dirty="0">
                <a:solidFill>
                  <a:schemeClr val="bg1"/>
                </a:solidFill>
              </a:rPr>
              <a:t>Lk 20:39</a:t>
            </a:r>
            <a:r>
              <a:rPr lang="en-US" sz="4000" dirty="0">
                <a:solidFill>
                  <a:schemeClr val="bg1"/>
                </a:solidFill>
              </a:rPr>
              <a:t> Then certain of the scribes answering said, Master, thou hast well said.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 Scribes – </a:t>
            </a:r>
            <a:r>
              <a:rPr lang="en-US" sz="4000" b="1" dirty="0">
                <a:solidFill>
                  <a:schemeClr val="bg1"/>
                </a:solidFill>
              </a:rPr>
              <a:t>1122 </a:t>
            </a:r>
            <a:r>
              <a:rPr lang="el-GR" sz="4000" b="1" dirty="0">
                <a:solidFill>
                  <a:schemeClr val="bg1"/>
                </a:solidFill>
              </a:rPr>
              <a:t>γραμματεύς </a:t>
            </a:r>
            <a:r>
              <a:rPr lang="en-US" sz="4000" dirty="0">
                <a:solidFill>
                  <a:schemeClr val="bg1"/>
                </a:solidFill>
              </a:rPr>
              <a:t>grammateus {gram-mat-yooce'} </a:t>
            </a:r>
            <a:r>
              <a:rPr lang="en-US" sz="4000" b="1" dirty="0">
                <a:solidFill>
                  <a:schemeClr val="bg1"/>
                </a:solidFill>
              </a:rPr>
              <a:t>Meaning:  </a:t>
            </a:r>
            <a:r>
              <a:rPr lang="en-US" sz="4000" dirty="0">
                <a:solidFill>
                  <a:schemeClr val="bg1"/>
                </a:solidFill>
              </a:rPr>
              <a:t>1) a clerk, scribe, esp.a public servant, secretary, recorder, whose office and influence differed in different states 2) in the Bible, a man learned in the Mosaic law and in the sacred writings, an interpreter, teacher. </a:t>
            </a:r>
            <a:r>
              <a:rPr lang="en-US" sz="4000" b="1" dirty="0">
                <a:solidFill>
                  <a:schemeClr val="bg1"/>
                </a:solidFill>
              </a:rPr>
              <a:t>Scribes examined the more difficult and subtle questions of the law; added to the Mosaic law decisions of various kinds thought to elucidate its meaning and scope, and did this </a:t>
            </a:r>
            <a:r>
              <a:rPr lang="en-US" sz="4000" b="1" u="sng" dirty="0">
                <a:solidFill>
                  <a:schemeClr val="bg1"/>
                </a:solidFill>
              </a:rPr>
              <a:t>to the detriment of religion</a:t>
            </a:r>
            <a:r>
              <a:rPr lang="en-US" sz="4000" b="1" dirty="0">
                <a:solidFill>
                  <a:schemeClr val="bg1"/>
                </a:solidFill>
              </a:rPr>
              <a:t>.</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Since the advice of men skilled in the law was needed in the examination in the causes and the solution of the difficult questions, they were enrolled in the </a:t>
            </a:r>
            <a:r>
              <a:rPr lang="en-US" sz="4000" b="1" u="sng" dirty="0">
                <a:solidFill>
                  <a:schemeClr val="bg1"/>
                </a:solidFill>
              </a:rPr>
              <a:t>Sanhedrin</a:t>
            </a:r>
            <a:r>
              <a:rPr lang="en-US" sz="4000" dirty="0">
                <a:solidFill>
                  <a:schemeClr val="bg1"/>
                </a:solidFill>
              </a:rPr>
              <a:t>; and are mentioned in connection with the priests and elders of the people. See a Bible Dictionary for more information on the scribes. 3) a religious teacher: so instructed that from his learning and ability to teach advantage may redound to the kingdom of heaven </a:t>
            </a:r>
            <a:r>
              <a:rPr lang="en-US" sz="4000" b="1" dirty="0">
                <a:solidFill>
                  <a:schemeClr val="bg1"/>
                </a:solidFill>
              </a:rPr>
              <a:t>Usage:  </a:t>
            </a:r>
            <a:r>
              <a:rPr lang="en-US" sz="4000" dirty="0">
                <a:solidFill>
                  <a:schemeClr val="bg1"/>
                </a:solidFill>
              </a:rPr>
              <a:t>AV - scribe 66, townclerk 1; 67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Sanhedrin or council – </a:t>
            </a:r>
            <a:r>
              <a:rPr lang="en-US" sz="4000" b="1" dirty="0">
                <a:solidFill>
                  <a:schemeClr val="bg1"/>
                </a:solidFill>
              </a:rPr>
              <a:t>4892 </a:t>
            </a:r>
            <a:r>
              <a:rPr lang="el-GR" sz="4000" b="1" dirty="0">
                <a:solidFill>
                  <a:schemeClr val="bg1"/>
                </a:solidFill>
              </a:rPr>
              <a:t>συνέδριον </a:t>
            </a:r>
            <a:r>
              <a:rPr lang="en-US" sz="4000" dirty="0">
                <a:solidFill>
                  <a:schemeClr val="bg1"/>
                </a:solidFill>
              </a:rPr>
              <a:t>sunedrion {soon-ed'-ree-on} </a:t>
            </a:r>
            <a:r>
              <a:rPr lang="en-US" sz="4000" b="1" dirty="0">
                <a:solidFill>
                  <a:schemeClr val="bg1"/>
                </a:solidFill>
              </a:rPr>
              <a:t>Meaning:  </a:t>
            </a:r>
            <a:r>
              <a:rPr lang="en-US" sz="4000" dirty="0">
                <a:solidFill>
                  <a:schemeClr val="bg1"/>
                </a:solidFill>
              </a:rPr>
              <a:t>1) any assembly (esp. of magistrates, judges, ambassadors), whether convened to deliberate or pass judgment 2) any session or assembly or people deliberating or adjudicating 2a) </a:t>
            </a:r>
            <a:r>
              <a:rPr lang="en-US" sz="4000" b="1" dirty="0">
                <a:solidFill>
                  <a:schemeClr val="bg1"/>
                </a:solidFill>
              </a:rPr>
              <a:t>the Sanhedrin, the great council at Jerusalem, consisting of the seventy one members, viz. scribes, elders, prominent members of the high priestly families and the high priest, the president of the assembly.</a:t>
            </a: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most important causes were brought before this tribunal, inasmuch as the Roman rulers of Judaea had left to it the power of trying such cases, and also of pronouncing sentence of death, with the limitation that a capital sentence pronounced by the Sanhedrin was not valid unless it was confirmed by the Roman procurator. 2b) a smaller tribunal or council which every Jewish town had for the decision of less important cases. </a:t>
            </a:r>
            <a:r>
              <a:rPr lang="en-US" sz="4000" b="1" dirty="0">
                <a:solidFill>
                  <a:schemeClr val="bg1"/>
                </a:solidFill>
              </a:rPr>
              <a:t>Usage:  </a:t>
            </a:r>
            <a:r>
              <a:rPr lang="en-US" sz="4000" dirty="0">
                <a:solidFill>
                  <a:schemeClr val="bg1"/>
                </a:solidFill>
              </a:rPr>
              <a:t>AV - council 22; 22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When you read about the </a:t>
            </a:r>
            <a:r>
              <a:rPr lang="en-US" sz="4000" b="1" dirty="0">
                <a:solidFill>
                  <a:schemeClr val="bg1"/>
                </a:solidFill>
              </a:rPr>
              <a:t>Letter</a:t>
            </a:r>
            <a:r>
              <a:rPr lang="en-US" sz="4000" dirty="0">
                <a:solidFill>
                  <a:schemeClr val="bg1"/>
                </a:solidFill>
              </a:rPr>
              <a:t> of the Law:</a:t>
            </a:r>
          </a:p>
          <a:p>
            <a:pPr marL="0" indent="0" algn="ctr">
              <a:buNone/>
            </a:pPr>
            <a:r>
              <a:rPr lang="en-US" sz="4000" dirty="0">
                <a:solidFill>
                  <a:schemeClr val="bg1"/>
                </a:solidFill>
              </a:rPr>
              <a:t> </a:t>
            </a:r>
          </a:p>
          <a:p>
            <a:pPr marL="0" indent="0" algn="ctr">
              <a:buNone/>
            </a:pPr>
            <a:r>
              <a:rPr lang="en-US" sz="4000" dirty="0">
                <a:solidFill>
                  <a:schemeClr val="bg1"/>
                </a:solidFill>
              </a:rPr>
              <a:t>Letter – </a:t>
            </a:r>
            <a:r>
              <a:rPr lang="en-US" sz="4000" b="1" dirty="0">
                <a:solidFill>
                  <a:schemeClr val="bg1"/>
                </a:solidFill>
              </a:rPr>
              <a:t>1121 </a:t>
            </a:r>
            <a:r>
              <a:rPr lang="el-GR" sz="4000" b="1" dirty="0">
                <a:solidFill>
                  <a:schemeClr val="bg1"/>
                </a:solidFill>
              </a:rPr>
              <a:t>γράμμα </a:t>
            </a:r>
            <a:r>
              <a:rPr lang="en-US" sz="4000" b="1" u="sng" dirty="0">
                <a:solidFill>
                  <a:schemeClr val="bg1"/>
                </a:solidFill>
              </a:rPr>
              <a:t>gramma</a:t>
            </a:r>
            <a:r>
              <a:rPr lang="en-US" sz="4000" dirty="0">
                <a:solidFill>
                  <a:schemeClr val="bg1"/>
                </a:solidFill>
              </a:rPr>
              <a:t> {gram'-mah} </a:t>
            </a:r>
          </a:p>
          <a:p>
            <a:pPr marL="0" indent="0" algn="ctr">
              <a:buNone/>
            </a:pPr>
            <a:r>
              <a:rPr lang="en-US" sz="4000" b="1" dirty="0">
                <a:solidFill>
                  <a:schemeClr val="bg1"/>
                </a:solidFill>
              </a:rPr>
              <a:t>Meaning:  </a:t>
            </a:r>
            <a:r>
              <a:rPr lang="en-US" sz="4000" dirty="0">
                <a:solidFill>
                  <a:schemeClr val="bg1"/>
                </a:solidFill>
              </a:rPr>
              <a:t>1) a letter 2) any writing, a document or record 2a) a note of hand, bill, bond, account, written acknowledgement of a debt 2b) a letter, an epistle 2c) the sacred writings (of the OT) 3) letters, i.e. learning 3a) of sacred learning </a:t>
            </a:r>
          </a:p>
          <a:p>
            <a:pPr marL="0" indent="0" algn="ctr">
              <a:buNone/>
            </a:pPr>
            <a:r>
              <a:rPr lang="en-US" sz="4000" b="1" dirty="0">
                <a:solidFill>
                  <a:schemeClr val="bg1"/>
                </a:solidFill>
              </a:rPr>
              <a:t>Usage:  </a:t>
            </a:r>
            <a:r>
              <a:rPr lang="en-US" sz="4000" dirty="0">
                <a:solidFill>
                  <a:schemeClr val="bg1"/>
                </a:solidFill>
              </a:rPr>
              <a:t>AV - </a:t>
            </a:r>
            <a:r>
              <a:rPr lang="en-US" sz="4000" b="1" dirty="0">
                <a:solidFill>
                  <a:schemeClr val="bg1"/>
                </a:solidFill>
              </a:rPr>
              <a:t>letter</a:t>
            </a:r>
            <a:r>
              <a:rPr lang="en-US" sz="4000" dirty="0">
                <a:solidFill>
                  <a:schemeClr val="bg1"/>
                </a:solidFill>
              </a:rPr>
              <a:t> 9, </a:t>
            </a:r>
            <a:r>
              <a:rPr lang="en-US" sz="4000" b="1" u="sng" dirty="0">
                <a:solidFill>
                  <a:schemeClr val="bg1"/>
                </a:solidFill>
              </a:rPr>
              <a:t>bill </a:t>
            </a:r>
            <a:r>
              <a:rPr lang="en-US" sz="4000" dirty="0">
                <a:solidFill>
                  <a:schemeClr val="bg1"/>
                </a:solidFill>
              </a:rPr>
              <a:t>2, writing 1, learning 1, scripture 1, written + 1722 1; 15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Scribes were lawyers that established, what we would call today, Case Law.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1" dirty="0">
                <a:solidFill>
                  <a:schemeClr val="bg1"/>
                </a:solidFill>
                <a:latin typeface="Arial" panose="020B0604020202020204" pitchFamily="34" charset="0"/>
                <a:cs typeface="Arial" panose="020B0604020202020204" pitchFamily="34" charset="0"/>
              </a:rPr>
              <a:t>Case law</a:t>
            </a:r>
            <a:r>
              <a:rPr lang="en-US" sz="4000" dirty="0">
                <a:solidFill>
                  <a:schemeClr val="bg1"/>
                </a:solidFill>
                <a:latin typeface="Arial" panose="020B0604020202020204" pitchFamily="34" charset="0"/>
                <a:cs typeface="Arial" panose="020B0604020202020204" pitchFamily="34" charset="0"/>
              </a:rPr>
              <a:t>, also used interchangeably with common law, is law that is based on precedents, that is the judicial decisions from previous cases, rather than law based on constitutions, statutes, or regulations. Case law uses the detailed facts of a legal case that have been resolved by courts or similar tribunals. These past decisions are called "case law", or precedent.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Yeshua’s response to the Sadducee shut them down and they asked no more questions of Him at that time.</a:t>
            </a:r>
          </a:p>
          <a:p>
            <a:pPr marL="0" indent="0" algn="ctr">
              <a:buNone/>
            </a:pPr>
            <a:r>
              <a:rPr lang="en-US" sz="4000" dirty="0">
                <a:solidFill>
                  <a:schemeClr val="bg1"/>
                </a:solidFill>
              </a:rPr>
              <a:t> </a:t>
            </a:r>
          </a:p>
          <a:p>
            <a:pPr marL="0" indent="0" algn="ctr">
              <a:buNone/>
            </a:pPr>
            <a:r>
              <a:rPr lang="en-US" sz="4000" baseline="30000" dirty="0">
                <a:solidFill>
                  <a:schemeClr val="bg1"/>
                </a:solidFill>
              </a:rPr>
              <a:t>Lk 20:40</a:t>
            </a:r>
            <a:r>
              <a:rPr lang="en-US" sz="4000" dirty="0">
                <a:solidFill>
                  <a:schemeClr val="bg1"/>
                </a:solidFill>
              </a:rPr>
              <a:t> And after that they durst not ask him any </a:t>
            </a:r>
            <a:r>
              <a:rPr lang="en-US" sz="4000" i="1" dirty="0">
                <a:solidFill>
                  <a:schemeClr val="bg1"/>
                </a:solidFill>
              </a:rPr>
              <a:t>question at all. </a:t>
            </a:r>
            <a:endParaRPr lang="en-US" sz="4000" dirty="0">
              <a:solidFill>
                <a:schemeClr val="bg1"/>
              </a:solidFill>
            </a:endParaRPr>
          </a:p>
          <a:p>
            <a:pPr marL="0" indent="0" algn="ctr">
              <a:buNone/>
            </a:pPr>
            <a:r>
              <a:rPr lang="en-US" sz="4000" i="1" u="sng" dirty="0">
                <a:solidFill>
                  <a:schemeClr val="bg1"/>
                </a:solidFill>
              </a:rPr>
              <a:t> </a:t>
            </a:r>
            <a:endParaRPr lang="en-US" sz="4000" u="sng"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Yeshua turns His attention to the Scribes and asked His own questions to challenge the knowledge of the Scribes in the presence of those who stood nearby.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20:41</a:t>
            </a:r>
            <a:r>
              <a:rPr lang="en-US" sz="4000" dirty="0">
                <a:solidFill>
                  <a:schemeClr val="bg1"/>
                </a:solidFill>
              </a:rPr>
              <a:t> And he </a:t>
            </a:r>
            <a:r>
              <a:rPr lang="en-US" sz="4000" b="1" dirty="0">
                <a:solidFill>
                  <a:schemeClr val="bg1"/>
                </a:solidFill>
              </a:rPr>
              <a:t>said unto them,</a:t>
            </a:r>
            <a:r>
              <a:rPr lang="en-US" sz="4000" dirty="0">
                <a:solidFill>
                  <a:schemeClr val="bg1"/>
                </a:solidFill>
              </a:rPr>
              <a:t> How say they that Messiah is David's son? </a:t>
            </a:r>
          </a:p>
          <a:p>
            <a:pPr marL="0" indent="0" algn="ctr">
              <a:buNone/>
            </a:pPr>
            <a:r>
              <a:rPr lang="en-US" sz="4000" baseline="30000" dirty="0">
                <a:solidFill>
                  <a:schemeClr val="bg1"/>
                </a:solidFill>
              </a:rPr>
              <a:t>Lk 20:42</a:t>
            </a:r>
            <a:r>
              <a:rPr lang="en-US" sz="4000" dirty="0">
                <a:solidFill>
                  <a:schemeClr val="bg1"/>
                </a:solidFill>
              </a:rPr>
              <a:t> And David himself saith in the book of Psalms, The LORD said unto my Lord, Sit thou on my right hand,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 the Greek, it states kurios said to my kurios.</a:t>
            </a:r>
          </a:p>
          <a:p>
            <a:pPr marL="0" indent="0" algn="ctr">
              <a:buNone/>
            </a:pPr>
            <a:r>
              <a:rPr lang="en-US" sz="4000" dirty="0">
                <a:solidFill>
                  <a:schemeClr val="bg1"/>
                </a:solidFill>
              </a:rPr>
              <a:t> </a:t>
            </a:r>
          </a:p>
          <a:p>
            <a:pPr marL="0" indent="0" algn="ctr">
              <a:buNone/>
            </a:pPr>
            <a:r>
              <a:rPr lang="en-US" sz="4000" dirty="0">
                <a:solidFill>
                  <a:schemeClr val="bg1"/>
                </a:solidFill>
              </a:rPr>
              <a:t>In Hebrew, YeHoVaH said unto my Adown.</a:t>
            </a:r>
          </a:p>
          <a:p>
            <a:pPr marL="0" indent="0" algn="ctr">
              <a:buNone/>
            </a:pPr>
            <a:r>
              <a:rPr lang="en-US" sz="4000" dirty="0">
                <a:solidFill>
                  <a:schemeClr val="bg1"/>
                </a:solidFill>
              </a:rPr>
              <a:t> </a:t>
            </a:r>
          </a:p>
          <a:p>
            <a:pPr marL="0" indent="0" algn="ctr">
              <a:buNone/>
            </a:pPr>
            <a:r>
              <a:rPr lang="en-US" sz="4000" baseline="30000" dirty="0">
                <a:solidFill>
                  <a:schemeClr val="bg1"/>
                </a:solidFill>
              </a:rPr>
              <a:t>Ps 110:1</a:t>
            </a:r>
            <a:r>
              <a:rPr lang="en-US" sz="4000" dirty="0">
                <a:solidFill>
                  <a:schemeClr val="bg1"/>
                </a:solidFill>
              </a:rPr>
              <a:t> The LORD said unto my Lord, Sit thou at my right hand, until I make thine enemies thy footstool.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 tried to get them to see from David’s words that David recognized that YeHoVaH was speaking to his Lord and that the Messiah was acknowledged by David in his day and time.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LORD – </a:t>
            </a:r>
            <a:r>
              <a:rPr lang="en-US" sz="4000" b="1" dirty="0">
                <a:solidFill>
                  <a:schemeClr val="bg1"/>
                </a:solidFill>
              </a:rPr>
              <a:t>03068 </a:t>
            </a:r>
            <a:r>
              <a:rPr lang="he-IL" sz="4000" dirty="0">
                <a:solidFill>
                  <a:schemeClr val="bg1"/>
                </a:solidFill>
              </a:rPr>
              <a:t>יְהֹוָה </a:t>
            </a:r>
            <a:r>
              <a:rPr lang="en-US" sz="4000" dirty="0">
                <a:solidFill>
                  <a:schemeClr val="bg1"/>
                </a:solidFill>
              </a:rPr>
              <a:t> Yehovah {yeh-ho-vaw'} </a:t>
            </a:r>
          </a:p>
          <a:p>
            <a:pPr marL="0" indent="0" algn="ctr">
              <a:buNone/>
            </a:pPr>
            <a:r>
              <a:rPr lang="en-US" sz="4000" b="1" dirty="0">
                <a:solidFill>
                  <a:schemeClr val="bg1"/>
                </a:solidFill>
              </a:rPr>
              <a:t>Meaning:  </a:t>
            </a:r>
            <a:r>
              <a:rPr lang="en-US" sz="4000" dirty="0">
                <a:solidFill>
                  <a:schemeClr val="bg1"/>
                </a:solidFill>
              </a:rPr>
              <a:t>Jehovah = "the existing One" 1) the proper name of the one true God 1a) unpronounced except with the vowel pointings of 0136 </a:t>
            </a:r>
          </a:p>
          <a:p>
            <a:pPr marL="0" indent="0" algn="ctr">
              <a:buNone/>
            </a:pPr>
            <a:r>
              <a:rPr lang="en-US" sz="4000" b="1" dirty="0">
                <a:solidFill>
                  <a:schemeClr val="bg1"/>
                </a:solidFill>
              </a:rPr>
              <a:t>Origin:  </a:t>
            </a:r>
            <a:r>
              <a:rPr lang="en-US" sz="4000" dirty="0">
                <a:solidFill>
                  <a:schemeClr val="bg1"/>
                </a:solidFill>
              </a:rPr>
              <a:t>from 01961; TWOT - 484a; n pr dei</a:t>
            </a:r>
          </a:p>
          <a:p>
            <a:pPr marL="0" indent="0" algn="ctr">
              <a:buNone/>
            </a:pPr>
            <a:r>
              <a:rPr lang="en-US" sz="4000" b="1" dirty="0">
                <a:solidFill>
                  <a:schemeClr val="bg1"/>
                </a:solidFill>
              </a:rPr>
              <a:t>Usage:  </a:t>
            </a:r>
            <a:r>
              <a:rPr lang="en-US" sz="4000" dirty="0">
                <a:solidFill>
                  <a:schemeClr val="bg1"/>
                </a:solidFill>
              </a:rPr>
              <a:t>AV - LORD 6510, GOD 4, JEHOVAH 4, variant 1; 6519</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Lord – </a:t>
            </a:r>
            <a:r>
              <a:rPr lang="en-US" sz="4000" b="1" dirty="0">
                <a:solidFill>
                  <a:schemeClr val="bg1"/>
                </a:solidFill>
              </a:rPr>
              <a:t>0113 </a:t>
            </a:r>
            <a:r>
              <a:rPr lang="he-IL" sz="4000" dirty="0">
                <a:solidFill>
                  <a:schemeClr val="bg1"/>
                </a:solidFill>
              </a:rPr>
              <a:t>אָדוֹן</a:t>
            </a:r>
            <a:r>
              <a:rPr lang="en-US" sz="4000" dirty="0">
                <a:solidFill>
                  <a:schemeClr val="bg1"/>
                </a:solidFill>
              </a:rPr>
              <a:t> 'adown {aw-done'} or </a:t>
            </a:r>
            <a:r>
              <a:rPr lang="he-IL" sz="4000" dirty="0">
                <a:solidFill>
                  <a:schemeClr val="bg1"/>
                </a:solidFill>
              </a:rPr>
              <a:t>)</a:t>
            </a:r>
            <a:r>
              <a:rPr lang="en-US" sz="4000" dirty="0">
                <a:solidFill>
                  <a:schemeClr val="bg1"/>
                </a:solidFill>
              </a:rPr>
              <a:t>shortened</a:t>
            </a:r>
            <a:r>
              <a:rPr lang="he-IL" sz="4000" dirty="0">
                <a:solidFill>
                  <a:schemeClr val="bg1"/>
                </a:solidFill>
              </a:rPr>
              <a:t>אָדֹן (</a:t>
            </a:r>
            <a:r>
              <a:rPr lang="en-US" sz="4000" dirty="0">
                <a:solidFill>
                  <a:schemeClr val="bg1"/>
                </a:solidFill>
              </a:rPr>
              <a:t> 'adon {aw-done'} </a:t>
            </a:r>
          </a:p>
          <a:p>
            <a:pPr marL="0" indent="0" algn="ctr">
              <a:buNone/>
            </a:pPr>
            <a:r>
              <a:rPr lang="en-US" sz="4000" b="1" dirty="0">
                <a:solidFill>
                  <a:schemeClr val="bg1"/>
                </a:solidFill>
              </a:rPr>
              <a:t>Meaning:  </a:t>
            </a:r>
            <a:r>
              <a:rPr lang="en-US" sz="4000" dirty="0">
                <a:solidFill>
                  <a:schemeClr val="bg1"/>
                </a:solidFill>
              </a:rPr>
              <a:t>1) firm, strong, lord, master 1a) lord, master 1a1) reference to men 1a1a) superintendent of household,of affairs 1a1b) master 1a1c) king 1a2) reference to God 1a2a) the Lord God 1a2b) Lord of the whole earth 1b) lords, kings 1b1) reference to men 1b1a) proprietor of hill of Samaria 1b1b) master 1b1c) husband 1b1d) prophet</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1b2a) Lord of lords (probably = "thy husband, Yahweh") 1c) my lord, my master 1c1) reference to men 1c1a) master 1c1b) husband 1c1c) prophet 1c1d) prince 1c1e) king 1c1f) father 1c1g) Moses 1c1h) priest </a:t>
            </a:r>
            <a:r>
              <a:rPr lang="en-US" sz="4000" b="1" dirty="0">
                <a:solidFill>
                  <a:schemeClr val="bg1"/>
                </a:solidFill>
              </a:rPr>
              <a:t>Usage:  </a:t>
            </a:r>
            <a:r>
              <a:rPr lang="en-US" sz="4000" dirty="0">
                <a:solidFill>
                  <a:schemeClr val="bg1"/>
                </a:solidFill>
              </a:rPr>
              <a:t>AV - </a:t>
            </a:r>
            <a:r>
              <a:rPr lang="en-US" sz="4000" b="1" dirty="0">
                <a:solidFill>
                  <a:schemeClr val="bg1"/>
                </a:solidFill>
              </a:rPr>
              <a:t>lord 197</a:t>
            </a:r>
            <a:r>
              <a:rPr lang="en-US" sz="4000" dirty="0">
                <a:solidFill>
                  <a:schemeClr val="bg1"/>
                </a:solidFill>
              </a:rPr>
              <a:t>, master(s) 105, </a:t>
            </a:r>
            <a:r>
              <a:rPr lang="en-US" sz="4000" b="1" dirty="0">
                <a:solidFill>
                  <a:schemeClr val="bg1"/>
                </a:solidFill>
              </a:rPr>
              <a:t>Lord 31</a:t>
            </a:r>
            <a:r>
              <a:rPr lang="en-US" sz="4000" dirty="0">
                <a:solidFill>
                  <a:schemeClr val="bg1"/>
                </a:solidFill>
              </a:rPr>
              <a:t>, owner 1, sir 1; 335</a:t>
            </a:r>
          </a:p>
          <a:p>
            <a:pPr marL="0" indent="0" algn="ctr">
              <a:buNone/>
            </a:pPr>
            <a:r>
              <a:rPr lang="en-US" sz="4000" b="1" dirty="0">
                <a:solidFill>
                  <a:schemeClr val="bg1"/>
                </a:solidFill>
              </a:rPr>
              <a:t>Adown as lord/Lord used 228</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YeHoVaH revealed Himself to Moses by the name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Ex 6:3</a:t>
            </a:r>
            <a:r>
              <a:rPr lang="en-US" sz="4000" dirty="0">
                <a:solidFill>
                  <a:schemeClr val="bg1"/>
                </a:solidFill>
              </a:rPr>
              <a:t> And I appeared unto Abraham, unto Isaac, and unto Jacob, by (</a:t>
            </a:r>
            <a:r>
              <a:rPr lang="en-US" sz="4000" i="1" u="sng" dirty="0">
                <a:solidFill>
                  <a:schemeClr val="bg1"/>
                </a:solidFill>
              </a:rPr>
              <a:t>the name of</a:t>
            </a:r>
            <a:r>
              <a:rPr lang="en-US" sz="4000" dirty="0">
                <a:solidFill>
                  <a:schemeClr val="bg1"/>
                </a:solidFill>
              </a:rPr>
              <a:t>) God Almighty, but by my name JEHOVAH was I not known to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a:t>
            </a:r>
            <a:r>
              <a:rPr lang="en-US" sz="4000" b="1" dirty="0">
                <a:solidFill>
                  <a:schemeClr val="bg1"/>
                </a:solidFill>
              </a:rPr>
              <a:t>LORD</a:t>
            </a:r>
            <a:r>
              <a:rPr lang="en-US" sz="4000" dirty="0">
                <a:solidFill>
                  <a:schemeClr val="bg1"/>
                </a:solidFill>
              </a:rPr>
              <a:t> – </a:t>
            </a:r>
            <a:r>
              <a:rPr lang="en-US" sz="4000" b="1" dirty="0">
                <a:solidFill>
                  <a:schemeClr val="bg1"/>
                </a:solidFill>
              </a:rPr>
              <a:t>03068 </a:t>
            </a:r>
            <a:r>
              <a:rPr lang="he-IL" sz="4000" dirty="0">
                <a:solidFill>
                  <a:schemeClr val="bg1"/>
                </a:solidFill>
              </a:rPr>
              <a:t>יְהֹוָה </a:t>
            </a:r>
            <a:r>
              <a:rPr lang="en-US" sz="4000" dirty="0">
                <a:solidFill>
                  <a:schemeClr val="bg1"/>
                </a:solidFill>
              </a:rPr>
              <a:t>Yehovah {yeh-ho-vaw'} </a:t>
            </a:r>
          </a:p>
          <a:p>
            <a:pPr marL="0" indent="0" algn="ctr">
              <a:buNone/>
            </a:pPr>
            <a:r>
              <a:rPr lang="en-US" sz="4000" b="1" dirty="0">
                <a:solidFill>
                  <a:schemeClr val="bg1"/>
                </a:solidFill>
              </a:rPr>
              <a:t>Meaning:  </a:t>
            </a:r>
            <a:r>
              <a:rPr lang="en-US" sz="4000" dirty="0">
                <a:solidFill>
                  <a:schemeClr val="bg1"/>
                </a:solidFill>
              </a:rPr>
              <a:t>Jehovah = "the existing One" 1) the proper name of the one true God 1a) </a:t>
            </a:r>
            <a:r>
              <a:rPr lang="en-US" sz="4000" u="sng" dirty="0">
                <a:solidFill>
                  <a:schemeClr val="bg1"/>
                </a:solidFill>
              </a:rPr>
              <a:t>unpronounced except with the vowel pointings of</a:t>
            </a:r>
            <a:r>
              <a:rPr lang="en-US" sz="4000" dirty="0">
                <a:solidFill>
                  <a:schemeClr val="bg1"/>
                </a:solidFill>
              </a:rPr>
              <a:t> </a:t>
            </a:r>
            <a:r>
              <a:rPr lang="en-US" sz="4000" b="1" dirty="0">
                <a:solidFill>
                  <a:schemeClr val="bg1"/>
                </a:solidFill>
              </a:rPr>
              <a:t>0136 </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LORD 6510, GOD 4, JEHOVAH 4, variant 1; </a:t>
            </a:r>
          </a:p>
          <a:p>
            <a:pPr marL="0" indent="0" algn="ctr">
              <a:buNone/>
            </a:pPr>
            <a:r>
              <a:rPr lang="en-US" sz="4000" b="1" u="sng" dirty="0">
                <a:solidFill>
                  <a:schemeClr val="bg1"/>
                </a:solidFill>
              </a:rPr>
              <a:t>YeHoVaH as LORD Used 6519</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Abraham referred to YeHoVaH as Adonay.</a:t>
            </a:r>
          </a:p>
          <a:p>
            <a:pPr marL="0" indent="0" algn="ctr">
              <a:buNone/>
            </a:pPr>
            <a:r>
              <a:rPr lang="en-US" sz="4000" dirty="0">
                <a:solidFill>
                  <a:schemeClr val="bg1"/>
                </a:solidFill>
              </a:rPr>
              <a:t> </a:t>
            </a:r>
          </a:p>
          <a:p>
            <a:pPr marL="0" indent="0" algn="ctr">
              <a:buNone/>
            </a:pPr>
            <a:r>
              <a:rPr lang="en-US" sz="4000" baseline="30000" dirty="0">
                <a:solidFill>
                  <a:schemeClr val="bg1"/>
                </a:solidFill>
              </a:rPr>
              <a:t>Ge 15:2</a:t>
            </a:r>
            <a:r>
              <a:rPr lang="en-US" sz="4000" dirty="0">
                <a:solidFill>
                  <a:schemeClr val="bg1"/>
                </a:solidFill>
              </a:rPr>
              <a:t> And Abram said, </a:t>
            </a:r>
            <a:r>
              <a:rPr lang="en-US" sz="4000" b="1" u="sng" dirty="0">
                <a:solidFill>
                  <a:schemeClr val="bg1"/>
                </a:solidFill>
              </a:rPr>
              <a:t>Lord</a:t>
            </a:r>
            <a:r>
              <a:rPr lang="en-US" sz="4000" dirty="0">
                <a:solidFill>
                  <a:schemeClr val="bg1"/>
                </a:solidFill>
              </a:rPr>
              <a:t> GOD, what wilt thou give me, seeing I go childless, and the steward of my house </a:t>
            </a:r>
            <a:r>
              <a:rPr lang="en-US" sz="4000" i="1" dirty="0">
                <a:solidFill>
                  <a:schemeClr val="bg1"/>
                </a:solidFill>
              </a:rPr>
              <a:t>is </a:t>
            </a:r>
            <a:r>
              <a:rPr lang="en-US" sz="4000" dirty="0">
                <a:solidFill>
                  <a:schemeClr val="bg1"/>
                </a:solidFill>
              </a:rPr>
              <a:t>this Eliezer of Damascus?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Lord – </a:t>
            </a:r>
            <a:r>
              <a:rPr lang="en-US" sz="4000" b="1" dirty="0">
                <a:solidFill>
                  <a:schemeClr val="bg1"/>
                </a:solidFill>
              </a:rPr>
              <a:t>0136 </a:t>
            </a:r>
            <a:r>
              <a:rPr lang="he-IL" sz="4000" dirty="0">
                <a:solidFill>
                  <a:schemeClr val="bg1"/>
                </a:solidFill>
              </a:rPr>
              <a:t>אֲדֹנָי </a:t>
            </a:r>
            <a:r>
              <a:rPr lang="en-US" sz="4000" dirty="0">
                <a:solidFill>
                  <a:schemeClr val="bg1"/>
                </a:solidFill>
              </a:rPr>
              <a:t>'Adonay {ad-o-noy'} </a:t>
            </a:r>
          </a:p>
          <a:p>
            <a:pPr marL="0" indent="0" algn="ctr">
              <a:buNone/>
            </a:pPr>
            <a:r>
              <a:rPr lang="en-US" sz="4000" b="1" dirty="0">
                <a:solidFill>
                  <a:schemeClr val="bg1"/>
                </a:solidFill>
              </a:rPr>
              <a:t>Meaning:  </a:t>
            </a:r>
            <a:r>
              <a:rPr lang="en-US" sz="4000" dirty="0">
                <a:solidFill>
                  <a:schemeClr val="bg1"/>
                </a:solidFill>
              </a:rPr>
              <a:t>1) my lord, lord 1a) of men 1b) of God 2) Lord - title, spoken in place of Yahweh in Jewish display of reverence </a:t>
            </a:r>
          </a:p>
          <a:p>
            <a:pPr marL="0" indent="0" algn="ctr">
              <a:buNone/>
            </a:pPr>
            <a:r>
              <a:rPr lang="en-US" sz="4000" b="1" dirty="0">
                <a:solidFill>
                  <a:schemeClr val="bg1"/>
                </a:solidFill>
              </a:rPr>
              <a:t>Usage:  </a:t>
            </a:r>
            <a:r>
              <a:rPr lang="en-US" sz="4000" dirty="0">
                <a:solidFill>
                  <a:schemeClr val="bg1"/>
                </a:solidFill>
              </a:rPr>
              <a:t>AV - Lord 431, lord 2, God 1; </a:t>
            </a:r>
          </a:p>
          <a:p>
            <a:pPr marL="0" indent="0" algn="ctr">
              <a:buNone/>
            </a:pPr>
            <a:r>
              <a:rPr lang="en-US" sz="4000" b="1" u="sng" dirty="0">
                <a:solidFill>
                  <a:schemeClr val="bg1"/>
                </a:solidFill>
              </a:rPr>
              <a:t>Adonay as Lord/lord used 434</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Sarah called Abraham Adown.</a:t>
            </a:r>
          </a:p>
          <a:p>
            <a:pPr marL="0" indent="0" algn="ctr">
              <a:buNone/>
            </a:pPr>
            <a:r>
              <a:rPr lang="en-US" sz="4000" dirty="0">
                <a:solidFill>
                  <a:schemeClr val="bg1"/>
                </a:solidFill>
              </a:rPr>
              <a:t> </a:t>
            </a:r>
          </a:p>
          <a:p>
            <a:pPr marL="0" indent="0" algn="ctr">
              <a:buNone/>
            </a:pPr>
            <a:r>
              <a:rPr lang="en-US" sz="4000" baseline="30000" dirty="0">
                <a:solidFill>
                  <a:schemeClr val="bg1"/>
                </a:solidFill>
              </a:rPr>
              <a:t>Ge 18:12</a:t>
            </a:r>
            <a:r>
              <a:rPr lang="en-US" sz="4000" dirty="0">
                <a:solidFill>
                  <a:schemeClr val="bg1"/>
                </a:solidFill>
              </a:rPr>
              <a:t> Therefore Sarah laughed within herself, saying, After I am waxed old shall I have pleasure, my </a:t>
            </a:r>
            <a:r>
              <a:rPr lang="en-US" sz="4000" b="1" dirty="0">
                <a:solidFill>
                  <a:schemeClr val="bg1"/>
                </a:solidFill>
              </a:rPr>
              <a:t>lord</a:t>
            </a:r>
            <a:r>
              <a:rPr lang="en-US" sz="4000" dirty="0">
                <a:solidFill>
                  <a:schemeClr val="bg1"/>
                </a:solidFill>
              </a:rPr>
              <a:t> being old also?</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20:43</a:t>
            </a:r>
            <a:r>
              <a:rPr lang="en-US" sz="4000" dirty="0">
                <a:solidFill>
                  <a:schemeClr val="bg1"/>
                </a:solidFill>
              </a:rPr>
              <a:t> Till I make thine enemies thy footstool. </a:t>
            </a:r>
          </a:p>
          <a:p>
            <a:pPr marL="0" indent="0" algn="ctr">
              <a:buNone/>
            </a:pPr>
            <a:r>
              <a:rPr lang="en-US" sz="4000" baseline="30000" dirty="0">
                <a:solidFill>
                  <a:schemeClr val="bg1"/>
                </a:solidFill>
              </a:rPr>
              <a:t>Lk 20:44</a:t>
            </a:r>
            <a:r>
              <a:rPr lang="en-US" sz="4000" dirty="0">
                <a:solidFill>
                  <a:schemeClr val="bg1"/>
                </a:solidFill>
              </a:rPr>
              <a:t> David therefore calleth him Lord, how is he then his son? </a:t>
            </a:r>
          </a:p>
          <a:p>
            <a:pPr marL="0" indent="0" algn="ctr">
              <a:buNone/>
            </a:pPr>
            <a:r>
              <a:rPr lang="en-US" sz="4000" baseline="30000" dirty="0">
                <a:solidFill>
                  <a:schemeClr val="bg1"/>
                </a:solidFill>
              </a:rPr>
              <a:t>Lk 20:45</a:t>
            </a:r>
            <a:r>
              <a:rPr lang="en-US" sz="4000" dirty="0">
                <a:solidFill>
                  <a:schemeClr val="bg1"/>
                </a:solidFill>
              </a:rPr>
              <a:t> Then </a:t>
            </a:r>
            <a:r>
              <a:rPr lang="en-US" sz="4000" b="1" dirty="0">
                <a:solidFill>
                  <a:schemeClr val="bg1"/>
                </a:solidFill>
              </a:rPr>
              <a:t>in the </a:t>
            </a:r>
            <a:r>
              <a:rPr lang="en-US" sz="4000" b="1" u="sng" dirty="0">
                <a:solidFill>
                  <a:schemeClr val="bg1"/>
                </a:solidFill>
              </a:rPr>
              <a:t>audience of all the people</a:t>
            </a:r>
            <a:r>
              <a:rPr lang="en-US" sz="4000" b="1" dirty="0">
                <a:solidFill>
                  <a:schemeClr val="bg1"/>
                </a:solidFill>
              </a:rPr>
              <a:t> he said unto </a:t>
            </a:r>
            <a:r>
              <a:rPr lang="en-US" sz="4000" b="1" u="sng" dirty="0">
                <a:solidFill>
                  <a:schemeClr val="bg1"/>
                </a:solidFill>
              </a:rPr>
              <a:t>his disciples</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20:46</a:t>
            </a:r>
            <a:r>
              <a:rPr lang="en-US" sz="4000" dirty="0">
                <a:solidFill>
                  <a:schemeClr val="bg1"/>
                </a:solidFill>
              </a:rPr>
              <a:t> </a:t>
            </a:r>
            <a:r>
              <a:rPr lang="en-US" sz="4000" b="1" dirty="0">
                <a:solidFill>
                  <a:schemeClr val="bg1"/>
                </a:solidFill>
              </a:rPr>
              <a:t>Beware of the </a:t>
            </a:r>
            <a:r>
              <a:rPr lang="en-US" sz="4000" b="1" u="sng" dirty="0">
                <a:solidFill>
                  <a:schemeClr val="bg1"/>
                </a:solidFill>
              </a:rPr>
              <a:t>scribes</a:t>
            </a:r>
            <a:r>
              <a:rPr lang="en-US" sz="4000" b="1" dirty="0">
                <a:solidFill>
                  <a:schemeClr val="bg1"/>
                </a:solidFill>
              </a:rPr>
              <a:t>, which desire to walk in long robes</a:t>
            </a:r>
            <a:r>
              <a:rPr lang="en-US" sz="4000" dirty="0">
                <a:solidFill>
                  <a:schemeClr val="bg1"/>
                </a:solidFill>
              </a:rPr>
              <a:t>, and love greetings in the markets, and the highest seats in the synagogues, and the chief rooms at feasts; </a:t>
            </a:r>
          </a:p>
          <a:p>
            <a:pPr marL="0" indent="0" algn="ctr">
              <a:buNone/>
            </a:pPr>
            <a:r>
              <a:rPr lang="en-US" sz="4000" baseline="30000" dirty="0">
                <a:solidFill>
                  <a:schemeClr val="bg1"/>
                </a:solidFill>
              </a:rPr>
              <a:t>Lk 20:47</a:t>
            </a:r>
            <a:r>
              <a:rPr lang="en-US" sz="4000" dirty="0">
                <a:solidFill>
                  <a:schemeClr val="bg1"/>
                </a:solidFill>
              </a:rPr>
              <a:t> Which devour widows' houses, and for a show make long prayers: the same shall receive greater damnation.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447358</TotalTime>
  <Words>3871</Words>
  <Application>Microsoft Office PowerPoint</Application>
  <PresentationFormat>On-screen Show (16:9)</PresentationFormat>
  <Paragraphs>423</Paragraphs>
  <Slides>74</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3199</cp:revision>
  <dcterms:created xsi:type="dcterms:W3CDTF">2015-08-01T01:54:59Z</dcterms:created>
  <dcterms:modified xsi:type="dcterms:W3CDTF">2023-02-05T00:23:26Z</dcterms:modified>
</cp:coreProperties>
</file>