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57" r:id="rId6"/>
    <p:sldId id="3920" r:id="rId7"/>
    <p:sldId id="1981" r:id="rId8"/>
    <p:sldId id="11417" r:id="rId9"/>
    <p:sldId id="4362" r:id="rId10"/>
    <p:sldId id="4366" r:id="rId11"/>
    <p:sldId id="4823" r:id="rId12"/>
    <p:sldId id="5223" r:id="rId13"/>
    <p:sldId id="8938" r:id="rId14"/>
    <p:sldId id="10195" r:id="rId15"/>
    <p:sldId id="10446" r:id="rId16"/>
    <p:sldId id="10450" r:id="rId17"/>
    <p:sldId id="10451" r:id="rId18"/>
    <p:sldId id="10452" r:id="rId19"/>
    <p:sldId id="10453" r:id="rId20"/>
    <p:sldId id="10454" r:id="rId21"/>
    <p:sldId id="10455" r:id="rId22"/>
    <p:sldId id="10457" r:id="rId23"/>
    <p:sldId id="10456" r:id="rId24"/>
    <p:sldId id="11424" r:id="rId25"/>
    <p:sldId id="10458" r:id="rId26"/>
    <p:sldId id="10459" r:id="rId27"/>
    <p:sldId id="10460" r:id="rId28"/>
    <p:sldId id="10461" r:id="rId29"/>
    <p:sldId id="10462" r:id="rId30"/>
    <p:sldId id="10463" r:id="rId31"/>
    <p:sldId id="10464" r:id="rId32"/>
    <p:sldId id="10465" r:id="rId33"/>
    <p:sldId id="11425" r:id="rId34"/>
    <p:sldId id="11426" r:id="rId35"/>
    <p:sldId id="11427" r:id="rId36"/>
    <p:sldId id="10466" r:id="rId37"/>
    <p:sldId id="11428" r:id="rId38"/>
    <p:sldId id="11429" r:id="rId39"/>
    <p:sldId id="11430" r:id="rId40"/>
    <p:sldId id="11431" r:id="rId41"/>
    <p:sldId id="11432" r:id="rId42"/>
    <p:sldId id="11434" r:id="rId43"/>
    <p:sldId id="11433" r:id="rId44"/>
    <p:sldId id="11435" r:id="rId45"/>
    <p:sldId id="11436" r:id="rId46"/>
    <p:sldId id="11437" r:id="rId47"/>
    <p:sldId id="11438" r:id="rId48"/>
    <p:sldId id="11439" r:id="rId49"/>
    <p:sldId id="11440" r:id="rId50"/>
    <p:sldId id="11441" r:id="rId51"/>
    <p:sldId id="11442" r:id="rId52"/>
    <p:sldId id="11443" r:id="rId53"/>
    <p:sldId id="11452" r:id="rId54"/>
    <p:sldId id="11444" r:id="rId55"/>
    <p:sldId id="11445" r:id="rId56"/>
    <p:sldId id="11446" r:id="rId57"/>
    <p:sldId id="11447" r:id="rId58"/>
    <p:sldId id="11448" r:id="rId59"/>
    <p:sldId id="11449" r:id="rId60"/>
    <p:sldId id="11450" r:id="rId61"/>
    <p:sldId id="11451" r:id="rId62"/>
    <p:sldId id="10467" r:id="rId63"/>
    <p:sldId id="10468" r:id="rId64"/>
    <p:sldId id="11059" r:id="rId65"/>
    <p:sldId id="10183" r:id="rId66"/>
    <p:sldId id="11418" r:id="rId67"/>
    <p:sldId id="11419" r:id="rId68"/>
    <p:sldId id="11420" r:id="rId69"/>
    <p:sldId id="11421" r:id="rId70"/>
    <p:sldId id="11422" r:id="rId71"/>
    <p:sldId id="11423" r:id="rId7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69" autoAdjust="0"/>
  </p:normalViewPr>
  <p:slideViewPr>
    <p:cSldViewPr snapToGrid="0" snapToObjects="1">
      <p:cViewPr varScale="1">
        <p:scale>
          <a:sx n="95" d="100"/>
          <a:sy n="95" d="100"/>
        </p:scale>
        <p:origin x="509" y="72"/>
      </p:cViewPr>
      <p:guideLst>
        <p:guide orient="horz" pos="1620"/>
        <p:guide pos="2880"/>
      </p:guideLst>
    </p:cSldViewPr>
  </p:slideViewPr>
  <p:outlineViewPr>
    <p:cViewPr>
      <p:scale>
        <a:sx n="33" d="100"/>
        <a:sy n="33" d="100"/>
      </p:scale>
      <p:origin x="0" y="-442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4/29/2023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4/29/2023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4/29/2023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4/29/2023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4/29/2023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4/29/2023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4/29/2023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4/29/2023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4/29/2023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4/29/2023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4/29/2023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4/29/2023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4/29/2023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24:36-53 </a:t>
            </a:r>
          </a:p>
          <a:p>
            <a:pPr algn="ctr">
              <a:buNone/>
            </a:pPr>
            <a:r>
              <a:rPr lang="en-US" sz="4000" b="1" dirty="0">
                <a:solidFill>
                  <a:schemeClr val="bg1"/>
                </a:solidFill>
              </a:rPr>
              <a:t>Fear, Unbelief and the Promise</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fontAlgn="base">
              <a:buNone/>
            </a:pPr>
            <a:r>
              <a:rPr lang="en-US" sz="4000" dirty="0">
                <a:solidFill>
                  <a:schemeClr val="bg1"/>
                </a:solidFill>
              </a:rPr>
              <a:t>Fear and unbelief in the life of Believers result in strange and unusual behaviors. </a:t>
            </a:r>
            <a:r>
              <a:rPr lang="en-US" sz="4000" b="1" dirty="0">
                <a:solidFill>
                  <a:schemeClr val="bg1"/>
                </a:solidFill>
              </a:rPr>
              <a:t>Fear causes Believers to question what YeHoVaH has said</a:t>
            </a:r>
            <a:r>
              <a:rPr lang="en-US" sz="4000" dirty="0">
                <a:solidFill>
                  <a:schemeClr val="bg1"/>
                </a:solidFill>
              </a:rPr>
              <a:t> and compels them to operate contrary to what has been instructed in YeHoVaH’s Word.</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fontAlgn="base">
              <a:buNone/>
            </a:pPr>
            <a:r>
              <a:rPr lang="en-US" sz="4000" dirty="0">
                <a:solidFill>
                  <a:schemeClr val="bg1"/>
                </a:solidFill>
              </a:rPr>
              <a:t>The Promise of YeHoVaH’s Gift was given to enable Believers to stand on YeHoVaH’s Word.  When Believers stand on YeHoVaH’s Word, they are empowered by His Spirit to walk according to YeHoVaH’s Instructions in full confidence and faith.</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19545"/>
            <a:ext cx="7334250" cy="3995305"/>
          </a:xfrm>
        </p:spPr>
        <p:txBody>
          <a:bodyPr>
            <a:noAutofit/>
          </a:bodyPr>
          <a:lstStyle/>
          <a:p>
            <a:pPr marL="0" indent="0" algn="ctr" fontAlgn="base">
              <a:buNone/>
            </a:pPr>
            <a:r>
              <a:rPr lang="en-US" sz="2900" dirty="0">
                <a:solidFill>
                  <a:schemeClr val="bg1"/>
                </a:solidFill>
              </a:rPr>
              <a:t>In the previous teaching “Unbelieving Believers”, I pointed out that unbelief among Believers is as common today as it was in the days of Yeshua amongst many of His Disciples. There is a huge difference in following Yeshua, the Man, and obeying Yeshua, the Word made flesh. Believers are not just followers and hearers of the Word. </a:t>
            </a:r>
            <a:r>
              <a:rPr lang="en-US" sz="2900" b="1" dirty="0">
                <a:solidFill>
                  <a:schemeClr val="bg1"/>
                </a:solidFill>
              </a:rPr>
              <a:t>True believers are followers, hearers, and doers of the Word.</a:t>
            </a:r>
            <a:endParaRPr lang="en-US" sz="29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68" y="591313"/>
            <a:ext cx="7522464" cy="3923538"/>
          </a:xfrm>
        </p:spPr>
        <p:txBody>
          <a:bodyPr>
            <a:normAutofit fontScale="85000" lnSpcReduction="20000"/>
          </a:bodyPr>
          <a:lstStyle/>
          <a:p>
            <a:pPr marL="0" indent="0" algn="ctr" fontAlgn="base">
              <a:buNone/>
            </a:pPr>
            <a:r>
              <a:rPr lang="en-US" sz="4000" dirty="0">
                <a:solidFill>
                  <a:schemeClr val="bg1"/>
                </a:solidFill>
              </a:rPr>
              <a:t>Unbelief among many of us who confess to be Believers is obvious in several ways. </a:t>
            </a:r>
          </a:p>
          <a:p>
            <a:pPr marL="0" indent="0" algn="ctr" fontAlgn="base">
              <a:buNone/>
            </a:pPr>
            <a:r>
              <a:rPr lang="en-US" sz="4000" dirty="0">
                <a:solidFill>
                  <a:schemeClr val="bg1"/>
                </a:solidFill>
              </a:rPr>
              <a:t>The lack of miracles and the demonstration of power, as Yeshua said, is evidence.</a:t>
            </a:r>
          </a:p>
          <a:p>
            <a:pPr marL="0" indent="0" algn="ctr" fontAlgn="base">
              <a:buNone/>
            </a:pPr>
            <a:r>
              <a:rPr lang="en-US" sz="4000" dirty="0">
                <a:solidFill>
                  <a:schemeClr val="bg1"/>
                </a:solidFill>
              </a:rPr>
              <a:t>The choice of words and things many allow their mouths to speak, often contradict what they say they believe.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25000" lnSpcReduction="20000"/>
          </a:bodyPr>
          <a:lstStyle/>
          <a:p>
            <a:pPr marL="0" indent="0" algn="ctr" fontAlgn="base">
              <a:buNone/>
            </a:pPr>
            <a:r>
              <a:rPr lang="en-US" sz="12400" dirty="0">
                <a:solidFill>
                  <a:schemeClr val="bg1"/>
                </a:solidFill>
              </a:rPr>
              <a:t>Some Believers have lifestyles and practices of immoral behavior by engaging in those things the Bible clearly teaches that those who do such things would not inherit eternal life.</a:t>
            </a:r>
          </a:p>
          <a:p>
            <a:pPr marL="0" indent="0" algn="ctr" fontAlgn="base">
              <a:buNone/>
            </a:pPr>
            <a:endParaRPr lang="en-US" sz="3500" dirty="0">
              <a:solidFill>
                <a:schemeClr val="bg1"/>
              </a:solidFill>
            </a:endParaRPr>
          </a:p>
          <a:p>
            <a:pPr marL="0" indent="0" algn="ctr" fontAlgn="base">
              <a:buNone/>
            </a:pPr>
            <a:r>
              <a:rPr lang="en-US" sz="12400" dirty="0">
                <a:solidFill>
                  <a:schemeClr val="bg1"/>
                </a:solidFill>
              </a:rPr>
              <a:t>Much of the unbelief and immoral behavior could be due to the underlying disbelief in a Resurrection and Judgment after death.</a:t>
            </a:r>
            <a:endParaRPr lang="en-US" sz="124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fontAlgn="base">
              <a:buNone/>
            </a:pPr>
            <a:r>
              <a:rPr lang="en-US" sz="4000" dirty="0">
                <a:solidFill>
                  <a:schemeClr val="bg1"/>
                </a:solidFill>
              </a:rPr>
              <a:t>A major part and purpose of Yeshua’s appearances was to assure His Disciples that the Resurrection, He spoke about, was factual and that He was proof of the Resurrection.</a:t>
            </a:r>
          </a:p>
          <a:p>
            <a:pPr marL="0" indent="0" algn="ctr" fontAlgn="base">
              <a:buNone/>
            </a:pPr>
            <a:r>
              <a:rPr lang="en-US" sz="4000" dirty="0">
                <a:solidFill>
                  <a:schemeClr val="bg1"/>
                </a:solidFill>
              </a:rPr>
              <a:t> </a:t>
            </a:r>
          </a:p>
          <a:p>
            <a:pPr marL="0" indent="0" algn="ctr" fontAlgn="base">
              <a:buNone/>
            </a:pPr>
            <a:r>
              <a:rPr lang="en-US" sz="4000" dirty="0">
                <a:solidFill>
                  <a:schemeClr val="bg1"/>
                </a:solidFill>
              </a:rPr>
              <a:t>In the Gospel of John, Yeshua said He was the Resurrection and the Life.</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24:36</a:t>
            </a:r>
            <a:r>
              <a:rPr lang="en-US" sz="4000" dirty="0">
                <a:solidFill>
                  <a:schemeClr val="bg1"/>
                </a:solidFill>
              </a:rPr>
              <a:t> And as they thus spake, Yeshua himself stood in the midst of them, and saith unto them, Peace </a:t>
            </a:r>
            <a:r>
              <a:rPr lang="en-US" sz="4000" i="1" dirty="0">
                <a:solidFill>
                  <a:schemeClr val="bg1"/>
                </a:solidFill>
              </a:rPr>
              <a:t>be </a:t>
            </a:r>
            <a:r>
              <a:rPr lang="en-US" sz="4000" dirty="0">
                <a:solidFill>
                  <a:schemeClr val="bg1"/>
                </a:solidFill>
              </a:rPr>
              <a:t>unto you. </a:t>
            </a:r>
          </a:p>
          <a:p>
            <a:pPr marL="0" indent="0" algn="ctr">
              <a:buNone/>
            </a:pPr>
            <a:r>
              <a:rPr lang="en-US" sz="4000" baseline="30000" dirty="0">
                <a:solidFill>
                  <a:schemeClr val="bg1"/>
                </a:solidFill>
              </a:rPr>
              <a:t>Lk 24:37</a:t>
            </a:r>
            <a:r>
              <a:rPr lang="en-US" sz="4000" dirty="0">
                <a:solidFill>
                  <a:schemeClr val="bg1"/>
                </a:solidFill>
              </a:rPr>
              <a:t> But they were terrified and affrighted, and supposed that they had seen a spirit.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Terrified – </a:t>
            </a:r>
            <a:r>
              <a:rPr lang="en-US" sz="4000" b="1" dirty="0">
                <a:solidFill>
                  <a:schemeClr val="bg1"/>
                </a:solidFill>
              </a:rPr>
              <a:t>4422 </a:t>
            </a:r>
            <a:r>
              <a:rPr lang="el-GR" sz="4000" b="1" dirty="0">
                <a:solidFill>
                  <a:schemeClr val="bg1"/>
                </a:solidFill>
              </a:rPr>
              <a:t>πτοέω </a:t>
            </a:r>
            <a:r>
              <a:rPr lang="en-US" sz="4000" dirty="0">
                <a:solidFill>
                  <a:schemeClr val="bg1"/>
                </a:solidFill>
              </a:rPr>
              <a:t>ptoeo {pto-eh'-o} </a:t>
            </a:r>
          </a:p>
          <a:p>
            <a:pPr marL="0" indent="0" algn="ctr">
              <a:buNone/>
            </a:pPr>
            <a:r>
              <a:rPr lang="en-US" sz="4000" b="1" dirty="0">
                <a:solidFill>
                  <a:schemeClr val="bg1"/>
                </a:solidFill>
              </a:rPr>
              <a:t>Meaning:  </a:t>
            </a:r>
            <a:r>
              <a:rPr lang="en-US" sz="4000" dirty="0">
                <a:solidFill>
                  <a:schemeClr val="bg1"/>
                </a:solidFill>
              </a:rPr>
              <a:t>1) to terrify 2) be terrified</a:t>
            </a:r>
          </a:p>
          <a:p>
            <a:pPr marL="0" indent="0" algn="ctr">
              <a:buNone/>
            </a:pPr>
            <a:r>
              <a:rPr lang="en-US" sz="4000" dirty="0">
                <a:solidFill>
                  <a:schemeClr val="bg1"/>
                </a:solidFill>
              </a:rPr>
              <a:t>of causing to fly away);; v</a:t>
            </a:r>
          </a:p>
          <a:p>
            <a:pPr marL="0" indent="0" algn="ctr">
              <a:buNone/>
            </a:pPr>
            <a:r>
              <a:rPr lang="en-US" sz="4000" b="1" dirty="0">
                <a:solidFill>
                  <a:schemeClr val="bg1"/>
                </a:solidFill>
              </a:rPr>
              <a:t>Usage:  </a:t>
            </a:r>
            <a:r>
              <a:rPr lang="en-US" sz="4000" dirty="0">
                <a:solidFill>
                  <a:schemeClr val="bg1"/>
                </a:solidFill>
              </a:rPr>
              <a:t>AV - terrify 2; 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Affrighted = two Greek words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72" y="402336"/>
            <a:ext cx="7711440" cy="4112515"/>
          </a:xfrm>
        </p:spPr>
        <p:txBody>
          <a:bodyPr>
            <a:normAutofit fontScale="62500" lnSpcReduction="20000"/>
          </a:bodyPr>
          <a:lstStyle/>
          <a:p>
            <a:pPr marL="0" indent="0" algn="ctr">
              <a:buNone/>
            </a:pPr>
            <a:r>
              <a:rPr lang="en-US" sz="4300" dirty="0">
                <a:solidFill>
                  <a:schemeClr val="bg1"/>
                </a:solidFill>
              </a:rPr>
              <a:t>Affrighted – </a:t>
            </a:r>
            <a:r>
              <a:rPr lang="en-US" sz="4300" b="1" dirty="0">
                <a:solidFill>
                  <a:schemeClr val="bg1"/>
                </a:solidFill>
              </a:rPr>
              <a:t>1719 </a:t>
            </a:r>
            <a:r>
              <a:rPr lang="el-GR" sz="4300" b="1" dirty="0">
                <a:solidFill>
                  <a:schemeClr val="bg1"/>
                </a:solidFill>
              </a:rPr>
              <a:t>ἔμφοβος </a:t>
            </a:r>
            <a:r>
              <a:rPr lang="en-US" sz="4300" dirty="0">
                <a:solidFill>
                  <a:schemeClr val="bg1"/>
                </a:solidFill>
              </a:rPr>
              <a:t>emphobos {em'-fob-os} </a:t>
            </a:r>
          </a:p>
          <a:p>
            <a:pPr marL="0" indent="0" algn="ctr">
              <a:buNone/>
            </a:pPr>
            <a:r>
              <a:rPr lang="en-US" sz="4300" b="1" dirty="0">
                <a:solidFill>
                  <a:schemeClr val="bg1"/>
                </a:solidFill>
              </a:rPr>
              <a:t>Meaning:  </a:t>
            </a:r>
            <a:r>
              <a:rPr lang="en-US" sz="4300" dirty="0">
                <a:solidFill>
                  <a:schemeClr val="bg1"/>
                </a:solidFill>
              </a:rPr>
              <a:t>1) thrown into fear, terrified, affrighted </a:t>
            </a:r>
          </a:p>
          <a:p>
            <a:pPr marL="0" indent="0" algn="ctr">
              <a:buNone/>
            </a:pPr>
            <a:r>
              <a:rPr lang="en-US" sz="4300" b="1" dirty="0">
                <a:solidFill>
                  <a:schemeClr val="bg1"/>
                </a:solidFill>
              </a:rPr>
              <a:t>Usage:  </a:t>
            </a:r>
            <a:r>
              <a:rPr lang="en-US" sz="4300" dirty="0">
                <a:solidFill>
                  <a:schemeClr val="bg1"/>
                </a:solidFill>
              </a:rPr>
              <a:t>AV - afraid 3, affrighted 2, tremble + 1096 1; 6</a:t>
            </a:r>
          </a:p>
          <a:p>
            <a:pPr marL="0" indent="0" algn="ctr">
              <a:buNone/>
            </a:pPr>
            <a:endParaRPr lang="en-US" sz="2200" b="1" dirty="0">
              <a:solidFill>
                <a:schemeClr val="bg1"/>
              </a:solidFill>
            </a:endParaRPr>
          </a:p>
          <a:p>
            <a:pPr marL="0" indent="0" algn="ctr">
              <a:buNone/>
            </a:pPr>
            <a:endParaRPr lang="en-US" sz="2200" b="1" dirty="0">
              <a:solidFill>
                <a:schemeClr val="bg1"/>
              </a:solidFill>
            </a:endParaRPr>
          </a:p>
          <a:p>
            <a:pPr marL="0" indent="0" algn="ctr">
              <a:buNone/>
            </a:pPr>
            <a:r>
              <a:rPr lang="en-US" sz="4300" b="1" dirty="0">
                <a:solidFill>
                  <a:schemeClr val="bg1"/>
                </a:solidFill>
              </a:rPr>
              <a:t>1096 </a:t>
            </a:r>
            <a:r>
              <a:rPr lang="el-GR" sz="4300" b="1" dirty="0">
                <a:solidFill>
                  <a:schemeClr val="bg1"/>
                </a:solidFill>
              </a:rPr>
              <a:t>γίνομαι </a:t>
            </a:r>
            <a:r>
              <a:rPr lang="en-US" sz="4300" dirty="0">
                <a:solidFill>
                  <a:schemeClr val="bg1"/>
                </a:solidFill>
              </a:rPr>
              <a:t>ginomai {ghin'-om-ahee} </a:t>
            </a:r>
          </a:p>
          <a:p>
            <a:pPr marL="0" indent="0" algn="ctr">
              <a:buNone/>
            </a:pPr>
            <a:r>
              <a:rPr lang="en-US" sz="4300" b="1" dirty="0">
                <a:solidFill>
                  <a:schemeClr val="bg1"/>
                </a:solidFill>
              </a:rPr>
              <a:t>Meaning:  </a:t>
            </a:r>
            <a:r>
              <a:rPr lang="en-US" sz="4300" dirty="0">
                <a:solidFill>
                  <a:schemeClr val="bg1"/>
                </a:solidFill>
              </a:rPr>
              <a:t>1) to become, i.e. to come into existence, begin to be, receive being 2) to become, i.e. to come to pass, happen 2a) of events 3) to arise, appear in history, come upon the stage 3a)  </a:t>
            </a:r>
            <a:endParaRPr lang="en-US" sz="43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of men appearing in public 4) to be made, finished 4a) of miracles, to be performed, wrought 5) to become, be made </a:t>
            </a:r>
          </a:p>
          <a:p>
            <a:pPr marL="0" indent="0" algn="ctr">
              <a:buNone/>
            </a:pPr>
            <a:r>
              <a:rPr lang="en-US" sz="4000" b="1" dirty="0">
                <a:solidFill>
                  <a:schemeClr val="bg1"/>
                </a:solidFill>
              </a:rPr>
              <a:t>Usage:  </a:t>
            </a:r>
            <a:r>
              <a:rPr lang="en-US" sz="4000" dirty="0">
                <a:solidFill>
                  <a:schemeClr val="bg1"/>
                </a:solidFill>
              </a:rPr>
              <a:t>AV - be 255, come to pass 82, be made 69, be done 63, come 52, become 47, God forbid + 3361 15, arise 13, have 5, be fulfilled 3, be married to 3, be preferred 3, not tr 14, misc 4, vr done 2; 678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Lk 24:38</a:t>
            </a:r>
            <a:r>
              <a:rPr lang="en-US" sz="4000" dirty="0">
                <a:solidFill>
                  <a:schemeClr val="bg1"/>
                </a:solidFill>
              </a:rPr>
              <a:t> And he said unto them, Why are ye </a:t>
            </a:r>
            <a:r>
              <a:rPr lang="en-US" sz="4000" b="1" u="sng" dirty="0">
                <a:solidFill>
                  <a:schemeClr val="bg1"/>
                </a:solidFill>
              </a:rPr>
              <a:t>troubled</a:t>
            </a:r>
            <a:r>
              <a:rPr lang="en-US" sz="4000" dirty="0">
                <a:solidFill>
                  <a:schemeClr val="bg1"/>
                </a:solidFill>
              </a:rPr>
              <a:t>? and why do thoughts arise in your hearts?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Troubled – </a:t>
            </a:r>
            <a:r>
              <a:rPr lang="en-US" sz="4000" b="1" dirty="0">
                <a:solidFill>
                  <a:schemeClr val="bg1"/>
                </a:solidFill>
              </a:rPr>
              <a:t>5015 </a:t>
            </a:r>
            <a:r>
              <a:rPr lang="el-GR" sz="4000" b="1" dirty="0">
                <a:solidFill>
                  <a:schemeClr val="bg1"/>
                </a:solidFill>
              </a:rPr>
              <a:t>ταράσσω </a:t>
            </a:r>
            <a:r>
              <a:rPr lang="en-US" sz="4000" dirty="0">
                <a:solidFill>
                  <a:schemeClr val="bg1"/>
                </a:solidFill>
              </a:rPr>
              <a:t>tarasso {tar-as'-so} </a:t>
            </a:r>
          </a:p>
          <a:p>
            <a:pPr marL="0" indent="0" algn="ctr">
              <a:buNone/>
            </a:pPr>
            <a:r>
              <a:rPr lang="en-US" sz="4000" b="1" dirty="0">
                <a:solidFill>
                  <a:schemeClr val="bg1"/>
                </a:solidFill>
              </a:rPr>
              <a:t>Meaning:  </a:t>
            </a:r>
            <a:r>
              <a:rPr lang="en-US" sz="4000" dirty="0">
                <a:solidFill>
                  <a:schemeClr val="bg1"/>
                </a:solidFill>
              </a:rPr>
              <a:t>1) to agitate, trouble (a thing, by the movement of its parts to and fro) 1a) to cause one inward commotion, take away his calmness of mind, disturb his equanimity 1b) to disquiet, make restless 1c) to stir up 1d) to trouble 1d1) to strike one's spirit with fear and dread 1e) to render anxious or distressed 1f) to perplex the mind of one by suggesting scruples or doubts </a:t>
            </a:r>
          </a:p>
          <a:p>
            <a:pPr marL="0" indent="0" algn="ctr">
              <a:buNone/>
            </a:pPr>
            <a:r>
              <a:rPr lang="en-US" sz="4000" b="1" dirty="0">
                <a:solidFill>
                  <a:schemeClr val="bg1"/>
                </a:solidFill>
              </a:rPr>
              <a:t>Usage:  </a:t>
            </a:r>
            <a:r>
              <a:rPr lang="en-US" sz="4000" dirty="0">
                <a:solidFill>
                  <a:schemeClr val="bg1"/>
                </a:solidFill>
              </a:rPr>
              <a:t>AV - trouble 17; 17</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Lk 24:39</a:t>
            </a:r>
            <a:r>
              <a:rPr lang="en-US" sz="4000" dirty="0">
                <a:solidFill>
                  <a:schemeClr val="bg1"/>
                </a:solidFill>
              </a:rPr>
              <a:t> Behold my hands and my feet, that it is I myself: handle me, and see; for a spirit hath not flesh and bones, as ye see me have. </a:t>
            </a:r>
          </a:p>
          <a:p>
            <a:pPr marL="0" indent="0" algn="ctr">
              <a:buNone/>
            </a:pPr>
            <a:r>
              <a:rPr lang="en-US" sz="4000" baseline="30000" dirty="0">
                <a:solidFill>
                  <a:schemeClr val="bg1"/>
                </a:solidFill>
              </a:rPr>
              <a:t>Lk 24:40</a:t>
            </a:r>
            <a:r>
              <a:rPr lang="en-US" sz="4000" dirty="0">
                <a:solidFill>
                  <a:schemeClr val="bg1"/>
                </a:solidFill>
              </a:rPr>
              <a:t> And when he had thus spoken, he showed them </a:t>
            </a:r>
            <a:r>
              <a:rPr lang="en-US" sz="4000" i="1" dirty="0">
                <a:solidFill>
                  <a:schemeClr val="bg1"/>
                </a:solidFill>
              </a:rPr>
              <a:t>his </a:t>
            </a:r>
            <a:r>
              <a:rPr lang="en-US" sz="4000" dirty="0">
                <a:solidFill>
                  <a:schemeClr val="bg1"/>
                </a:solidFill>
              </a:rPr>
              <a:t>hands and </a:t>
            </a:r>
            <a:r>
              <a:rPr lang="en-US" sz="4000" i="1" dirty="0">
                <a:solidFill>
                  <a:schemeClr val="bg1"/>
                </a:solidFill>
              </a:rPr>
              <a:t>his </a:t>
            </a:r>
            <a:r>
              <a:rPr lang="en-US" sz="4000" dirty="0">
                <a:solidFill>
                  <a:schemeClr val="bg1"/>
                </a:solidFill>
              </a:rPr>
              <a:t>feet.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baseline="30000" dirty="0">
              <a:solidFill>
                <a:schemeClr val="bg1"/>
              </a:solidFil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Confused Emotions</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Lk 24:41</a:t>
            </a:r>
            <a:r>
              <a:rPr lang="en-US" sz="4000" dirty="0">
                <a:solidFill>
                  <a:schemeClr val="bg1"/>
                </a:solidFill>
              </a:rPr>
              <a:t> And while they yet believed not for joy, and wondered, he said unto them, Have ye here any meat?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Disciples experienced a range of emotions all at once:</a:t>
            </a:r>
          </a:p>
          <a:p>
            <a:pPr marL="0" indent="0" algn="ctr">
              <a:buNone/>
            </a:pPr>
            <a:endParaRPr lang="en-US" sz="1700" dirty="0">
              <a:solidFill>
                <a:schemeClr val="bg1"/>
              </a:solidFill>
            </a:endParaRPr>
          </a:p>
          <a:p>
            <a:pPr marL="0" indent="0" algn="ctr">
              <a:buNone/>
            </a:pPr>
            <a:r>
              <a:rPr lang="en-US" sz="4000" dirty="0">
                <a:solidFill>
                  <a:schemeClr val="bg1"/>
                </a:solidFill>
              </a:rPr>
              <a:t>Unbelieving </a:t>
            </a:r>
          </a:p>
          <a:p>
            <a:pPr marL="0" indent="0" algn="ctr">
              <a:buNone/>
            </a:pPr>
            <a:r>
              <a:rPr lang="en-US" sz="4000" dirty="0">
                <a:solidFill>
                  <a:schemeClr val="bg1"/>
                </a:solidFill>
              </a:rPr>
              <a:t>Joyful</a:t>
            </a:r>
          </a:p>
          <a:p>
            <a:pPr marL="0" indent="0" algn="ctr">
              <a:buNone/>
            </a:pPr>
            <a:r>
              <a:rPr lang="en-US" sz="4000" dirty="0">
                <a:solidFill>
                  <a:schemeClr val="bg1"/>
                </a:solidFill>
              </a:rPr>
              <a:t>Amazed</a:t>
            </a:r>
          </a:p>
          <a:p>
            <a:pPr marL="0" indent="0" algn="ctr">
              <a:buNone/>
            </a:pPr>
            <a:r>
              <a:rPr lang="en-US" sz="4000" dirty="0">
                <a:solidFill>
                  <a:schemeClr val="bg1"/>
                </a:solidFill>
              </a:rPr>
              <a:t>Unconvinced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provided further proof.</a:t>
            </a:r>
          </a:p>
          <a:p>
            <a:pPr marL="0" indent="0" algn="ctr">
              <a:buNone/>
            </a:pPr>
            <a:r>
              <a:rPr lang="en-US" sz="4000" dirty="0">
                <a:solidFill>
                  <a:schemeClr val="bg1"/>
                </a:solidFill>
              </a:rPr>
              <a:t> </a:t>
            </a:r>
          </a:p>
          <a:p>
            <a:pPr marL="0" indent="0" algn="ctr">
              <a:buNone/>
            </a:pPr>
            <a:r>
              <a:rPr lang="en-US" sz="4000" baseline="30000" dirty="0">
                <a:solidFill>
                  <a:schemeClr val="bg1"/>
                </a:solidFill>
              </a:rPr>
              <a:t>Lk 24:42</a:t>
            </a:r>
            <a:r>
              <a:rPr lang="en-US" sz="4000" dirty="0">
                <a:solidFill>
                  <a:schemeClr val="bg1"/>
                </a:solidFill>
              </a:rPr>
              <a:t> And they gave him a piece of a broiled fish, and of an honeycomb. </a:t>
            </a:r>
          </a:p>
          <a:p>
            <a:pPr marL="0" indent="0" algn="ctr">
              <a:buNone/>
            </a:pPr>
            <a:r>
              <a:rPr lang="en-US" sz="4000" baseline="30000" dirty="0">
                <a:solidFill>
                  <a:schemeClr val="bg1"/>
                </a:solidFill>
              </a:rPr>
              <a:t>Lk 24:43</a:t>
            </a:r>
            <a:r>
              <a:rPr lang="en-US" sz="4000" dirty="0">
                <a:solidFill>
                  <a:schemeClr val="bg1"/>
                </a:solidFill>
              </a:rPr>
              <a:t> And he took </a:t>
            </a:r>
            <a:r>
              <a:rPr lang="en-US" sz="4000" i="1" dirty="0">
                <a:solidFill>
                  <a:schemeClr val="bg1"/>
                </a:solidFill>
              </a:rPr>
              <a:t>it, </a:t>
            </a:r>
            <a:r>
              <a:rPr lang="en-US" sz="4000" dirty="0">
                <a:solidFill>
                  <a:schemeClr val="bg1"/>
                </a:solidFill>
              </a:rPr>
              <a:t>and did eat before them.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Yeshua reminded them of what He had spoken to them earlier.</a:t>
            </a:r>
          </a:p>
          <a:p>
            <a:pPr marL="0" indent="0" algn="ctr">
              <a:buNone/>
            </a:pPr>
            <a:r>
              <a:rPr lang="en-US" sz="4000" dirty="0">
                <a:solidFill>
                  <a:schemeClr val="bg1"/>
                </a:solidFill>
              </a:rPr>
              <a:t> </a:t>
            </a:r>
          </a:p>
          <a:p>
            <a:pPr marL="0" indent="0" algn="ctr">
              <a:buNone/>
            </a:pPr>
            <a:r>
              <a:rPr lang="en-US" sz="4000" baseline="30000" dirty="0">
                <a:solidFill>
                  <a:schemeClr val="bg1"/>
                </a:solidFill>
              </a:rPr>
              <a:t>Lk 24:44</a:t>
            </a:r>
            <a:r>
              <a:rPr lang="en-US" sz="4000" dirty="0">
                <a:solidFill>
                  <a:schemeClr val="bg1"/>
                </a:solidFill>
              </a:rPr>
              <a:t> And he said unto them</a:t>
            </a:r>
            <a:r>
              <a:rPr lang="en-US" sz="4000" b="1" u="sng" dirty="0">
                <a:solidFill>
                  <a:schemeClr val="bg1"/>
                </a:solidFill>
              </a:rPr>
              <a:t>, These </a:t>
            </a:r>
            <a:r>
              <a:rPr lang="en-US" sz="4000" b="1" i="1" u="sng" dirty="0">
                <a:solidFill>
                  <a:schemeClr val="bg1"/>
                </a:solidFill>
              </a:rPr>
              <a:t>are </a:t>
            </a:r>
            <a:r>
              <a:rPr lang="en-US" sz="4000" b="1" u="sng" dirty="0">
                <a:solidFill>
                  <a:schemeClr val="bg1"/>
                </a:solidFill>
              </a:rPr>
              <a:t>the words which I spake unto you, while I was yet with you</a:t>
            </a:r>
            <a:r>
              <a:rPr lang="en-US" sz="4000" dirty="0">
                <a:solidFill>
                  <a:schemeClr val="bg1"/>
                </a:solidFill>
              </a:rPr>
              <a:t>, that all things must be fulfilled, which were written in the law of Moses, and </a:t>
            </a:r>
            <a:r>
              <a:rPr lang="en-US" sz="4000" i="1" dirty="0">
                <a:solidFill>
                  <a:schemeClr val="bg1"/>
                </a:solidFill>
              </a:rPr>
              <a:t>in </a:t>
            </a:r>
            <a:r>
              <a:rPr lang="en-US" sz="4000" dirty="0">
                <a:solidFill>
                  <a:schemeClr val="bg1"/>
                </a:solidFill>
              </a:rPr>
              <a:t>the prophets, and </a:t>
            </a:r>
            <a:r>
              <a:rPr lang="en-US" sz="4000" i="1" dirty="0">
                <a:solidFill>
                  <a:schemeClr val="bg1"/>
                </a:solidFill>
              </a:rPr>
              <a:t>in </a:t>
            </a:r>
            <a:r>
              <a:rPr lang="en-US" sz="4000" dirty="0">
                <a:solidFill>
                  <a:schemeClr val="bg1"/>
                </a:solidFill>
              </a:rPr>
              <a:t>the psalms, concerning me.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reveals to the Disciples their biggest problem and exposes the church and many believers' problems today. </a:t>
            </a:r>
          </a:p>
          <a:p>
            <a:pPr marL="0" indent="0" algn="ctr">
              <a:buNone/>
            </a:pPr>
            <a:r>
              <a:rPr lang="en-US" sz="4000" b="1" dirty="0">
                <a:solidFill>
                  <a:schemeClr val="bg1"/>
                </a:solidFill>
              </a:rPr>
              <a:t>The Disciples did not remember the Words Yeshua spoke to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Luke 24:36-53 </a:t>
            </a:r>
          </a:p>
          <a:p>
            <a:pPr algn="ctr">
              <a:buNone/>
            </a:pPr>
            <a:r>
              <a:rPr lang="en-US" sz="4400" b="1" dirty="0">
                <a:solidFill>
                  <a:schemeClr val="bg1"/>
                </a:solidFill>
              </a:rPr>
              <a:t>Fear, Unbelief and the Promise</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9:20</a:t>
            </a:r>
            <a:r>
              <a:rPr lang="en-US" sz="4000" dirty="0">
                <a:solidFill>
                  <a:schemeClr val="bg1"/>
                </a:solidFill>
              </a:rPr>
              <a:t> He said unto them, But whom say ye that I am? Peter answering said, The Christ of God. </a:t>
            </a:r>
          </a:p>
          <a:p>
            <a:pPr marL="0" indent="0" algn="ctr">
              <a:buNone/>
            </a:pPr>
            <a:r>
              <a:rPr lang="en-US" sz="4000" baseline="30000" dirty="0">
                <a:solidFill>
                  <a:schemeClr val="bg1"/>
                </a:solidFill>
              </a:rPr>
              <a:t>Lk 9:21</a:t>
            </a:r>
            <a:r>
              <a:rPr lang="en-US" sz="4000" dirty="0">
                <a:solidFill>
                  <a:schemeClr val="bg1"/>
                </a:solidFill>
              </a:rPr>
              <a:t> And he straitly charged them, and commanded </a:t>
            </a:r>
            <a:r>
              <a:rPr lang="en-US" sz="4000" i="1" dirty="0">
                <a:solidFill>
                  <a:schemeClr val="bg1"/>
                </a:solidFill>
              </a:rPr>
              <a:t>them </a:t>
            </a:r>
            <a:r>
              <a:rPr lang="en-US" sz="4000" dirty="0">
                <a:solidFill>
                  <a:schemeClr val="bg1"/>
                </a:solidFill>
              </a:rPr>
              <a:t>to tell no man that thing; </a:t>
            </a:r>
          </a:p>
          <a:p>
            <a:pPr marL="0" indent="0" algn="ctr">
              <a:buNone/>
            </a:pPr>
            <a:r>
              <a:rPr lang="en-US" sz="4000" baseline="30000" dirty="0">
                <a:solidFill>
                  <a:schemeClr val="bg1"/>
                </a:solidFill>
              </a:rPr>
              <a:t>Lk 9:22</a:t>
            </a:r>
            <a:r>
              <a:rPr lang="en-US" sz="4000" dirty="0">
                <a:solidFill>
                  <a:schemeClr val="bg1"/>
                </a:solidFill>
              </a:rPr>
              <a:t> Saying, The Son of man must suffer many things, and be rejected of the elders and chief priests and scribes, and be slain, and be raised the third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9:23</a:t>
            </a:r>
            <a:r>
              <a:rPr lang="en-US" sz="4000" dirty="0">
                <a:solidFill>
                  <a:schemeClr val="bg1"/>
                </a:solidFill>
              </a:rPr>
              <a:t> And he said to </a:t>
            </a:r>
            <a:r>
              <a:rPr lang="en-US" sz="4000" i="1" dirty="0">
                <a:solidFill>
                  <a:schemeClr val="bg1"/>
                </a:solidFill>
              </a:rPr>
              <a:t>them </a:t>
            </a:r>
            <a:r>
              <a:rPr lang="en-US" sz="4000" dirty="0">
                <a:solidFill>
                  <a:schemeClr val="bg1"/>
                </a:solidFill>
              </a:rPr>
              <a:t>all, If any </a:t>
            </a:r>
            <a:r>
              <a:rPr lang="en-US" sz="4000" i="1" dirty="0">
                <a:solidFill>
                  <a:schemeClr val="bg1"/>
                </a:solidFill>
              </a:rPr>
              <a:t>man </a:t>
            </a:r>
            <a:r>
              <a:rPr lang="en-US" sz="4000" dirty="0">
                <a:solidFill>
                  <a:schemeClr val="bg1"/>
                </a:solidFill>
              </a:rPr>
              <a:t>will come after me, let him deny himself, and take up his cross daily, and follow me. </a:t>
            </a:r>
          </a:p>
          <a:p>
            <a:pPr marL="0" indent="0" algn="ctr">
              <a:buNone/>
            </a:pPr>
            <a:r>
              <a:rPr lang="en-US" sz="4000" baseline="30000" dirty="0">
                <a:solidFill>
                  <a:schemeClr val="bg1"/>
                </a:solidFill>
              </a:rPr>
              <a:t>Lk 9:24</a:t>
            </a:r>
            <a:r>
              <a:rPr lang="en-US" sz="4000" dirty="0">
                <a:solidFill>
                  <a:schemeClr val="bg1"/>
                </a:solidFill>
              </a:rPr>
              <a:t> For whosoever will save his life shall lose it: but whosoever will lose his life for my sake, the same shall save it. </a:t>
            </a:r>
          </a:p>
          <a:p>
            <a:pPr marL="0" indent="0" algn="ctr">
              <a:buNone/>
            </a:pPr>
            <a:r>
              <a:rPr lang="en-US" sz="4000" baseline="30000" dirty="0">
                <a:solidFill>
                  <a:schemeClr val="bg1"/>
                </a:solidFill>
              </a:rPr>
              <a:t>Lk 9:25</a:t>
            </a:r>
            <a:r>
              <a:rPr lang="en-US" sz="4000" dirty="0">
                <a:solidFill>
                  <a:schemeClr val="bg1"/>
                </a:solidFill>
              </a:rPr>
              <a:t> For what is a man advantaged, if he gain the whole world, and lose himself, or be cast away?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9:26</a:t>
            </a:r>
            <a:r>
              <a:rPr lang="en-US" sz="4000" dirty="0">
                <a:solidFill>
                  <a:schemeClr val="bg1"/>
                </a:solidFill>
              </a:rPr>
              <a:t> For whosoever shall be ashamed of me and of my words, of him shall the Son of man be ashamed, when he shall come in his own glory, and </a:t>
            </a:r>
            <a:r>
              <a:rPr lang="en-US" sz="4000" i="1" dirty="0">
                <a:solidFill>
                  <a:schemeClr val="bg1"/>
                </a:solidFill>
              </a:rPr>
              <a:t>in his </a:t>
            </a:r>
            <a:r>
              <a:rPr lang="en-US" sz="4000" dirty="0">
                <a:solidFill>
                  <a:schemeClr val="bg1"/>
                </a:solidFill>
              </a:rPr>
              <a:t>Father's, and of the holy angels. </a:t>
            </a:r>
          </a:p>
          <a:p>
            <a:pPr marL="0" indent="0" algn="ctr">
              <a:buNone/>
            </a:pPr>
            <a:r>
              <a:rPr lang="en-US" sz="4000" baseline="30000" dirty="0">
                <a:solidFill>
                  <a:schemeClr val="bg1"/>
                </a:solidFill>
              </a:rPr>
              <a:t>Lk 9:27</a:t>
            </a:r>
            <a:r>
              <a:rPr lang="en-US" sz="4000" dirty="0">
                <a:solidFill>
                  <a:schemeClr val="bg1"/>
                </a:solidFill>
              </a:rPr>
              <a:t> But I tell you of a truth, there be some standing here, which shall not taste of death, till they see the kingdom of God.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66929"/>
            <a:ext cx="7493000" cy="3947922"/>
          </a:xfrm>
        </p:spPr>
        <p:txBody>
          <a:bodyPr>
            <a:normAutofit fontScale="77500" lnSpcReduction="20000"/>
          </a:bodyPr>
          <a:lstStyle/>
          <a:p>
            <a:pPr marL="0" indent="0" algn="ctr">
              <a:buNone/>
            </a:pPr>
            <a:r>
              <a:rPr lang="en-US" sz="4000" baseline="30000" dirty="0">
                <a:solidFill>
                  <a:schemeClr val="bg1"/>
                </a:solidFill>
              </a:rPr>
              <a:t>Lk 9:43</a:t>
            </a:r>
            <a:r>
              <a:rPr lang="en-US" sz="4000" dirty="0">
                <a:solidFill>
                  <a:schemeClr val="bg1"/>
                </a:solidFill>
              </a:rPr>
              <a:t> And they were all amazed at the mighty power of God. But while they wondered every one at all things which Jesus did, he said unto his disciples, </a:t>
            </a:r>
            <a:r>
              <a:rPr lang="en-US" sz="4000" baseline="30000" dirty="0">
                <a:solidFill>
                  <a:schemeClr val="bg1"/>
                </a:solidFill>
              </a:rPr>
              <a:t>Lk 9:44</a:t>
            </a:r>
            <a:r>
              <a:rPr lang="en-US" sz="4000" dirty="0">
                <a:solidFill>
                  <a:schemeClr val="bg1"/>
                </a:solidFill>
              </a:rPr>
              <a:t> Let these sayings sink down into your ears: for the Son of man shall be delivered into the hands of men. </a:t>
            </a:r>
            <a:r>
              <a:rPr lang="en-US" sz="4000" baseline="30000" dirty="0">
                <a:solidFill>
                  <a:schemeClr val="bg1"/>
                </a:solidFill>
              </a:rPr>
              <a:t>Lk 9:45</a:t>
            </a:r>
            <a:r>
              <a:rPr lang="en-US" sz="4000" dirty="0">
                <a:solidFill>
                  <a:schemeClr val="bg1"/>
                </a:solidFill>
              </a:rPr>
              <a:t> But they understood not this saying, and it was hid from them, that they perceived it not: and they feared to ask him of that saying.</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18:31</a:t>
            </a:r>
            <a:r>
              <a:rPr lang="en-US" sz="4000" dirty="0">
                <a:solidFill>
                  <a:schemeClr val="bg1"/>
                </a:solidFill>
              </a:rPr>
              <a:t> Then he took </a:t>
            </a:r>
            <a:r>
              <a:rPr lang="en-US" sz="4000" i="1" dirty="0">
                <a:solidFill>
                  <a:schemeClr val="bg1"/>
                </a:solidFill>
              </a:rPr>
              <a:t>unto him </a:t>
            </a:r>
            <a:r>
              <a:rPr lang="en-US" sz="4000" dirty="0">
                <a:solidFill>
                  <a:schemeClr val="bg1"/>
                </a:solidFill>
              </a:rPr>
              <a:t>the twelve, and said unto them, Behold, we go up to Jerusalem, and all things that are written by the prophets concerning the Son of man shall be accomplished. </a:t>
            </a:r>
          </a:p>
          <a:p>
            <a:pPr marL="0" indent="0" algn="ctr">
              <a:buNone/>
            </a:pPr>
            <a:r>
              <a:rPr lang="en-US" sz="4000" baseline="30000" dirty="0">
                <a:solidFill>
                  <a:schemeClr val="bg1"/>
                </a:solidFill>
              </a:rPr>
              <a:t>Lk 18:32</a:t>
            </a:r>
            <a:r>
              <a:rPr lang="en-US" sz="4000" dirty="0">
                <a:solidFill>
                  <a:schemeClr val="bg1"/>
                </a:solidFill>
              </a:rPr>
              <a:t> For he shall be delivered unto the Gentiles, and shall be mocked, and spitefully entreated, and spitted 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18:33</a:t>
            </a:r>
            <a:r>
              <a:rPr lang="en-US" sz="4000" dirty="0">
                <a:solidFill>
                  <a:schemeClr val="bg1"/>
                </a:solidFill>
              </a:rPr>
              <a:t> And they shall scourge </a:t>
            </a:r>
            <a:r>
              <a:rPr lang="en-US" sz="4000" i="1" dirty="0">
                <a:solidFill>
                  <a:schemeClr val="bg1"/>
                </a:solidFill>
              </a:rPr>
              <a:t>him, </a:t>
            </a:r>
            <a:r>
              <a:rPr lang="en-US" sz="4000" dirty="0">
                <a:solidFill>
                  <a:schemeClr val="bg1"/>
                </a:solidFill>
              </a:rPr>
              <a:t>and put him to death: and the third day he shall rise again. </a:t>
            </a:r>
          </a:p>
          <a:p>
            <a:pPr marL="0" indent="0" algn="ctr">
              <a:buNone/>
            </a:pPr>
            <a:r>
              <a:rPr lang="en-US" sz="4000" baseline="30000" dirty="0">
                <a:solidFill>
                  <a:schemeClr val="bg1"/>
                </a:solidFill>
              </a:rPr>
              <a:t>Lk 18:34</a:t>
            </a:r>
            <a:r>
              <a:rPr lang="en-US" sz="4000" dirty="0">
                <a:solidFill>
                  <a:schemeClr val="bg1"/>
                </a:solidFill>
              </a:rPr>
              <a:t> And they understood none of these things: and this saying was hid from them, neither knew they the things which were spoken.</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22:37</a:t>
            </a:r>
            <a:r>
              <a:rPr lang="en-US" sz="4000" dirty="0">
                <a:solidFill>
                  <a:schemeClr val="bg1"/>
                </a:solidFill>
              </a:rPr>
              <a:t> For I say unto you, that this that is written must yet be accomplished in me, And he was reckoned among the transgressors: for the things concerning me have an end.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24:25</a:t>
            </a:r>
            <a:r>
              <a:rPr lang="en-US" sz="4000" dirty="0">
                <a:solidFill>
                  <a:schemeClr val="bg1"/>
                </a:solidFill>
              </a:rPr>
              <a:t> Then he said unto them, O fools, and slow of heart to believe all that the prophets have spoken: </a:t>
            </a:r>
          </a:p>
          <a:p>
            <a:pPr marL="0" indent="0" algn="ctr">
              <a:buNone/>
            </a:pPr>
            <a:r>
              <a:rPr lang="en-US" sz="4000" baseline="30000" dirty="0">
                <a:solidFill>
                  <a:schemeClr val="bg1"/>
                </a:solidFill>
              </a:rPr>
              <a:t>Lk 24:26</a:t>
            </a:r>
            <a:r>
              <a:rPr lang="en-US" sz="4000" dirty="0">
                <a:solidFill>
                  <a:schemeClr val="bg1"/>
                </a:solidFill>
              </a:rPr>
              <a:t> Ought not Christ to have suffered these things, and to enter into his glory? </a:t>
            </a:r>
          </a:p>
          <a:p>
            <a:pPr marL="0" indent="0" algn="ctr">
              <a:buNone/>
            </a:pPr>
            <a:r>
              <a:rPr lang="en-US" sz="4000" baseline="30000" dirty="0">
                <a:solidFill>
                  <a:schemeClr val="bg1"/>
                </a:solidFill>
              </a:rPr>
              <a:t>Lk 24:27</a:t>
            </a:r>
            <a:r>
              <a:rPr lang="en-US" sz="4000" dirty="0">
                <a:solidFill>
                  <a:schemeClr val="bg1"/>
                </a:solidFill>
              </a:rPr>
              <a:t> And beginning at Moses and all the prophets, he expounded unto them in all the scriptures the things concerning himself.</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had to reteach them.</a:t>
            </a:r>
          </a:p>
          <a:p>
            <a:pPr marL="0" indent="0" algn="ctr">
              <a:buNone/>
            </a:pPr>
            <a:r>
              <a:rPr lang="en-US" sz="4000" dirty="0">
                <a:solidFill>
                  <a:schemeClr val="bg1"/>
                </a:solidFill>
              </a:rPr>
              <a:t>Today, Believers have exchanged the Words of Yeshua, the Messiah, for the words of Paul.</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Whenever people are reminded of what Yeshua said, they quote Paul.</a:t>
            </a:r>
          </a:p>
          <a:p>
            <a:pPr marL="0" indent="0" algn="ctr">
              <a:buNone/>
            </a:pPr>
            <a:endParaRPr lang="en-US" sz="1500" dirty="0">
              <a:solidFill>
                <a:schemeClr val="bg1"/>
              </a:solidFill>
            </a:endParaRPr>
          </a:p>
          <a:p>
            <a:pPr marL="0" indent="0" algn="ctr">
              <a:buNone/>
            </a:pPr>
            <a:r>
              <a:rPr lang="en-US" sz="4000" dirty="0">
                <a:solidFill>
                  <a:schemeClr val="bg1"/>
                </a:solidFill>
              </a:rPr>
              <a:t>We don’t need Paul to explain what Yeshua taught. Yeshua did a perfect job of that Himself. </a:t>
            </a:r>
          </a:p>
          <a:p>
            <a:pPr marL="0" indent="0" algn="ctr">
              <a:buNone/>
            </a:pPr>
            <a:r>
              <a:rPr lang="en-US" sz="4000" dirty="0">
                <a:solidFill>
                  <a:schemeClr val="bg1"/>
                </a:solidFill>
              </a:rPr>
              <a:t>The problem is Yeshua’s Disciples did not believe Him and this exposes our own unbelief of what Yeshua said.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endParaRPr lang="en-US" sz="4000" dirty="0">
              <a:solidFill>
                <a:schemeClr val="bg1"/>
              </a:solidFill>
            </a:endParaRPr>
          </a:p>
          <a:p>
            <a:pPr marL="0" indent="0" algn="ctr" fontAlgn="base">
              <a:buNone/>
            </a:pPr>
            <a:r>
              <a:rPr lang="en-US" sz="4000" dirty="0">
                <a:solidFill>
                  <a:schemeClr val="bg1"/>
                </a:solidFill>
              </a:rPr>
              <a:t>Believers are not just followers and hearers of the Word. </a:t>
            </a:r>
          </a:p>
          <a:p>
            <a:pPr marL="0" indent="0" algn="ctr" fontAlgn="base">
              <a:buNone/>
            </a:pPr>
            <a:r>
              <a:rPr lang="en-US" sz="4000" b="1" dirty="0">
                <a:solidFill>
                  <a:schemeClr val="bg1"/>
                </a:solidFill>
              </a:rPr>
              <a:t>True Believers are followers, hearers, and doers of the Word Yeshua taught!</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24:45</a:t>
            </a:r>
            <a:r>
              <a:rPr lang="en-US" sz="4000" dirty="0">
                <a:solidFill>
                  <a:schemeClr val="bg1"/>
                </a:solidFill>
              </a:rPr>
              <a:t> Then opened he their understanding, that they might understand the scriptures, </a:t>
            </a:r>
          </a:p>
          <a:p>
            <a:pPr marL="0" indent="0" algn="ctr">
              <a:buNone/>
            </a:pPr>
            <a:r>
              <a:rPr lang="en-US" sz="4000" dirty="0">
                <a:solidFill>
                  <a:schemeClr val="bg1"/>
                </a:solidFill>
              </a:rPr>
              <a:t> </a:t>
            </a:r>
          </a:p>
          <a:p>
            <a:pPr marL="0" indent="0" algn="ctr">
              <a:buNone/>
            </a:pPr>
            <a:r>
              <a:rPr lang="en-US" sz="4000" dirty="0">
                <a:solidFill>
                  <a:schemeClr val="bg1"/>
                </a:solidFill>
              </a:rPr>
              <a:t>How did He open their understanding that they might understand the Scriptures? </a:t>
            </a:r>
          </a:p>
          <a:p>
            <a:pPr marL="0" indent="0" algn="ctr">
              <a:buNone/>
            </a:pPr>
            <a:r>
              <a:rPr lang="en-US" sz="4000" dirty="0">
                <a:solidFill>
                  <a:schemeClr val="bg1"/>
                </a:solidFill>
              </a:rPr>
              <a:t>He explained. </a:t>
            </a:r>
            <a:r>
              <a:rPr lang="en-US" sz="4000" b="1" dirty="0">
                <a:solidFill>
                  <a:schemeClr val="bg1"/>
                </a:solidFill>
              </a:rPr>
              <a:t>“</a:t>
            </a:r>
            <a:r>
              <a:rPr lang="en-US" sz="4000" b="1" u="sng" dirty="0">
                <a:solidFill>
                  <a:schemeClr val="bg1"/>
                </a:solidFill>
              </a:rPr>
              <a:t>Thus, it is written</a:t>
            </a:r>
            <a:r>
              <a:rPr lang="en-US" sz="4000" b="1" dirty="0">
                <a:solidFill>
                  <a:schemeClr val="bg1"/>
                </a:solidFill>
              </a:rPr>
              <a:t>”.</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Scriptures </a:t>
            </a:r>
          </a:p>
          <a:p>
            <a:pPr marL="0" indent="0" algn="ctr">
              <a:buNone/>
            </a:pPr>
            <a:r>
              <a:rPr lang="en-US" sz="4000" dirty="0">
                <a:solidFill>
                  <a:schemeClr val="bg1"/>
                </a:solidFill>
              </a:rPr>
              <a:t> </a:t>
            </a:r>
          </a:p>
          <a:p>
            <a:pPr marL="0" indent="0" algn="ctr">
              <a:buNone/>
            </a:pPr>
            <a:r>
              <a:rPr lang="en-US" sz="4000" baseline="30000" dirty="0">
                <a:solidFill>
                  <a:schemeClr val="bg1"/>
                </a:solidFill>
              </a:rPr>
              <a:t>Lk 24:46</a:t>
            </a:r>
            <a:r>
              <a:rPr lang="en-US" sz="4000" dirty="0">
                <a:solidFill>
                  <a:schemeClr val="bg1"/>
                </a:solidFill>
              </a:rPr>
              <a:t> And said unto them, </a:t>
            </a:r>
            <a:r>
              <a:rPr lang="en-US" sz="4000" u="sng" dirty="0">
                <a:solidFill>
                  <a:schemeClr val="bg1"/>
                </a:solidFill>
              </a:rPr>
              <a:t>Thus it is written</a:t>
            </a:r>
            <a:r>
              <a:rPr lang="en-US" sz="4000" dirty="0">
                <a:solidFill>
                  <a:schemeClr val="bg1"/>
                </a:solidFill>
              </a:rPr>
              <a:t>, and thus it behooved Messiah to suffer, and to rise from the dead the third day: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904" y="438912"/>
            <a:ext cx="7626096" cy="4075939"/>
          </a:xfrm>
        </p:spPr>
        <p:txBody>
          <a:bodyPr>
            <a:normAutofit fontScale="77500" lnSpcReduction="20000"/>
          </a:bodyPr>
          <a:lstStyle/>
          <a:p>
            <a:pPr marL="0" indent="0" algn="ctr">
              <a:buNone/>
            </a:pPr>
            <a:r>
              <a:rPr lang="en-US" sz="4000" dirty="0">
                <a:solidFill>
                  <a:schemeClr val="bg1"/>
                </a:solidFill>
              </a:rPr>
              <a:t>The Psalmist Wrote</a:t>
            </a:r>
          </a:p>
          <a:p>
            <a:pPr marL="0" indent="0" algn="ctr">
              <a:buNone/>
            </a:pPr>
            <a:r>
              <a:rPr lang="en-US" sz="4000" dirty="0">
                <a:solidFill>
                  <a:schemeClr val="bg1"/>
                </a:solidFill>
              </a:rPr>
              <a:t> </a:t>
            </a:r>
          </a:p>
          <a:p>
            <a:pPr marL="0" indent="0" algn="ctr">
              <a:buNone/>
            </a:pPr>
            <a:r>
              <a:rPr lang="en-US" sz="4000" baseline="30000" dirty="0">
                <a:solidFill>
                  <a:schemeClr val="bg1"/>
                </a:solidFill>
              </a:rPr>
              <a:t>Ps 16:9</a:t>
            </a:r>
            <a:r>
              <a:rPr lang="en-US" sz="4000" dirty="0">
                <a:solidFill>
                  <a:schemeClr val="bg1"/>
                </a:solidFill>
              </a:rPr>
              <a:t> Therefore my heart is glad, and my glory rejoiceth: my flesh also shall rest in hope. </a:t>
            </a:r>
          </a:p>
          <a:p>
            <a:pPr marL="0" indent="0" algn="ctr">
              <a:buNone/>
            </a:pPr>
            <a:r>
              <a:rPr lang="en-US" sz="4000" baseline="30000" dirty="0">
                <a:solidFill>
                  <a:schemeClr val="bg1"/>
                </a:solidFill>
              </a:rPr>
              <a:t>Ps 16:10</a:t>
            </a:r>
            <a:r>
              <a:rPr lang="en-US" sz="4000" dirty="0">
                <a:solidFill>
                  <a:schemeClr val="bg1"/>
                </a:solidFill>
              </a:rPr>
              <a:t> For thou wilt not leave my soul in hell; neither wilt thou suffer thine Holy One to see corruption. </a:t>
            </a:r>
            <a:r>
              <a:rPr lang="en-US" sz="4000" baseline="30000" dirty="0">
                <a:solidFill>
                  <a:schemeClr val="bg1"/>
                </a:solidFill>
              </a:rPr>
              <a:t>Ps 16:11</a:t>
            </a:r>
            <a:r>
              <a:rPr lang="en-US" sz="4000" dirty="0">
                <a:solidFill>
                  <a:schemeClr val="bg1"/>
                </a:solidFill>
              </a:rPr>
              <a:t> Thou wilt show me the path of life: in thy presence </a:t>
            </a:r>
            <a:r>
              <a:rPr lang="en-US" sz="4000" i="1" dirty="0">
                <a:solidFill>
                  <a:schemeClr val="bg1"/>
                </a:solidFill>
              </a:rPr>
              <a:t>is </a:t>
            </a:r>
            <a:r>
              <a:rPr lang="en-US" sz="4000" dirty="0">
                <a:solidFill>
                  <a:schemeClr val="bg1"/>
                </a:solidFill>
              </a:rPr>
              <a:t>fulness of joy; at thy right hand </a:t>
            </a:r>
            <a:r>
              <a:rPr lang="en-US" sz="4000" i="1" dirty="0">
                <a:solidFill>
                  <a:schemeClr val="bg1"/>
                </a:solidFill>
              </a:rPr>
              <a:t>there are </a:t>
            </a:r>
            <a:r>
              <a:rPr lang="en-US" sz="4000" dirty="0">
                <a:solidFill>
                  <a:schemeClr val="bg1"/>
                </a:solidFill>
              </a:rPr>
              <a:t>pleasures for evermore.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Prophet Isaiah Wrote </a:t>
            </a:r>
          </a:p>
          <a:p>
            <a:pPr marL="0" indent="0" algn="ctr">
              <a:buNone/>
            </a:pPr>
            <a:r>
              <a:rPr lang="en-US" sz="4000" dirty="0">
                <a:solidFill>
                  <a:schemeClr val="bg1"/>
                </a:solidFill>
              </a:rPr>
              <a:t> </a:t>
            </a:r>
          </a:p>
          <a:p>
            <a:pPr marL="0" indent="0" algn="ctr">
              <a:buNone/>
            </a:pPr>
            <a:r>
              <a:rPr lang="en-US" sz="4000" baseline="30000" dirty="0">
                <a:solidFill>
                  <a:schemeClr val="bg1"/>
                </a:solidFill>
              </a:rPr>
              <a:t>Isa 53:9</a:t>
            </a:r>
            <a:r>
              <a:rPr lang="en-US" sz="4000" dirty="0">
                <a:solidFill>
                  <a:schemeClr val="bg1"/>
                </a:solidFill>
              </a:rPr>
              <a:t> And he made his grave with the wicked, and with the rich in his death; because he had done no violence, neither </a:t>
            </a:r>
            <a:r>
              <a:rPr lang="en-US" sz="4000" i="1" dirty="0">
                <a:solidFill>
                  <a:schemeClr val="bg1"/>
                </a:solidFill>
              </a:rPr>
              <a:t>was any </a:t>
            </a:r>
            <a:r>
              <a:rPr lang="en-US" sz="4000" dirty="0">
                <a:solidFill>
                  <a:schemeClr val="bg1"/>
                </a:solidFill>
              </a:rPr>
              <a:t>deceit in his mouth. </a:t>
            </a:r>
            <a:r>
              <a:rPr lang="en-US" sz="4000" baseline="30000" dirty="0">
                <a:solidFill>
                  <a:schemeClr val="bg1"/>
                </a:solidFill>
              </a:rPr>
              <a:t>Isa 53:10</a:t>
            </a:r>
            <a:r>
              <a:rPr lang="en-US" sz="4000" dirty="0">
                <a:solidFill>
                  <a:schemeClr val="bg1"/>
                </a:solidFill>
              </a:rPr>
              <a:t> Yet it pleased the LORD to bruise him; he hath put </a:t>
            </a:r>
            <a:r>
              <a:rPr lang="en-US" sz="4000" i="1" dirty="0">
                <a:solidFill>
                  <a:schemeClr val="bg1"/>
                </a:solidFill>
              </a:rPr>
              <a:t>him </a:t>
            </a:r>
            <a:r>
              <a:rPr lang="en-US" sz="4000" dirty="0">
                <a:solidFill>
                  <a:schemeClr val="bg1"/>
                </a:solidFill>
              </a:rPr>
              <a:t>to grief: when thou shalt make his soul an offering for sin, he shall see </a:t>
            </a:r>
            <a:r>
              <a:rPr lang="en-US" sz="4000" i="1" dirty="0">
                <a:solidFill>
                  <a:schemeClr val="bg1"/>
                </a:solidFill>
              </a:rPr>
              <a:t>his </a:t>
            </a:r>
            <a:r>
              <a:rPr lang="en-US" sz="4000" dirty="0">
                <a:solidFill>
                  <a:schemeClr val="bg1"/>
                </a:solidFill>
              </a:rPr>
              <a:t>seed, he shall prolong </a:t>
            </a:r>
            <a:r>
              <a:rPr lang="en-US" sz="4000" i="1" dirty="0">
                <a:solidFill>
                  <a:schemeClr val="bg1"/>
                </a:solidFill>
              </a:rPr>
              <a:t>his </a:t>
            </a:r>
            <a:r>
              <a:rPr lang="en-US" sz="4000" dirty="0">
                <a:solidFill>
                  <a:schemeClr val="bg1"/>
                </a:solidFill>
              </a:rPr>
              <a:t>days, and the pleasure of the LORD shall prosper in his hand.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Isa 53:11</a:t>
            </a:r>
            <a:r>
              <a:rPr lang="en-US" sz="4000" dirty="0">
                <a:solidFill>
                  <a:schemeClr val="bg1"/>
                </a:solidFill>
              </a:rPr>
              <a:t> He shall see of the travail of his soul, </a:t>
            </a:r>
            <a:r>
              <a:rPr lang="en-US" sz="4000" i="1" dirty="0">
                <a:solidFill>
                  <a:schemeClr val="bg1"/>
                </a:solidFill>
              </a:rPr>
              <a:t>and </a:t>
            </a:r>
            <a:r>
              <a:rPr lang="en-US" sz="4000" dirty="0">
                <a:solidFill>
                  <a:schemeClr val="bg1"/>
                </a:solidFill>
              </a:rPr>
              <a:t>shall be satisfied: by his knowledge shall my righteous servant justify many; for he shall bear their iniquities. </a:t>
            </a:r>
          </a:p>
          <a:p>
            <a:pPr marL="0" indent="0" algn="ctr">
              <a:buNone/>
            </a:pPr>
            <a:r>
              <a:rPr lang="en-US" sz="4000" baseline="30000" dirty="0">
                <a:solidFill>
                  <a:schemeClr val="bg1"/>
                </a:solidFill>
              </a:rPr>
              <a:t>Isa 53:12</a:t>
            </a:r>
            <a:r>
              <a:rPr lang="en-US" sz="4000" dirty="0">
                <a:solidFill>
                  <a:schemeClr val="bg1"/>
                </a:solidFill>
              </a:rPr>
              <a:t> Therefore will I divide him </a:t>
            </a:r>
            <a:r>
              <a:rPr lang="en-US" sz="4000" i="1" dirty="0">
                <a:solidFill>
                  <a:schemeClr val="bg1"/>
                </a:solidFill>
              </a:rPr>
              <a:t>a portion </a:t>
            </a:r>
            <a:r>
              <a:rPr lang="en-US" sz="4000" dirty="0">
                <a:solidFill>
                  <a:schemeClr val="bg1"/>
                </a:solidFill>
              </a:rPr>
              <a:t>with the great, and he shall divide the spoil with the strong; because he hath poured out his soul unto death: and he was numbered with the transgressors; and he bare the sin of many, and made intercession for the transgressors.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Lk 24:47</a:t>
            </a:r>
            <a:r>
              <a:rPr lang="en-US" sz="4000" dirty="0">
                <a:solidFill>
                  <a:schemeClr val="bg1"/>
                </a:solidFill>
              </a:rPr>
              <a:t> And that </a:t>
            </a:r>
            <a:r>
              <a:rPr lang="en-US" sz="4000" b="1" u="sng" dirty="0">
                <a:solidFill>
                  <a:schemeClr val="bg1"/>
                </a:solidFill>
              </a:rPr>
              <a:t>repentance and remission of sins</a:t>
            </a:r>
            <a:r>
              <a:rPr lang="en-US" sz="4000" dirty="0">
                <a:solidFill>
                  <a:schemeClr val="bg1"/>
                </a:solidFill>
              </a:rPr>
              <a:t> should be preached in his name among all nations, beginning at Jerusalem.  </a:t>
            </a:r>
          </a:p>
          <a:p>
            <a:pPr marL="0" indent="0" algn="ctr">
              <a:buNone/>
            </a:pPr>
            <a:r>
              <a:rPr lang="en-US" sz="4000" baseline="30000" dirty="0">
                <a:solidFill>
                  <a:schemeClr val="bg1"/>
                </a:solidFill>
              </a:rPr>
              <a:t>Lk 24:48</a:t>
            </a:r>
            <a:r>
              <a:rPr lang="en-US" sz="4000" dirty="0">
                <a:solidFill>
                  <a:schemeClr val="bg1"/>
                </a:solidFill>
              </a:rPr>
              <a:t> And ye are witnesses of these things.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Yeshua’s Disciples witnessed His sufferings.</a:t>
            </a:r>
          </a:p>
          <a:p>
            <a:pPr marL="0" indent="0" algn="ctr">
              <a:buNone/>
            </a:pPr>
            <a:r>
              <a:rPr lang="en-US" sz="4000" dirty="0">
                <a:solidFill>
                  <a:schemeClr val="bg1"/>
                </a:solidFill>
              </a:rPr>
              <a:t>Yeshua’s Disciples witnessed His appearances after His Resurrection.</a:t>
            </a:r>
          </a:p>
          <a:p>
            <a:pPr marL="0" indent="0" algn="ctr">
              <a:buNone/>
            </a:pPr>
            <a:r>
              <a:rPr lang="en-US" sz="4000" dirty="0">
                <a:solidFill>
                  <a:schemeClr val="bg1"/>
                </a:solidFill>
              </a:rPr>
              <a:t>Yeshua’s Disciples witnessed what He taught and what He did.</a:t>
            </a:r>
          </a:p>
          <a:p>
            <a:pPr marL="0" indent="0" algn="ctr">
              <a:buNone/>
            </a:pPr>
            <a:r>
              <a:rPr lang="en-US" sz="4000" dirty="0">
                <a:solidFill>
                  <a:schemeClr val="bg1"/>
                </a:solidFill>
              </a:rPr>
              <a:t>Yeshua’s Disciples where commanded to do what He did and taught.</a:t>
            </a:r>
          </a:p>
          <a:p>
            <a:pPr marL="0" indent="0" algn="ctr">
              <a:buNone/>
            </a:pPr>
            <a:r>
              <a:rPr lang="en-US" sz="4000" dirty="0">
                <a:solidFill>
                  <a:schemeClr val="bg1"/>
                </a:solidFill>
              </a:rPr>
              <a:t>Yeshua’s Disciples were instructed to tarry until they all received the Promised Holy Spirit that would endow them with Power.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24:49</a:t>
            </a:r>
            <a:r>
              <a:rPr lang="en-US" sz="4000" dirty="0">
                <a:solidFill>
                  <a:schemeClr val="bg1"/>
                </a:solidFill>
              </a:rPr>
              <a:t> And, behold, I send the promise of my Father upon you: but tarry ye in the city of Jerusalem, until ye be endued with power from on high.  </a:t>
            </a:r>
          </a:p>
          <a:p>
            <a:pPr marL="0" indent="0" algn="ctr">
              <a:buNone/>
            </a:pPr>
            <a:r>
              <a:rPr lang="en-US" sz="4000" baseline="30000" dirty="0">
                <a:solidFill>
                  <a:schemeClr val="bg1"/>
                </a:solidFill>
              </a:rPr>
              <a:t>Lk 24:50</a:t>
            </a:r>
            <a:r>
              <a:rPr lang="en-US" sz="4000" dirty="0">
                <a:solidFill>
                  <a:schemeClr val="bg1"/>
                </a:solidFill>
              </a:rPr>
              <a:t> And he led them out as far as to Bethany, and he lifted up his hands, and blessed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24:51</a:t>
            </a:r>
            <a:r>
              <a:rPr lang="en-US" sz="4000" dirty="0">
                <a:solidFill>
                  <a:schemeClr val="bg1"/>
                </a:solidFill>
              </a:rPr>
              <a:t> And it came to pass, while he blessed them, he was parted from them, and carried up into heaven. </a:t>
            </a:r>
          </a:p>
          <a:p>
            <a:pPr marL="0" indent="0" algn="ctr">
              <a:buNone/>
            </a:pPr>
            <a:r>
              <a:rPr lang="en-US" sz="4000" baseline="30000" dirty="0">
                <a:solidFill>
                  <a:schemeClr val="bg1"/>
                </a:solidFill>
              </a:rPr>
              <a:t>Lk 24:52</a:t>
            </a:r>
            <a:r>
              <a:rPr lang="en-US" sz="4000" dirty="0">
                <a:solidFill>
                  <a:schemeClr val="bg1"/>
                </a:solidFill>
              </a:rPr>
              <a:t> And they </a:t>
            </a:r>
            <a:r>
              <a:rPr lang="en-US" sz="4000" b="1" dirty="0">
                <a:solidFill>
                  <a:schemeClr val="bg1"/>
                </a:solidFill>
              </a:rPr>
              <a:t>worshipped him</a:t>
            </a:r>
            <a:r>
              <a:rPr lang="en-US" sz="4000" dirty="0">
                <a:solidFill>
                  <a:schemeClr val="bg1"/>
                </a:solidFill>
              </a:rPr>
              <a:t>, and </a:t>
            </a:r>
            <a:r>
              <a:rPr lang="en-US" sz="4000" u="sng" dirty="0">
                <a:solidFill>
                  <a:schemeClr val="bg1"/>
                </a:solidFill>
              </a:rPr>
              <a:t>returned to Jerusalem with great jo</a:t>
            </a:r>
            <a:r>
              <a:rPr lang="en-US" sz="4000" dirty="0">
                <a:solidFill>
                  <a:schemeClr val="bg1"/>
                </a:solidFill>
              </a:rPr>
              <a:t>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Worshipped – </a:t>
            </a:r>
            <a:r>
              <a:rPr lang="en-US" sz="4000" b="1" dirty="0">
                <a:solidFill>
                  <a:schemeClr val="bg1"/>
                </a:solidFill>
              </a:rPr>
              <a:t>4352 </a:t>
            </a:r>
            <a:r>
              <a:rPr lang="el-GR" sz="4000" b="1" dirty="0">
                <a:solidFill>
                  <a:schemeClr val="bg1"/>
                </a:solidFill>
              </a:rPr>
              <a:t>προσκυνέω </a:t>
            </a:r>
            <a:r>
              <a:rPr lang="en-US" sz="4000" dirty="0">
                <a:solidFill>
                  <a:schemeClr val="bg1"/>
                </a:solidFill>
              </a:rPr>
              <a:t>proskuneo {pros-koo-neh'-o} </a:t>
            </a:r>
          </a:p>
          <a:p>
            <a:pPr marL="0" indent="0" algn="ctr">
              <a:buNone/>
            </a:pPr>
            <a:r>
              <a:rPr lang="en-US" sz="4000" b="1" dirty="0">
                <a:solidFill>
                  <a:schemeClr val="bg1"/>
                </a:solidFill>
              </a:rPr>
              <a:t>Meaning:  </a:t>
            </a:r>
            <a:r>
              <a:rPr lang="en-US" sz="4000" dirty="0">
                <a:solidFill>
                  <a:schemeClr val="bg1"/>
                </a:solidFill>
              </a:rPr>
              <a:t>1) to kiss the hand to (towards) one, in token of reverence 2) among the Orientals, esp. the Persians, to fall upon the knees and touch the ground with the forehead as an expression of profound reverence 3)</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 the NT by kneeling or prostration to do homage (to one) or make obeisance, whether in order to express respect or to make supplication 3a) used of homage shown to men and beings of superior rank 3a1) to the Jewish high priests 3a2) to God 3a3) to Christ 3a4) to heavenly beings 3a5) to demons </a:t>
            </a:r>
          </a:p>
          <a:p>
            <a:pPr marL="0" indent="0" algn="ctr">
              <a:buNone/>
            </a:pPr>
            <a:r>
              <a:rPr lang="en-US" sz="4000" b="1" dirty="0">
                <a:solidFill>
                  <a:schemeClr val="bg1"/>
                </a:solidFill>
              </a:rPr>
              <a:t>Usage:  </a:t>
            </a:r>
            <a:r>
              <a:rPr lang="en-US" sz="4000" dirty="0">
                <a:solidFill>
                  <a:schemeClr val="bg1"/>
                </a:solidFill>
              </a:rPr>
              <a:t>AV - worship 60; 60</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Ac 1:1</a:t>
            </a:r>
            <a:r>
              <a:rPr lang="en-US" sz="4000" dirty="0">
                <a:solidFill>
                  <a:schemeClr val="bg1"/>
                </a:solidFill>
              </a:rPr>
              <a:t> The former treatise have I made, O Theophilus, of all that Jesus began both to do and teach, </a:t>
            </a:r>
          </a:p>
          <a:p>
            <a:pPr marL="0" indent="0" algn="ctr">
              <a:buNone/>
            </a:pPr>
            <a:r>
              <a:rPr lang="en-US" sz="4000" baseline="30000" dirty="0">
                <a:solidFill>
                  <a:schemeClr val="bg1"/>
                </a:solidFill>
              </a:rPr>
              <a:t>Ac 1:2</a:t>
            </a:r>
            <a:r>
              <a:rPr lang="en-US" sz="4000" dirty="0">
                <a:solidFill>
                  <a:schemeClr val="bg1"/>
                </a:solidFill>
              </a:rPr>
              <a:t> Until the day in which he was taken up, after that he through the Holy Ghost had given commandments unto the apostles whom he had chosen: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Ac 1:3</a:t>
            </a:r>
            <a:r>
              <a:rPr lang="en-US" sz="4000" dirty="0">
                <a:solidFill>
                  <a:schemeClr val="bg1"/>
                </a:solidFill>
              </a:rPr>
              <a:t> To whom also he showed himself alive after his passion by many infallible proofs, being seen of them forty days, and speaking of the things pertaining to the kingdom of God: </a:t>
            </a:r>
            <a:r>
              <a:rPr lang="en-US" sz="4000" baseline="30000" dirty="0">
                <a:solidFill>
                  <a:schemeClr val="bg1"/>
                </a:solidFill>
              </a:rPr>
              <a:t>Ac 1:4</a:t>
            </a:r>
            <a:r>
              <a:rPr lang="en-US" sz="4000" dirty="0">
                <a:solidFill>
                  <a:schemeClr val="bg1"/>
                </a:solidFill>
              </a:rPr>
              <a:t> And, being assembled together with </a:t>
            </a:r>
            <a:r>
              <a:rPr lang="en-US" sz="4000" i="1" dirty="0">
                <a:solidFill>
                  <a:schemeClr val="bg1"/>
                </a:solidFill>
              </a:rPr>
              <a:t>them, </a:t>
            </a:r>
            <a:r>
              <a:rPr lang="en-US" sz="4000" dirty="0">
                <a:solidFill>
                  <a:schemeClr val="bg1"/>
                </a:solidFill>
              </a:rPr>
              <a:t>commanded them that they should not depart from Jerusalem, but wait for the promise of the Father, which, </a:t>
            </a:r>
            <a:r>
              <a:rPr lang="en-US" sz="4000" i="1" dirty="0">
                <a:solidFill>
                  <a:schemeClr val="bg1"/>
                </a:solidFill>
              </a:rPr>
              <a:t>saith he, </a:t>
            </a:r>
            <a:r>
              <a:rPr lang="en-US" sz="4000" dirty="0">
                <a:solidFill>
                  <a:schemeClr val="bg1"/>
                </a:solidFill>
              </a:rPr>
              <a:t>ye have heard of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100" baseline="30000" dirty="0">
                <a:solidFill>
                  <a:schemeClr val="bg1"/>
                </a:solidFill>
              </a:rPr>
              <a:t>Ac 1:5</a:t>
            </a:r>
            <a:r>
              <a:rPr lang="en-US" sz="4100" dirty="0">
                <a:solidFill>
                  <a:schemeClr val="bg1"/>
                </a:solidFill>
              </a:rPr>
              <a:t> For John truly baptized with water; but ye shall be baptized with the Holy Ghost not many days hence. </a:t>
            </a:r>
          </a:p>
          <a:p>
            <a:pPr marL="0" indent="0" algn="ctr">
              <a:buNone/>
            </a:pPr>
            <a:r>
              <a:rPr lang="en-US" sz="4100" baseline="30000" dirty="0">
                <a:solidFill>
                  <a:schemeClr val="bg1"/>
                </a:solidFill>
              </a:rPr>
              <a:t>Ac 1:6</a:t>
            </a:r>
            <a:r>
              <a:rPr lang="en-US" sz="4100" dirty="0">
                <a:solidFill>
                  <a:schemeClr val="bg1"/>
                </a:solidFill>
              </a:rPr>
              <a:t> When they therefore were come together, they asked of him, saying, Lord, wilt thou at this time restore again the kingdom to Israel? </a:t>
            </a:r>
          </a:p>
          <a:p>
            <a:pPr marL="0" indent="0" algn="ctr">
              <a:buNone/>
            </a:pPr>
            <a:r>
              <a:rPr lang="en-US" sz="4100" baseline="30000" dirty="0">
                <a:solidFill>
                  <a:schemeClr val="bg1"/>
                </a:solidFill>
              </a:rPr>
              <a:t>Ac 1:7</a:t>
            </a:r>
            <a:r>
              <a:rPr lang="en-US" sz="4100" dirty="0">
                <a:solidFill>
                  <a:schemeClr val="bg1"/>
                </a:solidFill>
              </a:rPr>
              <a:t> And he said unto them, It is not for you to know the times or the seasons, which the Father hath put in his own power. </a:t>
            </a:r>
            <a:endParaRPr lang="en-US" sz="41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baseline="30000" dirty="0">
                <a:solidFill>
                  <a:schemeClr val="bg1"/>
                </a:solidFill>
              </a:rPr>
              <a:t>Ac 1:8</a:t>
            </a:r>
            <a:r>
              <a:rPr lang="en-US" sz="3100" dirty="0">
                <a:solidFill>
                  <a:schemeClr val="bg1"/>
                </a:solidFill>
              </a:rPr>
              <a:t> But ye shall receive power, after that the Holy Ghost is come upon you: and ye shall be witnesses unto me both in Jerusalem, and in all Judaea, and in Samaria, and unto the uttermost part of the earth. </a:t>
            </a:r>
          </a:p>
          <a:p>
            <a:pPr marL="0" indent="0" algn="ctr">
              <a:buNone/>
            </a:pPr>
            <a:r>
              <a:rPr lang="en-US" sz="3100" baseline="30000" dirty="0">
                <a:solidFill>
                  <a:schemeClr val="bg1"/>
                </a:solidFill>
              </a:rPr>
              <a:t>Ac 1:9</a:t>
            </a:r>
            <a:r>
              <a:rPr lang="en-US" sz="3100" dirty="0">
                <a:solidFill>
                  <a:schemeClr val="bg1"/>
                </a:solidFill>
              </a:rPr>
              <a:t> And when he had spoken these things, while they beheld, he was taken up; and a cloud received him out of their sight.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84909"/>
            <a:ext cx="7334250" cy="4029941"/>
          </a:xfrm>
        </p:spPr>
        <p:txBody>
          <a:bodyPr>
            <a:noAutofit/>
          </a:bodyPr>
          <a:lstStyle/>
          <a:p>
            <a:pPr marL="0" indent="0" algn="ctr">
              <a:buNone/>
            </a:pPr>
            <a:r>
              <a:rPr lang="en-US" baseline="30000" dirty="0">
                <a:solidFill>
                  <a:schemeClr val="bg1"/>
                </a:solidFill>
              </a:rPr>
              <a:t>Ac 1:10</a:t>
            </a:r>
            <a:r>
              <a:rPr lang="en-US" dirty="0">
                <a:solidFill>
                  <a:schemeClr val="bg1"/>
                </a:solidFill>
              </a:rPr>
              <a:t> And while they looked stedfastly toward heaven as he went up, behold, two men stood by them in white apparel; </a:t>
            </a:r>
          </a:p>
          <a:p>
            <a:pPr marL="0" indent="0" algn="ctr">
              <a:buNone/>
            </a:pPr>
            <a:r>
              <a:rPr lang="en-US" baseline="30000" dirty="0">
                <a:solidFill>
                  <a:schemeClr val="bg1"/>
                </a:solidFill>
              </a:rPr>
              <a:t>Ac 1:11</a:t>
            </a:r>
            <a:r>
              <a:rPr lang="en-US" dirty="0">
                <a:solidFill>
                  <a:schemeClr val="bg1"/>
                </a:solidFill>
              </a:rPr>
              <a:t> Which also said, Ye men of Galilee, why stand ye gazing up into heaven? this same Jesus, which is taken up from you into heaven, shall so come in like manner as ye have seen him go into heaven.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1:12</a:t>
            </a:r>
            <a:r>
              <a:rPr lang="en-US" sz="4000" dirty="0">
                <a:solidFill>
                  <a:schemeClr val="bg1"/>
                </a:solidFill>
              </a:rPr>
              <a:t> </a:t>
            </a:r>
            <a:r>
              <a:rPr lang="en-US" sz="4000" b="1" dirty="0">
                <a:solidFill>
                  <a:schemeClr val="bg1"/>
                </a:solidFill>
              </a:rPr>
              <a:t>Then returned they unto Jerusalem from the mount called Olivet, which is from Jerusalem a sabbath day's journey</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dirty="0">
                <a:solidFill>
                  <a:schemeClr val="bg1"/>
                </a:solidFill>
              </a:rPr>
              <a:t>When they returned to Jerusalem, they continued in the Temple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Lk 24:53</a:t>
            </a:r>
            <a:r>
              <a:rPr lang="en-US" sz="4000" dirty="0">
                <a:solidFill>
                  <a:schemeClr val="bg1"/>
                </a:solidFill>
              </a:rPr>
              <a:t> And were continually in the temple, praising and blessing God. Amen.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938e13-4596-4708-9b17-813229424e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9DAF426540E468E90FD4F260F4C81" ma:contentTypeVersion="15" ma:contentTypeDescription="Create a new document." ma:contentTypeScope="" ma:versionID="36964c4619f17ce8aedb412d11fe1e3a">
  <xsd:schema xmlns:xsd="http://www.w3.org/2001/XMLSchema" xmlns:xs="http://www.w3.org/2001/XMLSchema" xmlns:p="http://schemas.microsoft.com/office/2006/metadata/properties" xmlns:ns3="a89412e8-c2a6-4524-8d43-26c541651043" xmlns:ns4="a7938e13-4596-4708-9b17-813229424ec3" targetNamespace="http://schemas.microsoft.com/office/2006/metadata/properties" ma:root="true" ma:fieldsID="02bee3bf2c585bdd3a51e92497f11dd0" ns3:_="" ns4:_="">
    <xsd:import namespace="a89412e8-c2a6-4524-8d43-26c541651043"/>
    <xsd:import namespace="a7938e13-4596-4708-9b17-813229424ec3"/>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412e8-c2a6-4524-8d43-26c5416510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38e13-4596-4708-9b17-813229424ec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BD92C2-07D1-4CF2-A887-B9083DB97406}">
  <ds:schemaRefs>
    <ds:schemaRef ds:uri="http://schemas.microsoft.com/office/2006/documentManagement/types"/>
    <ds:schemaRef ds:uri="http://www.w3.org/XML/1998/namespace"/>
    <ds:schemaRef ds:uri="http://purl.org/dc/dcmitype/"/>
    <ds:schemaRef ds:uri="a7938e13-4596-4708-9b17-813229424ec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89412e8-c2a6-4524-8d43-26c541651043"/>
    <ds:schemaRef ds:uri="http://purl.org/dc/terms/"/>
  </ds:schemaRefs>
</ds:datastoreItem>
</file>

<file path=customXml/itemProps2.xml><?xml version="1.0" encoding="utf-8"?>
<ds:datastoreItem xmlns:ds="http://schemas.openxmlformats.org/officeDocument/2006/customXml" ds:itemID="{969CE8D2-B5D7-4BE2-9E54-5455CCC4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412e8-c2a6-4524-8d43-26c541651043"/>
    <ds:schemaRef ds:uri="a7938e13-4596-4708-9b17-81322942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1FBC40-1CF1-40E3-85A9-634BBF848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447398</TotalTime>
  <Words>3360</Words>
  <Application>Microsoft Office PowerPoint</Application>
  <PresentationFormat>On-screen Show (16:9)</PresentationFormat>
  <Paragraphs>395</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3199</cp:revision>
  <dcterms:created xsi:type="dcterms:W3CDTF">2015-08-01T01:54:59Z</dcterms:created>
  <dcterms:modified xsi:type="dcterms:W3CDTF">2023-04-30T01:49:16Z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0x0101008739DAF426540E468E90FD4F260F4C81</vt:lpwstr>
  </property>
</Properties>
</file>