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8" r:id="rId33"/>
    <p:sldId id="11427" r:id="rId34"/>
    <p:sldId id="11429" r:id="rId35"/>
    <p:sldId id="11426" r:id="rId36"/>
    <p:sldId id="11430" r:id="rId37"/>
    <p:sldId id="11431"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3" r:id="rId50"/>
    <p:sldId id="11444" r:id="rId51"/>
    <p:sldId id="11445" r:id="rId52"/>
    <p:sldId id="11446" r:id="rId53"/>
    <p:sldId id="11447" r:id="rId54"/>
    <p:sldId id="11448" r:id="rId55"/>
    <p:sldId id="11449" r:id="rId56"/>
    <p:sldId id="11450" r:id="rId57"/>
    <p:sldId id="11451" r:id="rId58"/>
    <p:sldId id="11452" r:id="rId59"/>
    <p:sldId id="11453" r:id="rId60"/>
    <p:sldId id="11454" r:id="rId61"/>
    <p:sldId id="11455" r:id="rId62"/>
    <p:sldId id="11456" r:id="rId63"/>
    <p:sldId id="11457" r:id="rId64"/>
    <p:sldId id="11458" r:id="rId65"/>
    <p:sldId id="11459" r:id="rId66"/>
    <p:sldId id="11460" r:id="rId67"/>
    <p:sldId id="11461" r:id="rId68"/>
    <p:sldId id="11462" r:id="rId69"/>
    <p:sldId id="11464" r:id="rId70"/>
    <p:sldId id="11465" r:id="rId71"/>
    <p:sldId id="11466" r:id="rId72"/>
    <p:sldId id="11467" r:id="rId73"/>
    <p:sldId id="11468" r:id="rId74"/>
    <p:sldId id="11469" r:id="rId75"/>
    <p:sldId id="11470" r:id="rId76"/>
    <p:sldId id="11471" r:id="rId77"/>
    <p:sldId id="11472" r:id="rId78"/>
    <p:sldId id="11473" r:id="rId79"/>
    <p:sldId id="10467" r:id="rId80"/>
    <p:sldId id="10468" r:id="rId81"/>
    <p:sldId id="11059" r:id="rId82"/>
    <p:sldId id="10183" r:id="rId83"/>
    <p:sldId id="11418" r:id="rId84"/>
    <p:sldId id="11419" r:id="rId85"/>
    <p:sldId id="11420" r:id="rId86"/>
    <p:sldId id="11421" r:id="rId87"/>
    <p:sldId id="11422" r:id="rId88"/>
    <p:sldId id="11423" r:id="rId8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97" autoAdjust="0"/>
  </p:normalViewPr>
  <p:slideViewPr>
    <p:cSldViewPr snapToGrid="0" snapToObjects="1">
      <p:cViewPr varScale="1">
        <p:scale>
          <a:sx n="105" d="100"/>
          <a:sy n="105" d="100"/>
        </p:scale>
        <p:origin x="830" y="67"/>
      </p:cViewPr>
      <p:guideLst>
        <p:guide orient="horz" pos="1620"/>
        <p:guide pos="2880"/>
      </p:guideLst>
    </p:cSldViewPr>
  </p:slideViewPr>
  <p:outlineViewPr>
    <p:cViewPr>
      <p:scale>
        <a:sx n="33" d="100"/>
        <a:sy n="33" d="100"/>
      </p:scale>
      <p:origin x="0" y="-601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4/27/2023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326823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9270526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35916756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33063322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2415048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64959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11758324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extLst>
      <p:ext uri="{BB962C8B-B14F-4D97-AF65-F5344CB8AC3E}">
        <p14:creationId xmlns:p14="http://schemas.microsoft.com/office/powerpoint/2010/main" val="5079511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dirty="0"/>
          </a:p>
        </p:txBody>
      </p:sp>
    </p:spTree>
    <p:extLst>
      <p:ext uri="{BB962C8B-B14F-4D97-AF65-F5344CB8AC3E}">
        <p14:creationId xmlns:p14="http://schemas.microsoft.com/office/powerpoint/2010/main" val="2420541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dirty="0"/>
          </a:p>
        </p:txBody>
      </p:sp>
    </p:spTree>
    <p:extLst>
      <p:ext uri="{BB962C8B-B14F-4D97-AF65-F5344CB8AC3E}">
        <p14:creationId xmlns:p14="http://schemas.microsoft.com/office/powerpoint/2010/main" val="3930321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dirty="0"/>
          </a:p>
        </p:txBody>
      </p:sp>
    </p:spTree>
    <p:extLst>
      <p:ext uri="{BB962C8B-B14F-4D97-AF65-F5344CB8AC3E}">
        <p14:creationId xmlns:p14="http://schemas.microsoft.com/office/powerpoint/2010/main" val="11028165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dirty="0"/>
          </a:p>
        </p:txBody>
      </p:sp>
    </p:spTree>
    <p:extLst>
      <p:ext uri="{BB962C8B-B14F-4D97-AF65-F5344CB8AC3E}">
        <p14:creationId xmlns:p14="http://schemas.microsoft.com/office/powerpoint/2010/main" val="22829370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dirty="0"/>
          </a:p>
        </p:txBody>
      </p:sp>
    </p:spTree>
    <p:extLst>
      <p:ext uri="{BB962C8B-B14F-4D97-AF65-F5344CB8AC3E}">
        <p14:creationId xmlns:p14="http://schemas.microsoft.com/office/powerpoint/2010/main" val="19315257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dirty="0"/>
          </a:p>
        </p:txBody>
      </p:sp>
    </p:spTree>
    <p:extLst>
      <p:ext uri="{BB962C8B-B14F-4D97-AF65-F5344CB8AC3E}">
        <p14:creationId xmlns:p14="http://schemas.microsoft.com/office/powerpoint/2010/main" val="2557749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dirty="0"/>
          </a:p>
        </p:txBody>
      </p:sp>
    </p:spTree>
    <p:extLst>
      <p:ext uri="{BB962C8B-B14F-4D97-AF65-F5344CB8AC3E}">
        <p14:creationId xmlns:p14="http://schemas.microsoft.com/office/powerpoint/2010/main" val="28534419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4/27/2023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4/27/2023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4/27/2023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4/27/2023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4/27/2023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4/27/2023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4/27/2023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4/27/2023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4/27/2023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4/27/2023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4/27/2023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4/27/2023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0" indent="0" algn="ctr" fontAlgn="base">
              <a:buNone/>
            </a:pPr>
            <a:r>
              <a:rPr lang="en-US" sz="4000" dirty="0">
                <a:solidFill>
                  <a:schemeClr val="bg1"/>
                </a:solidFill>
              </a:rPr>
              <a:t>Numbers 9:1-23</a:t>
            </a:r>
          </a:p>
          <a:p>
            <a:pPr marL="0" indent="0" algn="ctr" fontAlgn="base">
              <a:buNone/>
            </a:pPr>
            <a:r>
              <a:rPr lang="en-US" sz="4000" dirty="0">
                <a:solidFill>
                  <a:schemeClr val="bg1"/>
                </a:solidFill>
              </a:rPr>
              <a:t>The Second Passover and the Cloud </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fontAlgn="base">
              <a:buNone/>
            </a:pPr>
            <a:r>
              <a:rPr lang="en-US" sz="4000" dirty="0">
                <a:solidFill>
                  <a:schemeClr val="bg1"/>
                </a:solidFill>
              </a:rPr>
              <a:t>Passover set the stage for the killing of the firstborn sons of Egypt leading to the deliverance of Israel from bondage and slavery. </a:t>
            </a:r>
          </a:p>
          <a:p>
            <a:pPr marL="0" indent="0" algn="ctr" fontAlgn="base">
              <a:buNone/>
            </a:pPr>
            <a:r>
              <a:rPr lang="en-US" sz="4000" dirty="0">
                <a:solidFill>
                  <a:schemeClr val="bg1"/>
                </a:solidFill>
              </a:rPr>
              <a:t>The Passover in Egypt birthed a Nation and established its independence to serve YeHoVaH as His firstborn.</a:t>
            </a:r>
          </a:p>
          <a:p>
            <a:pPr marL="0" indent="0" algn="ctr" fontAlgn="base">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fontAlgn="base">
              <a:buNone/>
            </a:pPr>
            <a:r>
              <a:rPr lang="en-US" sz="4000" dirty="0">
                <a:solidFill>
                  <a:schemeClr val="bg1"/>
                </a:solidFill>
              </a:rPr>
              <a:t>Ironically, death defiled individuals and those who had been defiled were prohibited from keeping the Passover. </a:t>
            </a:r>
          </a:p>
          <a:p>
            <a:pPr marL="0" indent="0" algn="ctr" fontAlgn="base">
              <a:buNone/>
            </a:pPr>
            <a:r>
              <a:rPr lang="en-US" sz="4000" dirty="0">
                <a:solidFill>
                  <a:schemeClr val="bg1"/>
                </a:solidFill>
              </a:rPr>
              <a:t>In this study, Instructions were given to those who had been defiled, for setting up the Tabernacle, and when to move the Camp.</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9:1</a:t>
            </a:r>
            <a:r>
              <a:rPr lang="en-US" sz="4000" dirty="0">
                <a:solidFill>
                  <a:schemeClr val="bg1"/>
                </a:solidFill>
              </a:rPr>
              <a:t> And YeHoVaH spake unto Moses in the wilderness of Sinai, in the </a:t>
            </a:r>
            <a:r>
              <a:rPr lang="en-US" sz="4000" b="1" u="sng" dirty="0">
                <a:solidFill>
                  <a:schemeClr val="bg1"/>
                </a:solidFill>
              </a:rPr>
              <a:t>first month of the second year</a:t>
            </a:r>
            <a:r>
              <a:rPr lang="en-US" sz="4000" dirty="0">
                <a:solidFill>
                  <a:schemeClr val="bg1"/>
                </a:solidFill>
              </a:rPr>
              <a:t> after they were come out of the land of Egypt, saying, </a:t>
            </a:r>
          </a:p>
          <a:p>
            <a:pPr marL="0" indent="0" algn="ctr">
              <a:buNone/>
            </a:pPr>
            <a:r>
              <a:rPr lang="en-US" sz="4000" baseline="30000" dirty="0">
                <a:solidFill>
                  <a:schemeClr val="bg1"/>
                </a:solidFill>
              </a:rPr>
              <a:t>Nu 9:2</a:t>
            </a:r>
            <a:r>
              <a:rPr lang="en-US" sz="4000" dirty="0">
                <a:solidFill>
                  <a:schemeClr val="bg1"/>
                </a:solidFill>
              </a:rPr>
              <a:t> Let the children of Israel also keep the passover at his appointed season.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This is the 2</a:t>
            </a:r>
            <a:r>
              <a:rPr lang="en-US" sz="4000" baseline="30000" dirty="0">
                <a:solidFill>
                  <a:schemeClr val="bg1"/>
                </a:solidFill>
              </a:rPr>
              <a:t>nd</a:t>
            </a:r>
            <a:r>
              <a:rPr lang="en-US" sz="4000" dirty="0">
                <a:solidFill>
                  <a:schemeClr val="bg1"/>
                </a:solidFill>
              </a:rPr>
              <a:t> Passover Israel celebrated unto YeHoVaH. </a:t>
            </a:r>
          </a:p>
          <a:p>
            <a:pPr algn="ctr"/>
            <a:r>
              <a:rPr lang="en-US" sz="4000" dirty="0">
                <a:solidFill>
                  <a:schemeClr val="bg1"/>
                </a:solidFill>
              </a:rPr>
              <a:t>The 1</a:t>
            </a:r>
            <a:r>
              <a:rPr lang="en-US" sz="4000" baseline="30000" dirty="0">
                <a:solidFill>
                  <a:schemeClr val="bg1"/>
                </a:solidFill>
              </a:rPr>
              <a:t>st</a:t>
            </a:r>
            <a:r>
              <a:rPr lang="en-US" sz="4000" dirty="0">
                <a:solidFill>
                  <a:schemeClr val="bg1"/>
                </a:solidFill>
              </a:rPr>
              <a:t> Passover was celebrated in Egypt. The 1</a:t>
            </a:r>
            <a:r>
              <a:rPr lang="en-US" sz="4000" baseline="30000" dirty="0">
                <a:solidFill>
                  <a:schemeClr val="bg1"/>
                </a:solidFill>
              </a:rPr>
              <a:t>st</a:t>
            </a:r>
            <a:r>
              <a:rPr lang="en-US" sz="4000" dirty="0">
                <a:solidFill>
                  <a:schemeClr val="bg1"/>
                </a:solidFill>
              </a:rPr>
              <a:t> Passover sacrifices were killed by a family member because the Priest system had not been established.</a:t>
            </a:r>
          </a:p>
          <a:p>
            <a:pPr algn="ctr"/>
            <a:r>
              <a:rPr lang="en-US" sz="4000" dirty="0">
                <a:solidFill>
                  <a:schemeClr val="bg1"/>
                </a:solidFill>
              </a:rPr>
              <a:t>Between the 1</a:t>
            </a:r>
            <a:r>
              <a:rPr lang="en-US" sz="4000" baseline="30000" dirty="0">
                <a:solidFill>
                  <a:schemeClr val="bg1"/>
                </a:solidFill>
              </a:rPr>
              <a:t>st</a:t>
            </a:r>
            <a:r>
              <a:rPr lang="en-US" sz="4000" dirty="0">
                <a:solidFill>
                  <a:schemeClr val="bg1"/>
                </a:solidFill>
              </a:rPr>
              <a:t> and 2</a:t>
            </a:r>
            <a:r>
              <a:rPr lang="en-US" sz="4000" baseline="30000" dirty="0">
                <a:solidFill>
                  <a:schemeClr val="bg1"/>
                </a:solidFill>
              </a:rPr>
              <a:t>nd</a:t>
            </a:r>
            <a:r>
              <a:rPr lang="en-US" sz="4000" dirty="0">
                <a:solidFill>
                  <a:schemeClr val="bg1"/>
                </a:solidFill>
              </a:rPr>
              <a:t> Passovers, the Priesthood system was instituted as a replacement for the firstborn son.</a:t>
            </a:r>
          </a:p>
          <a:p>
            <a:pPr algn="ct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Nu 9:3</a:t>
            </a:r>
            <a:r>
              <a:rPr lang="en-US" sz="4000" dirty="0">
                <a:solidFill>
                  <a:schemeClr val="bg1"/>
                </a:solidFill>
              </a:rPr>
              <a:t> In the fourteenth day of this month, at even, ye shall keep it in his appointed season: </a:t>
            </a:r>
            <a:r>
              <a:rPr lang="en-US" sz="4000" u="sng" dirty="0">
                <a:solidFill>
                  <a:schemeClr val="bg1"/>
                </a:solidFill>
              </a:rPr>
              <a:t>according to all the </a:t>
            </a:r>
            <a:r>
              <a:rPr lang="en-US" sz="4000" b="1" u="sng" dirty="0">
                <a:solidFill>
                  <a:schemeClr val="bg1"/>
                </a:solidFill>
              </a:rPr>
              <a:t>rites</a:t>
            </a:r>
            <a:r>
              <a:rPr lang="en-US" sz="4000" u="sng" dirty="0">
                <a:solidFill>
                  <a:schemeClr val="bg1"/>
                </a:solidFill>
              </a:rPr>
              <a:t> of it</a:t>
            </a:r>
            <a:r>
              <a:rPr lang="en-US" sz="4000" dirty="0">
                <a:solidFill>
                  <a:schemeClr val="bg1"/>
                </a:solidFill>
              </a:rPr>
              <a:t>, and </a:t>
            </a:r>
            <a:r>
              <a:rPr lang="en-US" sz="4000" u="sng" dirty="0">
                <a:solidFill>
                  <a:schemeClr val="bg1"/>
                </a:solidFill>
              </a:rPr>
              <a:t>according to all the </a:t>
            </a:r>
            <a:r>
              <a:rPr lang="en-US" sz="4000" b="1" u="sng" dirty="0">
                <a:solidFill>
                  <a:schemeClr val="bg1"/>
                </a:solidFill>
              </a:rPr>
              <a:t>ceremonies</a:t>
            </a:r>
            <a:r>
              <a:rPr lang="en-US" sz="4000" u="sng" dirty="0">
                <a:solidFill>
                  <a:schemeClr val="bg1"/>
                </a:solidFill>
              </a:rPr>
              <a:t> thereof</a:t>
            </a:r>
            <a:r>
              <a:rPr lang="en-US" sz="4000" dirty="0">
                <a:solidFill>
                  <a:schemeClr val="bg1"/>
                </a:solidFill>
              </a:rPr>
              <a:t>, shall ye keep it.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Rites – </a:t>
            </a:r>
            <a:r>
              <a:rPr lang="en-US" sz="4000" b="1" dirty="0">
                <a:solidFill>
                  <a:schemeClr val="bg1"/>
                </a:solidFill>
              </a:rPr>
              <a:t>02708 </a:t>
            </a:r>
            <a:r>
              <a:rPr lang="he-IL" sz="4000" dirty="0">
                <a:solidFill>
                  <a:schemeClr val="bg1"/>
                </a:solidFill>
              </a:rPr>
              <a:t>חֻקָּה </a:t>
            </a:r>
            <a:r>
              <a:rPr lang="en-US" sz="4000" dirty="0">
                <a:solidFill>
                  <a:schemeClr val="bg1"/>
                </a:solidFill>
              </a:rPr>
              <a:t>chuqqah {khook-kaw'} </a:t>
            </a:r>
          </a:p>
          <a:p>
            <a:pPr marL="0" indent="0" algn="ctr">
              <a:buNone/>
            </a:pPr>
            <a:r>
              <a:rPr lang="en-US" sz="4000" b="1" dirty="0">
                <a:solidFill>
                  <a:schemeClr val="bg1"/>
                </a:solidFill>
              </a:rPr>
              <a:t>Meaning:  </a:t>
            </a:r>
            <a:r>
              <a:rPr lang="en-US" sz="4000" dirty="0">
                <a:solidFill>
                  <a:schemeClr val="bg1"/>
                </a:solidFill>
              </a:rPr>
              <a:t>1) statute, ordinance, limit, enactment, something prescribed 1a) statute </a:t>
            </a:r>
          </a:p>
          <a:p>
            <a:pPr marL="0" indent="0" algn="ctr">
              <a:buNone/>
            </a:pPr>
            <a:r>
              <a:rPr lang="en-US" sz="4000" b="1" dirty="0">
                <a:solidFill>
                  <a:schemeClr val="bg1"/>
                </a:solidFill>
              </a:rPr>
              <a:t>Usage:  </a:t>
            </a:r>
            <a:r>
              <a:rPr lang="en-US" sz="4000" dirty="0">
                <a:solidFill>
                  <a:schemeClr val="bg1"/>
                </a:solidFill>
              </a:rPr>
              <a:t>AV - statute 77, ordinance 22, custom 2, appointed 1, manners 1, rites 1; 104</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Ceremonies – </a:t>
            </a:r>
            <a:r>
              <a:rPr lang="en-US" sz="4000" b="1" dirty="0">
                <a:solidFill>
                  <a:schemeClr val="bg1"/>
                </a:solidFill>
              </a:rPr>
              <a:t>04941 </a:t>
            </a:r>
            <a:r>
              <a:rPr lang="he-IL" sz="4000" dirty="0">
                <a:solidFill>
                  <a:schemeClr val="bg1"/>
                </a:solidFill>
              </a:rPr>
              <a:t>מִשְׁפָּט </a:t>
            </a:r>
            <a:r>
              <a:rPr lang="en-US" sz="4000" dirty="0">
                <a:solidFill>
                  <a:schemeClr val="bg1"/>
                </a:solidFill>
              </a:rPr>
              <a:t>mishpat {mish-pawt'} </a:t>
            </a:r>
            <a:r>
              <a:rPr lang="en-US" sz="4000" b="1" dirty="0">
                <a:solidFill>
                  <a:schemeClr val="bg1"/>
                </a:solidFill>
              </a:rPr>
              <a:t>Meaning:  </a:t>
            </a:r>
            <a:r>
              <a:rPr lang="en-US" sz="4000" dirty="0">
                <a:solidFill>
                  <a:schemeClr val="bg1"/>
                </a:solidFill>
              </a:rPr>
              <a:t>1) judgment, justice, </a:t>
            </a:r>
            <a:r>
              <a:rPr lang="en-US" sz="4000" b="1" dirty="0">
                <a:solidFill>
                  <a:schemeClr val="bg1"/>
                </a:solidFill>
              </a:rPr>
              <a:t>ordinance</a:t>
            </a:r>
            <a:r>
              <a:rPr lang="en-US" sz="4000" dirty="0">
                <a:solidFill>
                  <a:schemeClr val="bg1"/>
                </a:solidFill>
              </a:rPr>
              <a:t> 1a) judgment 1a1) act of deciding a case 1a2) place, court, seat of judgment 1a3) process, procedure, litigation (before judges) 1a4) case, cause (presented for judgment) 1a5) sentence, decision (of judgment)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Usage:  </a:t>
            </a:r>
            <a:r>
              <a:rPr lang="en-US" sz="4000" dirty="0">
                <a:solidFill>
                  <a:schemeClr val="bg1"/>
                </a:solidFill>
              </a:rPr>
              <a:t>AV - judgment 296, manner 38, right 18, cause 12, ordinance 11, lawful 7, order 5, worthy 3, fashion 3, custom 2, discretion 2, law 2, measure 2, sentence 2, misc 18; 421</a:t>
            </a:r>
          </a:p>
          <a:p>
            <a:pPr marL="0" indent="0" algn="ctr">
              <a:buNone/>
            </a:pPr>
            <a:endParaRPr lang="en-US" sz="4000" dirty="0">
              <a:solidFill>
                <a:schemeClr val="bg1"/>
              </a:solidFill>
            </a:endParaRPr>
          </a:p>
          <a:p>
            <a:pPr marL="0" indent="0" algn="ctr">
              <a:buNone/>
            </a:pPr>
            <a:r>
              <a:rPr lang="en-US" sz="4000" dirty="0">
                <a:solidFill>
                  <a:schemeClr val="bg1"/>
                </a:solidFill>
              </a:rPr>
              <a:t>This is the only place this word “ceremonies” is used.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rites of Passover were established by YeHoVaH because the Passover was His. </a:t>
            </a:r>
          </a:p>
          <a:p>
            <a:pPr marL="0" indent="0" algn="ctr">
              <a:buNone/>
            </a:pPr>
            <a:endParaRPr lang="en-US" sz="1700" dirty="0">
              <a:solidFill>
                <a:schemeClr val="bg1"/>
              </a:solidFill>
            </a:endParaRPr>
          </a:p>
          <a:p>
            <a:pPr marL="0" indent="0" algn="ctr">
              <a:buNone/>
            </a:pPr>
            <a:r>
              <a:rPr lang="en-US" sz="4000" dirty="0">
                <a:solidFill>
                  <a:schemeClr val="bg1"/>
                </a:solidFill>
              </a:rPr>
              <a:t>The Passover was YeHoVaH’s Passover. </a:t>
            </a:r>
          </a:p>
          <a:p>
            <a:pPr marL="0" indent="0" algn="ctr">
              <a:buNone/>
            </a:pPr>
            <a:endParaRPr lang="en-US" sz="1500" dirty="0">
              <a:solidFill>
                <a:schemeClr val="bg1"/>
              </a:solidFill>
            </a:endParaRPr>
          </a:p>
          <a:p>
            <a:pPr marL="0" indent="0" algn="ctr">
              <a:buNone/>
            </a:pPr>
            <a:endParaRPr lang="en-US" sz="1500" dirty="0">
              <a:solidFill>
                <a:schemeClr val="bg1"/>
              </a:solidFill>
            </a:endParaRPr>
          </a:p>
          <a:p>
            <a:pPr marL="0" indent="0" algn="ctr">
              <a:buNone/>
            </a:pPr>
            <a:r>
              <a:rPr lang="en-US" sz="4000" baseline="30000" dirty="0">
                <a:solidFill>
                  <a:schemeClr val="bg1"/>
                </a:solidFill>
              </a:rPr>
              <a:t>Ex 12:11</a:t>
            </a:r>
            <a:r>
              <a:rPr lang="en-US" sz="4000" dirty="0">
                <a:solidFill>
                  <a:schemeClr val="bg1"/>
                </a:solidFill>
              </a:rPr>
              <a:t> And thus shall ye eat it; </a:t>
            </a:r>
            <a:r>
              <a:rPr lang="en-US" sz="4000" i="1" dirty="0">
                <a:solidFill>
                  <a:schemeClr val="bg1"/>
                </a:solidFill>
              </a:rPr>
              <a:t>with </a:t>
            </a:r>
            <a:r>
              <a:rPr lang="en-US" sz="4000" dirty="0">
                <a:solidFill>
                  <a:schemeClr val="bg1"/>
                </a:solidFill>
              </a:rPr>
              <a:t>your loins girded, your shoes on your feet, and your staff in your hand; and </a:t>
            </a:r>
            <a:r>
              <a:rPr lang="en-US" sz="4000" b="1" u="sng" dirty="0">
                <a:solidFill>
                  <a:schemeClr val="bg1"/>
                </a:solidFill>
              </a:rPr>
              <a:t>ye shall eat it in haste</a:t>
            </a:r>
            <a:r>
              <a:rPr lang="en-US" sz="4000" dirty="0">
                <a:solidFill>
                  <a:schemeClr val="bg1"/>
                </a:solidFill>
              </a:rPr>
              <a:t>: it </a:t>
            </a:r>
            <a:r>
              <a:rPr lang="en-US" sz="4000" i="1" dirty="0">
                <a:solidFill>
                  <a:schemeClr val="bg1"/>
                </a:solidFill>
              </a:rPr>
              <a:t>is </a:t>
            </a:r>
            <a:r>
              <a:rPr lang="en-US" sz="4000" dirty="0">
                <a:solidFill>
                  <a:schemeClr val="bg1"/>
                </a:solidFill>
              </a:rPr>
              <a:t>YeHoVaH's</a:t>
            </a:r>
            <a:r>
              <a:rPr lang="en-US" sz="4000" b="1" dirty="0">
                <a:solidFill>
                  <a:schemeClr val="bg1"/>
                </a:solidFill>
              </a:rPr>
              <a:t> passover</a:t>
            </a:r>
            <a:r>
              <a:rPr lang="en-US" sz="4000" dirty="0">
                <a:solidFill>
                  <a:schemeClr val="bg1"/>
                </a:solidFill>
              </a:rPr>
              <a: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55" y="477673"/>
            <a:ext cx="7524845" cy="4037178"/>
          </a:xfrm>
        </p:spPr>
        <p:txBody>
          <a:bodyPr>
            <a:normAutofit fontScale="77500" lnSpcReduction="20000"/>
          </a:bodyPr>
          <a:lstStyle/>
          <a:p>
            <a:pPr marL="0" indent="0" algn="ctr">
              <a:buNone/>
            </a:pPr>
            <a:r>
              <a:rPr lang="en-US" sz="4000" baseline="30000" dirty="0">
                <a:solidFill>
                  <a:schemeClr val="bg1"/>
                </a:solidFill>
              </a:rPr>
              <a:t>Ex 12:3</a:t>
            </a:r>
            <a:r>
              <a:rPr lang="en-US" sz="4000" dirty="0">
                <a:solidFill>
                  <a:schemeClr val="bg1"/>
                </a:solidFill>
              </a:rPr>
              <a:t> Speak ye unto all the congregation of Israel, saying, In the tenth </a:t>
            </a:r>
            <a:r>
              <a:rPr lang="en-US" sz="4000" i="1" dirty="0">
                <a:solidFill>
                  <a:schemeClr val="bg1"/>
                </a:solidFill>
              </a:rPr>
              <a:t>day </a:t>
            </a:r>
            <a:r>
              <a:rPr lang="en-US" sz="4000" dirty="0">
                <a:solidFill>
                  <a:schemeClr val="bg1"/>
                </a:solidFill>
              </a:rPr>
              <a:t>of this month they shall take to them every man a lamb, according to the house of </a:t>
            </a:r>
            <a:r>
              <a:rPr lang="en-US" sz="4000" i="1" dirty="0">
                <a:solidFill>
                  <a:schemeClr val="bg1"/>
                </a:solidFill>
              </a:rPr>
              <a:t>their </a:t>
            </a:r>
            <a:r>
              <a:rPr lang="en-US" sz="4000" dirty="0">
                <a:solidFill>
                  <a:schemeClr val="bg1"/>
                </a:solidFill>
              </a:rPr>
              <a:t>fathers, a lamb for an house: </a:t>
            </a:r>
          </a:p>
          <a:p>
            <a:pPr marL="0" indent="0" algn="ctr">
              <a:buNone/>
            </a:pPr>
            <a:r>
              <a:rPr lang="en-US" sz="4000" baseline="30000" dirty="0">
                <a:solidFill>
                  <a:schemeClr val="bg1"/>
                </a:solidFill>
              </a:rPr>
              <a:t>Ex 12:4</a:t>
            </a:r>
            <a:r>
              <a:rPr lang="en-US" sz="4000" dirty="0">
                <a:solidFill>
                  <a:schemeClr val="bg1"/>
                </a:solidFill>
              </a:rPr>
              <a:t> And if the household be too little for the lamb, let him and his neighbour next unto his house take </a:t>
            </a:r>
            <a:r>
              <a:rPr lang="en-US" sz="4000" i="1" dirty="0">
                <a:solidFill>
                  <a:schemeClr val="bg1"/>
                </a:solidFill>
              </a:rPr>
              <a:t>it </a:t>
            </a:r>
            <a:r>
              <a:rPr lang="en-US" sz="4000" dirty="0">
                <a:solidFill>
                  <a:schemeClr val="bg1"/>
                </a:solidFill>
              </a:rPr>
              <a:t>according to the number of the souls; every man according to his eating shall make your count for the lamb.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Passover could come from the sheep or the goat.</a:t>
            </a:r>
          </a:p>
          <a:p>
            <a:pPr marL="0" indent="0" algn="ctr">
              <a:buNone/>
            </a:pPr>
            <a:r>
              <a:rPr lang="en-US" sz="4000" dirty="0">
                <a:solidFill>
                  <a:schemeClr val="bg1"/>
                </a:solidFill>
              </a:rPr>
              <a:t> </a:t>
            </a:r>
          </a:p>
          <a:p>
            <a:pPr marL="0" indent="0" algn="ctr">
              <a:buNone/>
            </a:pPr>
            <a:r>
              <a:rPr lang="en-US" sz="4000" baseline="30000" dirty="0">
                <a:solidFill>
                  <a:schemeClr val="bg1"/>
                </a:solidFill>
              </a:rPr>
              <a:t>Ex 12:5</a:t>
            </a:r>
            <a:r>
              <a:rPr lang="en-US" sz="4000" dirty="0">
                <a:solidFill>
                  <a:schemeClr val="bg1"/>
                </a:solidFill>
              </a:rPr>
              <a:t> Your lamb shall be without blemish, a male of the first year: </a:t>
            </a:r>
            <a:r>
              <a:rPr lang="en-US" sz="4000" b="1" u="sng" dirty="0">
                <a:solidFill>
                  <a:schemeClr val="bg1"/>
                </a:solidFill>
              </a:rPr>
              <a:t>ye shall take </a:t>
            </a:r>
            <a:r>
              <a:rPr lang="en-US" sz="4000" b="1" i="1" u="sng" dirty="0">
                <a:solidFill>
                  <a:schemeClr val="bg1"/>
                </a:solidFill>
              </a:rPr>
              <a:t>it </a:t>
            </a:r>
            <a:r>
              <a:rPr lang="en-US" sz="4000" b="1" u="sng" dirty="0">
                <a:solidFill>
                  <a:schemeClr val="bg1"/>
                </a:solidFill>
              </a:rPr>
              <a:t>out from the sheep, or from the goats</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endParaRPr lang="en-US" sz="4000" dirty="0">
              <a:solidFill>
                <a:schemeClr val="bg1"/>
              </a:solidFill>
            </a:endParaRPr>
          </a:p>
          <a:p>
            <a:pPr marL="0" indent="0" algn="ctr">
              <a:buNone/>
            </a:pPr>
            <a:r>
              <a:rPr lang="en-US" sz="4000" dirty="0">
                <a:solidFill>
                  <a:schemeClr val="bg1"/>
                </a:solidFill>
              </a:rPr>
              <a:t>As mentioned in our Passover Service, some people had sheep blood on their doorposts and others had goat blood on their doorposts.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Passover was a Sacrifice.</a:t>
            </a: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Ex 12:27</a:t>
            </a:r>
            <a:r>
              <a:rPr lang="en-US" sz="4000" dirty="0">
                <a:solidFill>
                  <a:schemeClr val="bg1"/>
                </a:solidFill>
              </a:rPr>
              <a:t> That ye shall say, It </a:t>
            </a:r>
            <a:r>
              <a:rPr lang="en-US" sz="4000" i="1" dirty="0">
                <a:solidFill>
                  <a:schemeClr val="bg1"/>
                </a:solidFill>
              </a:rPr>
              <a:t>is </a:t>
            </a:r>
            <a:r>
              <a:rPr lang="en-US" sz="4000" dirty="0">
                <a:solidFill>
                  <a:schemeClr val="bg1"/>
                </a:solidFill>
              </a:rPr>
              <a:t>the sacrifice of YeHoVaH'S passover, who passed over the houses of the children of Israel in Egypt, when he smote the Egyptians, and delivered our houses. And the people bowed the head and worshipped.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Passover was to be kept unto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Ex 12:48</a:t>
            </a:r>
            <a:r>
              <a:rPr lang="en-US" sz="4000" dirty="0">
                <a:solidFill>
                  <a:schemeClr val="bg1"/>
                </a:solidFill>
              </a:rPr>
              <a:t> And when a stranger shall sojourn with thee, and will keep the passover to YeHoVaH, let all his males be circumcised, and then let him come near and keep it; and he shall be as one that is born in the land: for no uncircumcised person shall eat thereof.</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rites of Passover established who could and who could not eat the Passover. </a:t>
            </a:r>
          </a:p>
          <a:p>
            <a:pPr marL="0" indent="0" algn="ctr">
              <a:buNone/>
            </a:pPr>
            <a:endParaRPr lang="en-US" sz="4000" dirty="0">
              <a:solidFill>
                <a:schemeClr val="bg1"/>
              </a:solidFill>
            </a:endParaRPr>
          </a:p>
          <a:p>
            <a:pPr marL="0" indent="0" algn="ctr">
              <a:buNone/>
            </a:pPr>
            <a:r>
              <a:rPr lang="en-US" sz="4000" dirty="0">
                <a:solidFill>
                  <a:schemeClr val="bg1"/>
                </a:solidFill>
              </a:rPr>
              <a:t>A stranger could not eat it.</a:t>
            </a:r>
          </a:p>
          <a:p>
            <a:pPr marL="0" indent="0" algn="ctr">
              <a:buNone/>
            </a:pPr>
            <a:r>
              <a:rPr lang="en-US" sz="4000" dirty="0">
                <a:solidFill>
                  <a:schemeClr val="bg1"/>
                </a:solidFill>
              </a:rPr>
              <a:t> </a:t>
            </a:r>
          </a:p>
          <a:p>
            <a:pPr marL="0" indent="0" algn="ctr">
              <a:buNone/>
            </a:pPr>
            <a:r>
              <a:rPr lang="en-US" sz="4000" baseline="30000" dirty="0">
                <a:solidFill>
                  <a:schemeClr val="bg1"/>
                </a:solidFill>
              </a:rPr>
              <a:t>Ex 12:43</a:t>
            </a:r>
            <a:r>
              <a:rPr lang="en-US" sz="4000" dirty="0">
                <a:solidFill>
                  <a:schemeClr val="bg1"/>
                </a:solidFill>
              </a:rPr>
              <a:t> And YeHoVaH said unto Moses and Aaron, This </a:t>
            </a:r>
            <a:r>
              <a:rPr lang="en-US" sz="4000" i="1" dirty="0">
                <a:solidFill>
                  <a:schemeClr val="bg1"/>
                </a:solidFill>
              </a:rPr>
              <a:t>is </a:t>
            </a:r>
            <a:r>
              <a:rPr lang="en-US" sz="4000" dirty="0">
                <a:solidFill>
                  <a:schemeClr val="bg1"/>
                </a:solidFill>
              </a:rPr>
              <a:t>the </a:t>
            </a:r>
            <a:r>
              <a:rPr lang="en-US" sz="4000" b="1" u="sng" dirty="0">
                <a:solidFill>
                  <a:schemeClr val="bg1"/>
                </a:solidFill>
              </a:rPr>
              <a:t>ordinance</a:t>
            </a:r>
            <a:r>
              <a:rPr lang="en-US" sz="4000" dirty="0">
                <a:solidFill>
                  <a:schemeClr val="bg1"/>
                </a:solidFill>
              </a:rPr>
              <a:t> of the passover: There shall </a:t>
            </a:r>
            <a:r>
              <a:rPr lang="en-US" sz="4000" u="sng" dirty="0">
                <a:solidFill>
                  <a:schemeClr val="bg1"/>
                </a:solidFill>
              </a:rPr>
              <a:t>no stranger eat thereof</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Ordinance – </a:t>
            </a:r>
            <a:r>
              <a:rPr lang="en-US" sz="4000" b="1" dirty="0">
                <a:solidFill>
                  <a:schemeClr val="bg1"/>
                </a:solidFill>
              </a:rPr>
              <a:t>02708 </a:t>
            </a:r>
            <a:r>
              <a:rPr lang="he-IL" sz="4000" dirty="0">
                <a:solidFill>
                  <a:schemeClr val="bg1"/>
                </a:solidFill>
              </a:rPr>
              <a:t>חֻקָּה </a:t>
            </a:r>
            <a:r>
              <a:rPr lang="en-US" sz="4000" dirty="0">
                <a:solidFill>
                  <a:schemeClr val="bg1"/>
                </a:solidFill>
              </a:rPr>
              <a:t> chuqqah {khook-kaw'} </a:t>
            </a:r>
          </a:p>
          <a:p>
            <a:pPr marL="0" indent="0" algn="ctr">
              <a:buNone/>
            </a:pPr>
            <a:r>
              <a:rPr lang="en-US" sz="4000" b="1" dirty="0">
                <a:solidFill>
                  <a:schemeClr val="bg1"/>
                </a:solidFill>
              </a:rPr>
              <a:t>Meaning:  </a:t>
            </a:r>
            <a:r>
              <a:rPr lang="en-US" sz="4000" dirty="0">
                <a:solidFill>
                  <a:schemeClr val="bg1"/>
                </a:solidFill>
              </a:rPr>
              <a:t>1) statute, ordinance, limit, enactment, something prescribed 1a) statute </a:t>
            </a:r>
          </a:p>
          <a:p>
            <a:pPr marL="0" indent="0" algn="ctr">
              <a:buNone/>
            </a:pPr>
            <a:r>
              <a:rPr lang="en-US" sz="4000" b="1" dirty="0">
                <a:solidFill>
                  <a:schemeClr val="bg1"/>
                </a:solidFill>
              </a:rPr>
              <a:t>Usage:  </a:t>
            </a:r>
            <a:r>
              <a:rPr lang="en-US" sz="4000" dirty="0">
                <a:solidFill>
                  <a:schemeClr val="bg1"/>
                </a:solidFill>
              </a:rPr>
              <a:t>AV - statute 77, ordinance 22, custom 2, appointed 1, manners 1, rites 1; 104</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A circumcised slave could eat the Passover.</a:t>
            </a:r>
          </a:p>
          <a:p>
            <a:pPr marL="0" indent="0" algn="ctr">
              <a:buNone/>
            </a:pPr>
            <a:r>
              <a:rPr lang="en-US" sz="4000" dirty="0">
                <a:solidFill>
                  <a:schemeClr val="bg1"/>
                </a:solidFill>
              </a:rPr>
              <a:t> </a:t>
            </a:r>
          </a:p>
          <a:p>
            <a:pPr marL="0" indent="0" algn="ctr">
              <a:buNone/>
            </a:pPr>
            <a:r>
              <a:rPr lang="en-US" sz="4000" baseline="30000" dirty="0">
                <a:solidFill>
                  <a:schemeClr val="bg1"/>
                </a:solidFill>
              </a:rPr>
              <a:t>Ex 12:44</a:t>
            </a:r>
            <a:r>
              <a:rPr lang="en-US" sz="4000" dirty="0">
                <a:solidFill>
                  <a:schemeClr val="bg1"/>
                </a:solidFill>
              </a:rPr>
              <a:t> But every man's </a:t>
            </a:r>
            <a:r>
              <a:rPr lang="en-US" sz="4000" u="sng" dirty="0">
                <a:solidFill>
                  <a:schemeClr val="bg1"/>
                </a:solidFill>
              </a:rPr>
              <a:t>servant</a:t>
            </a:r>
            <a:r>
              <a:rPr lang="en-US" sz="4000" dirty="0">
                <a:solidFill>
                  <a:schemeClr val="bg1"/>
                </a:solidFill>
              </a:rPr>
              <a:t> that is bought for money, when thou hast circumcised him, then shall he eat thereof.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979" y="457201"/>
            <a:ext cx="7629099" cy="4057650"/>
          </a:xfrm>
        </p:spPr>
        <p:txBody>
          <a:bodyPr>
            <a:normAutofit fontScale="77500" lnSpcReduction="20000"/>
          </a:bodyPr>
          <a:lstStyle/>
          <a:p>
            <a:pPr marL="0" indent="0" algn="ctr">
              <a:buNone/>
            </a:pPr>
            <a:r>
              <a:rPr lang="en-US" sz="4000" dirty="0">
                <a:solidFill>
                  <a:schemeClr val="bg1"/>
                </a:solidFill>
              </a:rPr>
              <a:t>Servant – </a:t>
            </a:r>
            <a:r>
              <a:rPr lang="en-US" sz="4000" b="1" dirty="0">
                <a:solidFill>
                  <a:schemeClr val="bg1"/>
                </a:solidFill>
              </a:rPr>
              <a:t>05650 </a:t>
            </a:r>
            <a:r>
              <a:rPr lang="he-IL" sz="4000" dirty="0">
                <a:solidFill>
                  <a:schemeClr val="bg1"/>
                </a:solidFill>
              </a:rPr>
              <a:t>עֶבֶד</a:t>
            </a:r>
            <a:r>
              <a:rPr lang="en-US" sz="4000" dirty="0">
                <a:solidFill>
                  <a:schemeClr val="bg1"/>
                </a:solidFill>
              </a:rPr>
              <a:t> `ebed {eh'-bed} </a:t>
            </a:r>
          </a:p>
          <a:p>
            <a:pPr marL="0" indent="0" algn="ctr">
              <a:buNone/>
            </a:pPr>
            <a:r>
              <a:rPr lang="en-US" sz="4000" b="1" dirty="0">
                <a:solidFill>
                  <a:schemeClr val="bg1"/>
                </a:solidFill>
              </a:rPr>
              <a:t>Meaning:  </a:t>
            </a:r>
            <a:r>
              <a:rPr lang="en-US" sz="4000" dirty="0">
                <a:solidFill>
                  <a:schemeClr val="bg1"/>
                </a:solidFill>
              </a:rPr>
              <a:t>1) slave, servant 1a) slave, servant, man-servant 1b) subjects 1c) servants, worshippers (of God) 1d) servant (in special sense as prophets, Levites etc) 1e) servant (of Israel) 1f) servant (as form of address between equals) </a:t>
            </a:r>
            <a:r>
              <a:rPr lang="en-US" sz="4000" b="1" dirty="0">
                <a:solidFill>
                  <a:schemeClr val="bg1"/>
                </a:solidFill>
              </a:rPr>
              <a:t>Usage:  </a:t>
            </a:r>
            <a:r>
              <a:rPr lang="en-US" sz="4000" dirty="0">
                <a:solidFill>
                  <a:schemeClr val="bg1"/>
                </a:solidFill>
              </a:rPr>
              <a:t>AV - servant 744, manservant 23, bondman 21, bondage 10, bondservant 1, on all sides 1; 800</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 foreigner, an employee, or hired servant could not eat.</a:t>
            </a:r>
          </a:p>
          <a:p>
            <a:pPr marL="0" indent="0" algn="ctr">
              <a:buNone/>
            </a:pPr>
            <a:r>
              <a:rPr lang="en-US" sz="4000" dirty="0">
                <a:solidFill>
                  <a:schemeClr val="bg1"/>
                </a:solidFill>
              </a:rPr>
              <a:t> </a:t>
            </a:r>
          </a:p>
          <a:p>
            <a:pPr marL="0" indent="0" algn="ctr">
              <a:buNone/>
            </a:pPr>
            <a:r>
              <a:rPr lang="en-US" sz="4000" baseline="30000" dirty="0">
                <a:solidFill>
                  <a:schemeClr val="bg1"/>
                </a:solidFill>
              </a:rPr>
              <a:t>Ex 12:45</a:t>
            </a:r>
            <a:r>
              <a:rPr lang="en-US" sz="4000" dirty="0">
                <a:solidFill>
                  <a:schemeClr val="bg1"/>
                </a:solidFill>
              </a:rPr>
              <a:t> </a:t>
            </a:r>
            <a:r>
              <a:rPr lang="en-US" sz="4000" u="sng" dirty="0">
                <a:solidFill>
                  <a:schemeClr val="bg1"/>
                </a:solidFill>
              </a:rPr>
              <a:t>A foreigner and an hired servant shall not eat thereof</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fontAlgn="base">
              <a:buNone/>
            </a:pPr>
            <a:r>
              <a:rPr lang="en-US" sz="4400" dirty="0">
                <a:solidFill>
                  <a:schemeClr val="bg1"/>
                </a:solidFill>
              </a:rPr>
              <a:t>Numbers 9:1-23</a:t>
            </a:r>
          </a:p>
          <a:p>
            <a:pPr marL="0" indent="0" algn="ctr" fontAlgn="base">
              <a:buNone/>
            </a:pPr>
            <a:r>
              <a:rPr lang="en-US" sz="4400" dirty="0">
                <a:solidFill>
                  <a:schemeClr val="bg1"/>
                </a:solidFill>
              </a:rPr>
              <a:t>The Second Passover and the Cloud </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Foreigner – </a:t>
            </a:r>
            <a:r>
              <a:rPr lang="en-US" sz="4000" b="1" dirty="0">
                <a:solidFill>
                  <a:schemeClr val="bg1"/>
                </a:solidFill>
              </a:rPr>
              <a:t>08453 </a:t>
            </a:r>
            <a:r>
              <a:rPr lang="he-IL" sz="4000" dirty="0">
                <a:solidFill>
                  <a:schemeClr val="bg1"/>
                </a:solidFill>
              </a:rPr>
              <a:t>תּוֹשָׁב </a:t>
            </a:r>
            <a:r>
              <a:rPr lang="en-US" sz="4000" dirty="0">
                <a:solidFill>
                  <a:schemeClr val="bg1"/>
                </a:solidFill>
              </a:rPr>
              <a:t>towshab {to-shawb'} or </a:t>
            </a:r>
            <a:r>
              <a:rPr lang="he-IL" sz="4000" dirty="0">
                <a:solidFill>
                  <a:schemeClr val="bg1"/>
                </a:solidFill>
              </a:rPr>
              <a:t>תֹּשָׁב </a:t>
            </a:r>
            <a:r>
              <a:rPr lang="en-US" sz="4000" dirty="0">
                <a:solidFill>
                  <a:schemeClr val="bg1"/>
                </a:solidFill>
              </a:rPr>
              <a:t>toshab </a:t>
            </a:r>
            <a:r>
              <a:rPr lang="en-US" sz="4000" b="1" dirty="0">
                <a:solidFill>
                  <a:schemeClr val="bg1"/>
                </a:solidFill>
              </a:rPr>
              <a:t>Meaning:  </a:t>
            </a:r>
            <a:endParaRPr lang="en-US" sz="4000" dirty="0">
              <a:solidFill>
                <a:schemeClr val="bg1"/>
              </a:solidFill>
            </a:endParaRPr>
          </a:p>
          <a:p>
            <a:pPr marL="0" indent="0" algn="ctr">
              <a:buNone/>
            </a:pPr>
            <a:r>
              <a:rPr lang="en-US" sz="4000" dirty="0">
                <a:solidFill>
                  <a:schemeClr val="bg1"/>
                </a:solidFill>
              </a:rPr>
              <a:t>1) sojourner, stranger </a:t>
            </a:r>
          </a:p>
          <a:p>
            <a:pPr marL="0" indent="0" algn="ctr">
              <a:buNone/>
            </a:pPr>
            <a:r>
              <a:rPr lang="en-US" sz="4000" b="1" dirty="0">
                <a:solidFill>
                  <a:schemeClr val="bg1"/>
                </a:solidFill>
              </a:rPr>
              <a:t>Usage:  </a:t>
            </a:r>
            <a:r>
              <a:rPr lang="en-US" sz="4000" dirty="0">
                <a:solidFill>
                  <a:schemeClr val="bg1"/>
                </a:solidFill>
              </a:rPr>
              <a:t>AV - sojourner 9, stranger 3, foreigner; 14</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Hired Servant – </a:t>
            </a:r>
            <a:r>
              <a:rPr lang="en-US" sz="4000" b="1" dirty="0">
                <a:solidFill>
                  <a:schemeClr val="bg1"/>
                </a:solidFill>
              </a:rPr>
              <a:t>07916 </a:t>
            </a:r>
            <a:r>
              <a:rPr lang="he-IL" sz="4000" dirty="0">
                <a:solidFill>
                  <a:schemeClr val="bg1"/>
                </a:solidFill>
              </a:rPr>
              <a:t>שָׂכִיר </a:t>
            </a:r>
            <a:r>
              <a:rPr lang="en-US" sz="4000" dirty="0">
                <a:solidFill>
                  <a:schemeClr val="bg1"/>
                </a:solidFill>
              </a:rPr>
              <a:t>sakiyr {saw-keer'} </a:t>
            </a:r>
          </a:p>
          <a:p>
            <a:pPr marL="0" indent="0" algn="ctr">
              <a:buNone/>
            </a:pPr>
            <a:r>
              <a:rPr lang="en-US" sz="4000" b="1" dirty="0">
                <a:solidFill>
                  <a:schemeClr val="bg1"/>
                </a:solidFill>
              </a:rPr>
              <a:t>Meaning:  </a:t>
            </a:r>
            <a:r>
              <a:rPr lang="en-US" sz="4000" dirty="0">
                <a:solidFill>
                  <a:schemeClr val="bg1"/>
                </a:solidFill>
              </a:rPr>
              <a:t>1) hired 1a) hired (of animal) 1b) hireling, hired labourer (subst) 1b1) mercenary </a:t>
            </a:r>
          </a:p>
          <a:p>
            <a:pPr marL="0" indent="0" algn="ctr">
              <a:buNone/>
            </a:pPr>
            <a:r>
              <a:rPr lang="en-US" sz="4000" b="1" dirty="0">
                <a:solidFill>
                  <a:schemeClr val="bg1"/>
                </a:solidFill>
              </a:rPr>
              <a:t>Usage:  </a:t>
            </a:r>
            <a:r>
              <a:rPr lang="en-US" sz="4000" dirty="0">
                <a:solidFill>
                  <a:schemeClr val="bg1"/>
                </a:solidFill>
              </a:rPr>
              <a:t>AV - hired servant 8, hireling 6, hired 2, hired man 1,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latin typeface="Calibri" panose="020F0502020204030204" pitchFamily="34" charset="0"/>
                <a:cs typeface="Calibri" panose="020F0502020204030204" pitchFamily="34" charset="0"/>
              </a:rPr>
              <a:t>Foreigners and hired servants are not subjected to the Law of YeHoVaH concerning the Passover.</a:t>
            </a:r>
          </a:p>
          <a:p>
            <a:pPr marL="0" indent="0" algn="ctr">
              <a:buNone/>
            </a:pPr>
            <a:r>
              <a:rPr lang="en-US" sz="4000" dirty="0">
                <a:solidFill>
                  <a:schemeClr val="bg1"/>
                </a:solidFill>
                <a:latin typeface="Calibri" panose="020F0502020204030204" pitchFamily="34" charset="0"/>
                <a:cs typeface="Calibri" panose="020F0502020204030204" pitchFamily="34" charset="0"/>
              </a:rPr>
              <a:t>They choose to work on the Sabbath and Feast Days, and you can hire them to work if you so choose.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latin typeface="Helvetica" pitchFamily="34" charset="0"/>
                <a:cs typeface="Helvetica" pitchFamily="34" charset="0"/>
              </a:rPr>
              <a:t>However, the slaves, you own and care for, are to be treated the same as sons and daughters. </a:t>
            </a:r>
          </a:p>
          <a:p>
            <a:pPr marL="0" indent="0" algn="ctr">
              <a:buNone/>
            </a:pPr>
            <a:r>
              <a:rPr lang="en-US" sz="4000" dirty="0">
                <a:solidFill>
                  <a:schemeClr val="bg1"/>
                </a:solidFill>
                <a:latin typeface="Helvetica" pitchFamily="34" charset="0"/>
                <a:cs typeface="Helvetica" pitchFamily="34" charset="0"/>
              </a:rPr>
              <a:t>You cannot subject them to work on the Sabbath Day or the Feast Days.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20:10</a:t>
            </a:r>
            <a:r>
              <a:rPr lang="en-US" sz="4000" dirty="0">
                <a:solidFill>
                  <a:schemeClr val="bg1"/>
                </a:solidFill>
              </a:rPr>
              <a:t> But the seventh day </a:t>
            </a:r>
            <a:r>
              <a:rPr lang="en-US" sz="4000" i="1" dirty="0">
                <a:solidFill>
                  <a:schemeClr val="bg1"/>
                </a:solidFill>
              </a:rPr>
              <a:t>is </a:t>
            </a:r>
            <a:r>
              <a:rPr lang="en-US" sz="4000" dirty="0">
                <a:solidFill>
                  <a:schemeClr val="bg1"/>
                </a:solidFill>
              </a:rPr>
              <a:t>the sabbath of the LORD thy God: </a:t>
            </a:r>
            <a:r>
              <a:rPr lang="en-US" sz="4000" i="1" dirty="0">
                <a:solidFill>
                  <a:schemeClr val="bg1"/>
                </a:solidFill>
              </a:rPr>
              <a:t>in it </a:t>
            </a:r>
            <a:r>
              <a:rPr lang="en-US" sz="4000" dirty="0">
                <a:solidFill>
                  <a:schemeClr val="bg1"/>
                </a:solidFill>
              </a:rPr>
              <a:t>thou shalt not do any work, thou, nor thy son, nor thy daughter, thy manservant, nor thy maidservant, nor thy cattle, nor thy stranger that </a:t>
            </a:r>
            <a:r>
              <a:rPr lang="en-US" sz="4000" i="1" dirty="0">
                <a:solidFill>
                  <a:schemeClr val="bg1"/>
                </a:solidFill>
              </a:rPr>
              <a:t>is </a:t>
            </a:r>
            <a:r>
              <a:rPr lang="en-US" sz="4000" dirty="0">
                <a:solidFill>
                  <a:schemeClr val="bg1"/>
                </a:solidFill>
              </a:rPr>
              <a:t>within thy gates: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Ex 12:46</a:t>
            </a:r>
            <a:r>
              <a:rPr lang="en-US" sz="4000" dirty="0">
                <a:solidFill>
                  <a:schemeClr val="bg1"/>
                </a:solidFill>
              </a:rPr>
              <a:t> In one house shall it be eaten; thou shalt not carry forth aught of the flesh abroad out of the house; neither shall ye break a bone thereof. </a:t>
            </a:r>
          </a:p>
          <a:p>
            <a:pPr marL="0" indent="0" algn="ctr">
              <a:buNone/>
            </a:pPr>
            <a:r>
              <a:rPr lang="en-US" sz="4000" baseline="30000" dirty="0">
                <a:solidFill>
                  <a:schemeClr val="bg1"/>
                </a:solidFill>
              </a:rPr>
              <a:t>Ex 12:47</a:t>
            </a:r>
            <a:r>
              <a:rPr lang="en-US" sz="4000" dirty="0">
                <a:solidFill>
                  <a:schemeClr val="bg1"/>
                </a:solidFill>
              </a:rPr>
              <a:t> All the congregation of Israel shall keep it.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337" y="320723"/>
            <a:ext cx="7554036" cy="4194128"/>
          </a:xfrm>
        </p:spPr>
        <p:txBody>
          <a:bodyPr>
            <a:normAutofit fontScale="77500" lnSpcReduction="20000"/>
          </a:bodyPr>
          <a:lstStyle/>
          <a:p>
            <a:pPr marL="0" indent="0" algn="ctr">
              <a:buNone/>
            </a:pPr>
            <a:r>
              <a:rPr lang="en-US" sz="4100" dirty="0">
                <a:solidFill>
                  <a:schemeClr val="bg1"/>
                </a:solidFill>
              </a:rPr>
              <a:t>A stranger who sojourned and was circumcised could eat.</a:t>
            </a:r>
          </a:p>
          <a:p>
            <a:pPr marL="0" indent="0" algn="ctr">
              <a:buNone/>
            </a:pPr>
            <a:endParaRPr lang="en-US" sz="2100" dirty="0">
              <a:solidFill>
                <a:schemeClr val="bg1"/>
              </a:solidFill>
            </a:endParaRPr>
          </a:p>
          <a:p>
            <a:pPr marL="0" indent="0" algn="ctr">
              <a:buNone/>
            </a:pPr>
            <a:r>
              <a:rPr lang="en-US" sz="4100" baseline="30000" dirty="0">
                <a:solidFill>
                  <a:schemeClr val="bg1"/>
                </a:solidFill>
              </a:rPr>
              <a:t>Ex 12:48</a:t>
            </a:r>
            <a:r>
              <a:rPr lang="en-US" sz="4100" dirty="0">
                <a:solidFill>
                  <a:schemeClr val="bg1"/>
                </a:solidFill>
              </a:rPr>
              <a:t> And when a stranger shall sojourn with thee, and will keep the passover to YeHoVaH, let all his males be </a:t>
            </a:r>
            <a:r>
              <a:rPr lang="en-US" sz="4100" u="sng" dirty="0">
                <a:solidFill>
                  <a:schemeClr val="bg1"/>
                </a:solidFill>
              </a:rPr>
              <a:t>circumcised</a:t>
            </a:r>
            <a:r>
              <a:rPr lang="en-US" sz="4100" dirty="0">
                <a:solidFill>
                  <a:schemeClr val="bg1"/>
                </a:solidFill>
              </a:rPr>
              <a:t>, and then let him come near and keep it; and he shall be as one that is born in the land: for no uncircumcised person shall eat thereof.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Circumcised – </a:t>
            </a:r>
            <a:r>
              <a:rPr lang="en-US" sz="4000" b="1" dirty="0">
                <a:solidFill>
                  <a:schemeClr val="bg1"/>
                </a:solidFill>
              </a:rPr>
              <a:t>04135 </a:t>
            </a:r>
            <a:r>
              <a:rPr lang="he-IL" sz="4000" dirty="0">
                <a:solidFill>
                  <a:schemeClr val="bg1"/>
                </a:solidFill>
              </a:rPr>
              <a:t>מוּל </a:t>
            </a:r>
            <a:r>
              <a:rPr lang="en-US" sz="4000" dirty="0">
                <a:solidFill>
                  <a:schemeClr val="bg1"/>
                </a:solidFill>
              </a:rPr>
              <a:t>muwl {mool} </a:t>
            </a:r>
          </a:p>
          <a:p>
            <a:pPr marL="0" indent="0" algn="ctr">
              <a:buNone/>
            </a:pPr>
            <a:r>
              <a:rPr lang="en-US" sz="4000" b="1" dirty="0">
                <a:solidFill>
                  <a:schemeClr val="bg1"/>
                </a:solidFill>
              </a:rPr>
              <a:t>Meaning:  </a:t>
            </a:r>
            <a:r>
              <a:rPr lang="en-US" sz="4000" dirty="0">
                <a:solidFill>
                  <a:schemeClr val="bg1"/>
                </a:solidFill>
              </a:rPr>
              <a:t>1) to circumcise, let oneself be circumcised, cut, be cut off 1a) (Qal) to circumcise 1b) (Niphal) to be circumcised, circumcise oneself 1c) (Hiphil) to cause to be circumcised 1c1) of destruction (fig.) 1d) (Hithpolel) to be cut off 1e) (Polel) cut down </a:t>
            </a:r>
          </a:p>
          <a:p>
            <a:pPr marL="0" indent="0" algn="ctr">
              <a:buNone/>
            </a:pPr>
            <a:r>
              <a:rPr lang="en-US" sz="4000" b="1" dirty="0">
                <a:solidFill>
                  <a:schemeClr val="bg1"/>
                </a:solidFill>
              </a:rPr>
              <a:t>Usage:  </a:t>
            </a:r>
            <a:r>
              <a:rPr lang="en-US" sz="4000" dirty="0">
                <a:solidFill>
                  <a:schemeClr val="bg1"/>
                </a:solidFill>
              </a:rPr>
              <a:t>AV - circumcise 30, destroy 3, cut down 1, needs 1, cut in pieces 1; 36</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Uncircumcised – </a:t>
            </a:r>
            <a:r>
              <a:rPr lang="en-US" sz="4000" b="1" dirty="0">
                <a:solidFill>
                  <a:schemeClr val="bg1"/>
                </a:solidFill>
              </a:rPr>
              <a:t>06189 </a:t>
            </a:r>
            <a:r>
              <a:rPr lang="he-IL" sz="4000" dirty="0">
                <a:solidFill>
                  <a:schemeClr val="bg1"/>
                </a:solidFill>
              </a:rPr>
              <a:t>עָרֵל </a:t>
            </a:r>
            <a:r>
              <a:rPr lang="en-US" sz="4000" dirty="0">
                <a:solidFill>
                  <a:schemeClr val="bg1"/>
                </a:solidFill>
              </a:rPr>
              <a:t>`arel {aw-rale'} </a:t>
            </a:r>
          </a:p>
          <a:p>
            <a:pPr marL="0" indent="0" algn="ctr">
              <a:buNone/>
            </a:pPr>
            <a:r>
              <a:rPr lang="en-US" sz="4000" b="1" dirty="0">
                <a:solidFill>
                  <a:schemeClr val="bg1"/>
                </a:solidFill>
              </a:rPr>
              <a:t>Meaning:  </a:t>
            </a:r>
            <a:r>
              <a:rPr lang="en-US" sz="4000" dirty="0">
                <a:solidFill>
                  <a:schemeClr val="bg1"/>
                </a:solidFill>
              </a:rPr>
              <a:t>1) uncircumcised, having foreskin </a:t>
            </a:r>
          </a:p>
          <a:p>
            <a:pPr marL="0" indent="0" algn="ctr">
              <a:buNone/>
            </a:pPr>
            <a:r>
              <a:rPr lang="en-US" sz="4000" b="1" dirty="0">
                <a:solidFill>
                  <a:schemeClr val="bg1"/>
                </a:solidFill>
              </a:rPr>
              <a:t>Usage:  </a:t>
            </a:r>
            <a:r>
              <a:rPr lang="en-US" sz="4000" dirty="0">
                <a:solidFill>
                  <a:schemeClr val="bg1"/>
                </a:solidFill>
              </a:rPr>
              <a:t>AV - uncircumcised 34, uncircumcised person 1; 35</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12:49</a:t>
            </a:r>
            <a:r>
              <a:rPr lang="en-US" sz="4000" dirty="0">
                <a:solidFill>
                  <a:schemeClr val="bg1"/>
                </a:solidFill>
              </a:rPr>
              <a:t> One law shall be to him that is homeborn, and unto the stranger that sojourneth among you.</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507" y="429905"/>
            <a:ext cx="7690514" cy="4084946"/>
          </a:xfrm>
        </p:spPr>
        <p:txBody>
          <a:bodyPr>
            <a:normAutofit fontScale="77500" lnSpcReduction="20000"/>
          </a:bodyPr>
          <a:lstStyle/>
          <a:p>
            <a:pPr marL="0" indent="0" algn="ctr">
              <a:buNone/>
            </a:pPr>
            <a:r>
              <a:rPr lang="en-US" sz="4100" dirty="0">
                <a:solidFill>
                  <a:schemeClr val="bg1"/>
                </a:solidFill>
              </a:rPr>
              <a:t>Where the Passover was to be sacrificed:</a:t>
            </a:r>
          </a:p>
          <a:p>
            <a:pPr marL="0" indent="0" algn="ctr">
              <a:buNone/>
            </a:pPr>
            <a:r>
              <a:rPr lang="en-US" sz="1500" dirty="0">
                <a:solidFill>
                  <a:schemeClr val="bg1"/>
                </a:solidFill>
              </a:rPr>
              <a:t> </a:t>
            </a:r>
          </a:p>
          <a:p>
            <a:pPr marL="0" indent="0" algn="ctr">
              <a:buNone/>
            </a:pPr>
            <a:endParaRPr lang="en-US" sz="1500" dirty="0">
              <a:solidFill>
                <a:schemeClr val="bg1"/>
              </a:solidFill>
            </a:endParaRPr>
          </a:p>
          <a:p>
            <a:pPr marL="0" indent="0" algn="ctr">
              <a:buNone/>
            </a:pPr>
            <a:r>
              <a:rPr lang="en-US" sz="4000" baseline="30000" dirty="0">
                <a:solidFill>
                  <a:schemeClr val="bg1"/>
                </a:solidFill>
              </a:rPr>
              <a:t>Dt 16:5</a:t>
            </a:r>
            <a:r>
              <a:rPr lang="en-US" sz="4000" dirty="0">
                <a:solidFill>
                  <a:schemeClr val="bg1"/>
                </a:solidFill>
              </a:rPr>
              <a:t> Thou mayest not sacrifice the passover within any of thy gates, which YeHoVaH thy God giveth thee: </a:t>
            </a:r>
            <a:r>
              <a:rPr lang="en-US" sz="4000" baseline="30000" dirty="0">
                <a:solidFill>
                  <a:schemeClr val="bg1"/>
                </a:solidFill>
              </a:rPr>
              <a:t>Dt 16:6</a:t>
            </a:r>
            <a:r>
              <a:rPr lang="en-US" sz="4000" dirty="0">
                <a:solidFill>
                  <a:schemeClr val="bg1"/>
                </a:solidFill>
              </a:rPr>
              <a:t> But at the place which YeHoVaH thy God shall choose to place his name in, there thou shalt sacrifice the passover at even, at the going down of the sun, at the season that thou camest forth out of Egypt.</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baseline="30000" dirty="0">
                <a:solidFill>
                  <a:schemeClr val="bg1"/>
                </a:solidFill>
              </a:rPr>
              <a:t>Nu 9:4</a:t>
            </a:r>
            <a:r>
              <a:rPr lang="en-US" dirty="0">
                <a:solidFill>
                  <a:schemeClr val="bg1"/>
                </a:solidFill>
              </a:rPr>
              <a:t> And Moses spake unto the children of Israel, that they should keep the passover. </a:t>
            </a:r>
          </a:p>
          <a:p>
            <a:pPr marL="0" indent="0" algn="ctr">
              <a:buNone/>
            </a:pPr>
            <a:r>
              <a:rPr lang="en-US" baseline="30000" dirty="0">
                <a:solidFill>
                  <a:schemeClr val="bg1"/>
                </a:solidFill>
              </a:rPr>
              <a:t>Nu 9:5</a:t>
            </a:r>
            <a:r>
              <a:rPr lang="en-US" dirty="0">
                <a:solidFill>
                  <a:schemeClr val="bg1"/>
                </a:solidFill>
              </a:rPr>
              <a:t> And they kept the passover on the fourteenth day of the first month at even in the wilderness of Sinai: according to all that YeHoVaH commanded Moses, so did the children of Israel.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9:6</a:t>
            </a:r>
            <a:r>
              <a:rPr lang="en-US" sz="4000" dirty="0">
                <a:solidFill>
                  <a:schemeClr val="bg1"/>
                </a:solidFill>
              </a:rPr>
              <a:t> And there were certain men, </a:t>
            </a:r>
            <a:r>
              <a:rPr lang="en-US" sz="4000" u="sng" dirty="0">
                <a:solidFill>
                  <a:schemeClr val="bg1"/>
                </a:solidFill>
              </a:rPr>
              <a:t>who were defiled by the dead body of a man</a:t>
            </a:r>
            <a:r>
              <a:rPr lang="en-US" sz="4000" dirty="0">
                <a:solidFill>
                  <a:schemeClr val="bg1"/>
                </a:solidFill>
              </a:rPr>
              <a:t>, that they could not keep the passover on that day: and they came before Moses and before Aaron on that day: </a:t>
            </a:r>
          </a:p>
          <a:p>
            <a:pPr marL="0" indent="0" algn="ctr">
              <a:buNone/>
            </a:pPr>
            <a:r>
              <a:rPr lang="en-US" sz="4000" dirty="0">
                <a:solidFill>
                  <a:schemeClr val="bg1"/>
                </a:solidFill>
              </a:rPr>
              <a:t> </a:t>
            </a:r>
          </a:p>
          <a:p>
            <a:pPr marL="0" indent="0" algn="ctr">
              <a:buNone/>
            </a:pPr>
            <a:r>
              <a:rPr lang="en-US" sz="4000" dirty="0">
                <a:solidFill>
                  <a:schemeClr val="bg1"/>
                </a:solidFill>
              </a:rPr>
              <a:t>According to Verse 7, the Israelites viewed the Passover as an Offering.</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Nu 9:7</a:t>
            </a:r>
            <a:r>
              <a:rPr lang="en-US" sz="4000" dirty="0">
                <a:solidFill>
                  <a:schemeClr val="bg1"/>
                </a:solidFill>
              </a:rPr>
              <a:t> And those men said unto him, We </a:t>
            </a:r>
            <a:r>
              <a:rPr lang="en-US" sz="4000" i="1" dirty="0">
                <a:solidFill>
                  <a:schemeClr val="bg1"/>
                </a:solidFill>
              </a:rPr>
              <a:t>are </a:t>
            </a:r>
            <a:r>
              <a:rPr lang="en-US" sz="4000" dirty="0">
                <a:solidFill>
                  <a:schemeClr val="bg1"/>
                </a:solidFill>
              </a:rPr>
              <a:t>defiled by the dead body of a man: wherefore are we kept back, </a:t>
            </a:r>
            <a:r>
              <a:rPr lang="en-US" sz="4000" b="1" u="sng" dirty="0">
                <a:solidFill>
                  <a:schemeClr val="bg1"/>
                </a:solidFill>
              </a:rPr>
              <a:t>that we may not offer an offering of YeHoVaH</a:t>
            </a:r>
            <a:r>
              <a:rPr lang="en-US" sz="4000" dirty="0">
                <a:solidFill>
                  <a:schemeClr val="bg1"/>
                </a:solidFill>
              </a:rPr>
              <a:t> in his appointed season among the children of Israel?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Offering – </a:t>
            </a:r>
            <a:r>
              <a:rPr lang="en-US" sz="4000" b="1" dirty="0">
                <a:solidFill>
                  <a:schemeClr val="bg1"/>
                </a:solidFill>
              </a:rPr>
              <a:t>07133 </a:t>
            </a:r>
            <a:r>
              <a:rPr lang="he-IL" sz="4000" dirty="0">
                <a:solidFill>
                  <a:schemeClr val="bg1"/>
                </a:solidFill>
              </a:rPr>
              <a:t>קֹרְבָּן</a:t>
            </a:r>
            <a:r>
              <a:rPr lang="en-US" sz="4000" dirty="0">
                <a:solidFill>
                  <a:schemeClr val="bg1"/>
                </a:solidFill>
              </a:rPr>
              <a:t> qorban {kor-bawn'} or </a:t>
            </a:r>
            <a:r>
              <a:rPr lang="he-IL" sz="4000" dirty="0">
                <a:solidFill>
                  <a:schemeClr val="bg1"/>
                </a:solidFill>
              </a:rPr>
              <a:t>קֻרְבָּן </a:t>
            </a:r>
            <a:r>
              <a:rPr lang="en-US" sz="4000" dirty="0">
                <a:solidFill>
                  <a:schemeClr val="bg1"/>
                </a:solidFill>
              </a:rPr>
              <a:t>qurban {koor-bawn'} </a:t>
            </a:r>
          </a:p>
          <a:p>
            <a:pPr marL="0" indent="0" algn="ctr">
              <a:buNone/>
            </a:pPr>
            <a:r>
              <a:rPr lang="en-US" sz="4000" b="1" dirty="0">
                <a:solidFill>
                  <a:schemeClr val="bg1"/>
                </a:solidFill>
              </a:rPr>
              <a:t>Meaning:  </a:t>
            </a:r>
            <a:r>
              <a:rPr lang="en-US" sz="4000" dirty="0">
                <a:solidFill>
                  <a:schemeClr val="bg1"/>
                </a:solidFill>
              </a:rPr>
              <a:t>1) offering, oblation </a:t>
            </a:r>
          </a:p>
          <a:p>
            <a:pPr marL="0" indent="0" algn="ctr">
              <a:buNone/>
            </a:pPr>
            <a:r>
              <a:rPr lang="en-US" sz="4000" b="1" dirty="0">
                <a:solidFill>
                  <a:schemeClr val="bg1"/>
                </a:solidFill>
              </a:rPr>
              <a:t>Usage:  </a:t>
            </a:r>
            <a:r>
              <a:rPr lang="en-US" sz="4000" dirty="0">
                <a:solidFill>
                  <a:schemeClr val="bg1"/>
                </a:solidFill>
              </a:rPr>
              <a:t>AV - offering 68, oblation 12, offered 1, sacrifice 1; 82</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100" dirty="0">
                <a:solidFill>
                  <a:schemeClr val="bg1"/>
                </a:solidFill>
              </a:rPr>
              <a:t>The first time this word for Offering is used is in Leviticus 1.</a:t>
            </a:r>
          </a:p>
          <a:p>
            <a:pPr marL="0" indent="0" algn="ctr">
              <a:buNone/>
            </a:pPr>
            <a:endParaRPr lang="en-US" sz="1800" dirty="0">
              <a:solidFill>
                <a:schemeClr val="bg1"/>
              </a:solidFill>
            </a:endParaRPr>
          </a:p>
          <a:p>
            <a:pPr marL="0" indent="0" algn="ctr">
              <a:buNone/>
            </a:pPr>
            <a:r>
              <a:rPr lang="en-US" sz="4000" baseline="30000" dirty="0">
                <a:solidFill>
                  <a:schemeClr val="bg1"/>
                </a:solidFill>
              </a:rPr>
              <a:t>Lev 1:1</a:t>
            </a:r>
            <a:r>
              <a:rPr lang="en-US" sz="4000" dirty="0">
                <a:solidFill>
                  <a:schemeClr val="bg1"/>
                </a:solidFill>
              </a:rPr>
              <a:t> YeHoVaH called to Moses and spoke to him from the Tent of Meeting. He said, </a:t>
            </a:r>
          </a:p>
          <a:p>
            <a:pPr marL="0" indent="0" algn="ctr">
              <a:buNone/>
            </a:pPr>
            <a:r>
              <a:rPr lang="en-US" sz="4000" baseline="30000" dirty="0">
                <a:solidFill>
                  <a:schemeClr val="bg1"/>
                </a:solidFill>
              </a:rPr>
              <a:t>Lev 1:2</a:t>
            </a:r>
            <a:r>
              <a:rPr lang="en-US" sz="4000" dirty="0">
                <a:solidFill>
                  <a:schemeClr val="bg1"/>
                </a:solidFill>
              </a:rPr>
              <a:t> “Speak to the Israelites and say to them: ‘When any of you brings an </a:t>
            </a:r>
            <a:r>
              <a:rPr lang="en-US" sz="4000" u="sng" dirty="0">
                <a:solidFill>
                  <a:schemeClr val="bg1"/>
                </a:solidFill>
              </a:rPr>
              <a:t>offering</a:t>
            </a:r>
            <a:r>
              <a:rPr lang="en-US" sz="4000" dirty="0">
                <a:solidFill>
                  <a:schemeClr val="bg1"/>
                </a:solidFill>
              </a:rPr>
              <a:t> to YeHoVaH, bring as your </a:t>
            </a:r>
            <a:r>
              <a:rPr lang="en-US" sz="4000" u="sng" dirty="0">
                <a:solidFill>
                  <a:schemeClr val="bg1"/>
                </a:solidFill>
              </a:rPr>
              <a:t>offering</a:t>
            </a:r>
            <a:r>
              <a:rPr lang="en-US" sz="4000" dirty="0">
                <a:solidFill>
                  <a:schemeClr val="bg1"/>
                </a:solidFill>
              </a:rPr>
              <a:t> an animal from either the herd or the flock.</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men knew there was a problem and that they could not offer the Offering of Passover in their uncleanness. </a:t>
            </a:r>
          </a:p>
          <a:p>
            <a:pPr marL="0" indent="0" algn="ctr">
              <a:buNone/>
            </a:pPr>
            <a:endParaRPr lang="en-US" sz="1700" dirty="0">
              <a:solidFill>
                <a:schemeClr val="bg1"/>
              </a:solidFill>
            </a:endParaRPr>
          </a:p>
          <a:p>
            <a:pPr marL="0" indent="0" algn="ctr">
              <a:buNone/>
            </a:pPr>
            <a:r>
              <a:rPr lang="en-US" sz="4000" dirty="0">
                <a:solidFill>
                  <a:schemeClr val="bg1"/>
                </a:solidFill>
              </a:rPr>
              <a:t>The Passover was an Offering unto YeHoVaH that was allowed to be consumed by the presenter. </a:t>
            </a:r>
          </a:p>
          <a:p>
            <a:pPr marL="0" indent="0" algn="ctr">
              <a:buNone/>
            </a:pPr>
            <a:endParaRPr lang="en-US" sz="1700" dirty="0">
              <a:solidFill>
                <a:schemeClr val="bg1"/>
              </a:solidFill>
            </a:endParaRPr>
          </a:p>
          <a:p>
            <a:pPr marL="0" indent="0" algn="ctr">
              <a:buNone/>
            </a:pPr>
            <a:r>
              <a:rPr lang="en-US" sz="4000" dirty="0">
                <a:solidFill>
                  <a:schemeClr val="bg1"/>
                </a:solidFill>
              </a:rPr>
              <a:t>Offerings unto YeHoVaH involved the Priests.</a:t>
            </a:r>
          </a:p>
          <a:p>
            <a:pPr marL="0" indent="0" algn="ctr">
              <a:buNone/>
            </a:pPr>
            <a:r>
              <a:rPr lang="en-US" sz="4000" dirty="0">
                <a:solidFill>
                  <a:schemeClr val="bg1"/>
                </a:solidFill>
              </a:rPr>
              <a:t>Who was responsible for the sacrificing?</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275" y="484496"/>
            <a:ext cx="7642746" cy="4030355"/>
          </a:xfrm>
        </p:spPr>
        <p:txBody>
          <a:bodyPr>
            <a:normAutofit fontScale="77500" lnSpcReduction="20000"/>
          </a:bodyPr>
          <a:lstStyle/>
          <a:p>
            <a:pPr marL="0" indent="0" algn="ctr">
              <a:buNone/>
            </a:pPr>
            <a:r>
              <a:rPr lang="en-US" sz="4000" baseline="30000" dirty="0">
                <a:solidFill>
                  <a:schemeClr val="bg1"/>
                </a:solidFill>
              </a:rPr>
              <a:t>Lev 21:1</a:t>
            </a:r>
            <a:r>
              <a:rPr lang="en-US" sz="4000" dirty="0">
                <a:solidFill>
                  <a:schemeClr val="bg1"/>
                </a:solidFill>
              </a:rPr>
              <a:t> And YeHoVaH said unto Moses, Speak unto the priests the sons of Aaron, and say unto them, There shall none be defiled for the dead among his people: </a:t>
            </a:r>
            <a:r>
              <a:rPr lang="en-US" sz="4000" baseline="30000" dirty="0">
                <a:solidFill>
                  <a:schemeClr val="bg1"/>
                </a:solidFill>
              </a:rPr>
              <a:t>Lev 21:2</a:t>
            </a:r>
            <a:r>
              <a:rPr lang="en-US" sz="4000" dirty="0">
                <a:solidFill>
                  <a:schemeClr val="bg1"/>
                </a:solidFill>
              </a:rPr>
              <a:t> But for his kin, that is near unto him, </a:t>
            </a:r>
            <a:r>
              <a:rPr lang="en-US" sz="4000" i="1" dirty="0">
                <a:solidFill>
                  <a:schemeClr val="bg1"/>
                </a:solidFill>
              </a:rPr>
              <a:t>that is, </a:t>
            </a:r>
            <a:r>
              <a:rPr lang="en-US" sz="4000" dirty="0">
                <a:solidFill>
                  <a:schemeClr val="bg1"/>
                </a:solidFill>
              </a:rPr>
              <a:t>for his mother, and for his father, and for his son, and for his daughter, and for his brother, </a:t>
            </a:r>
          </a:p>
          <a:p>
            <a:pPr marL="0" indent="0" algn="ctr">
              <a:buNone/>
            </a:pPr>
            <a:r>
              <a:rPr lang="en-US" sz="4000" baseline="30000" dirty="0">
                <a:solidFill>
                  <a:schemeClr val="bg1"/>
                </a:solidFill>
              </a:rPr>
              <a:t>Lev 21:3</a:t>
            </a:r>
            <a:r>
              <a:rPr lang="en-US" sz="4000" dirty="0">
                <a:solidFill>
                  <a:schemeClr val="bg1"/>
                </a:solidFill>
              </a:rPr>
              <a:t> And for his sister a virgin, that is nigh unto him, which hath had no husband; for her may he be defiled.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973" y="484497"/>
            <a:ext cx="7758752" cy="4030354"/>
          </a:xfrm>
        </p:spPr>
        <p:txBody>
          <a:bodyPr>
            <a:normAutofit fontScale="77500" lnSpcReduction="20000"/>
          </a:bodyPr>
          <a:lstStyle/>
          <a:p>
            <a:pPr marL="0" indent="0" algn="ctr">
              <a:buNone/>
            </a:pPr>
            <a:r>
              <a:rPr lang="en-US" sz="4000" i="1" baseline="30000" dirty="0">
                <a:solidFill>
                  <a:schemeClr val="bg1"/>
                </a:solidFill>
              </a:rPr>
              <a:t>Lev 21:4</a:t>
            </a:r>
            <a:r>
              <a:rPr lang="en-US" sz="4000" i="1" dirty="0">
                <a:solidFill>
                  <a:schemeClr val="bg1"/>
                </a:solidFill>
              </a:rPr>
              <a:t> But </a:t>
            </a:r>
            <a:r>
              <a:rPr lang="en-US" sz="4000" dirty="0">
                <a:solidFill>
                  <a:schemeClr val="bg1"/>
                </a:solidFill>
              </a:rPr>
              <a:t>he shall not defile himself, </a:t>
            </a:r>
            <a:r>
              <a:rPr lang="en-US" sz="4000" i="1" dirty="0">
                <a:solidFill>
                  <a:schemeClr val="bg1"/>
                </a:solidFill>
              </a:rPr>
              <a:t>being </a:t>
            </a:r>
            <a:r>
              <a:rPr lang="en-US" sz="4000" dirty="0">
                <a:solidFill>
                  <a:schemeClr val="bg1"/>
                </a:solidFill>
              </a:rPr>
              <a:t>a chief man among his people, to profane himself. </a:t>
            </a:r>
            <a:r>
              <a:rPr lang="en-US" sz="4000" baseline="30000" dirty="0">
                <a:solidFill>
                  <a:schemeClr val="bg1"/>
                </a:solidFill>
              </a:rPr>
              <a:t>Lev 21:5</a:t>
            </a:r>
            <a:r>
              <a:rPr lang="en-US" sz="4000" dirty="0">
                <a:solidFill>
                  <a:schemeClr val="bg1"/>
                </a:solidFill>
              </a:rPr>
              <a:t> They shall not make baldness upon their head, neither shall they shave off the corner of their beard, nor make any cuttings in their flesh. </a:t>
            </a:r>
            <a:r>
              <a:rPr lang="en-US" sz="4000" baseline="30000" dirty="0">
                <a:solidFill>
                  <a:schemeClr val="bg1"/>
                </a:solidFill>
              </a:rPr>
              <a:t>Lev 21:6</a:t>
            </a:r>
            <a:r>
              <a:rPr lang="en-US" sz="4000" dirty="0">
                <a:solidFill>
                  <a:schemeClr val="bg1"/>
                </a:solidFill>
              </a:rPr>
              <a:t> They shall be holy unto their God, and not profane the name of their God: for the offerings of YeHoVaH made by fire, </a:t>
            </a:r>
            <a:r>
              <a:rPr lang="en-US" sz="4000" i="1" dirty="0">
                <a:solidFill>
                  <a:schemeClr val="bg1"/>
                </a:solidFill>
              </a:rPr>
              <a:t>and </a:t>
            </a:r>
            <a:r>
              <a:rPr lang="en-US" sz="4000" dirty="0">
                <a:solidFill>
                  <a:schemeClr val="bg1"/>
                </a:solidFill>
              </a:rPr>
              <a:t>the bread of their God, they do offer: therefore they shall be holy.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Nu 9:8</a:t>
            </a:r>
            <a:r>
              <a:rPr lang="en-US" sz="4000" dirty="0">
                <a:solidFill>
                  <a:schemeClr val="bg1"/>
                </a:solidFill>
              </a:rPr>
              <a:t> And Moses said unto them, Stand still, and I will hear what YeHoVaH will command concerning you. </a:t>
            </a:r>
          </a:p>
          <a:p>
            <a:pPr marL="0" indent="0" algn="ctr">
              <a:buNone/>
            </a:pPr>
            <a:r>
              <a:rPr lang="en-US" sz="4000" baseline="30000" dirty="0">
                <a:solidFill>
                  <a:schemeClr val="bg1"/>
                </a:solidFill>
              </a:rPr>
              <a:t>Nu 9:9</a:t>
            </a:r>
            <a:r>
              <a:rPr lang="en-US" sz="4000" dirty="0">
                <a:solidFill>
                  <a:schemeClr val="bg1"/>
                </a:solidFill>
              </a:rPr>
              <a:t> And YeHoVaH spake unto Moses, saying,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9:10</a:t>
            </a:r>
            <a:r>
              <a:rPr lang="en-US" sz="4000" dirty="0">
                <a:solidFill>
                  <a:schemeClr val="bg1"/>
                </a:solidFill>
              </a:rPr>
              <a:t> Speak unto the children of Israel, saying, If any man of you or of your posterity shall be </a:t>
            </a:r>
            <a:r>
              <a:rPr lang="en-US" sz="4000" u="sng" dirty="0">
                <a:solidFill>
                  <a:schemeClr val="bg1"/>
                </a:solidFill>
              </a:rPr>
              <a:t>unclean by reason of a dead body</a:t>
            </a:r>
            <a:r>
              <a:rPr lang="en-US" sz="4000" dirty="0">
                <a:solidFill>
                  <a:schemeClr val="bg1"/>
                </a:solidFill>
              </a:rPr>
              <a:t>, or </a:t>
            </a:r>
            <a:r>
              <a:rPr lang="en-US" sz="4000" i="1" dirty="0">
                <a:solidFill>
                  <a:schemeClr val="bg1"/>
                </a:solidFill>
              </a:rPr>
              <a:t>be </a:t>
            </a:r>
            <a:r>
              <a:rPr lang="en-US" sz="4000" dirty="0">
                <a:solidFill>
                  <a:schemeClr val="bg1"/>
                </a:solidFill>
              </a:rPr>
              <a:t>in a journey afar off, </a:t>
            </a:r>
            <a:r>
              <a:rPr lang="en-US" sz="4000" b="1" dirty="0">
                <a:solidFill>
                  <a:schemeClr val="bg1"/>
                </a:solidFill>
              </a:rPr>
              <a:t>yet he shall keep the passover unto YeHoVaH. </a:t>
            </a:r>
            <a:endParaRPr lang="en-US" sz="4000" dirty="0">
              <a:solidFill>
                <a:schemeClr val="bg1"/>
              </a:solidFill>
            </a:endParaRPr>
          </a:p>
          <a:p>
            <a:pPr marL="0" indent="0" algn="ctr">
              <a:buNone/>
            </a:pPr>
            <a:r>
              <a:rPr lang="en-US" sz="4000" b="1" baseline="30000" dirty="0">
                <a:solidFill>
                  <a:schemeClr val="bg1"/>
                </a:solidFill>
              </a:rPr>
              <a:t>Nu 9:11</a:t>
            </a:r>
            <a:r>
              <a:rPr lang="en-US" sz="4000" b="1" dirty="0">
                <a:solidFill>
                  <a:schemeClr val="bg1"/>
                </a:solidFill>
              </a:rPr>
              <a:t> The fourteenth day of the second month at even they shall keep it</a:t>
            </a:r>
            <a:r>
              <a:rPr lang="en-US" sz="4000" dirty="0">
                <a:solidFill>
                  <a:schemeClr val="bg1"/>
                </a:solidFill>
              </a:rPr>
              <a:t>, </a:t>
            </a:r>
            <a:r>
              <a:rPr lang="en-US" sz="4000" i="1" dirty="0">
                <a:solidFill>
                  <a:schemeClr val="bg1"/>
                </a:solidFill>
              </a:rPr>
              <a:t>and </a:t>
            </a:r>
            <a:r>
              <a:rPr lang="en-US" sz="4000" dirty="0">
                <a:solidFill>
                  <a:schemeClr val="bg1"/>
                </a:solidFill>
              </a:rPr>
              <a:t>eat it with unleavened bread and bitter </a:t>
            </a:r>
            <a:r>
              <a:rPr lang="en-US" sz="4000" i="1" dirty="0">
                <a:solidFill>
                  <a:schemeClr val="bg1"/>
                </a:solidFill>
              </a:rPr>
              <a:t>herbs. </a:t>
            </a:r>
            <a:endParaRPr lang="en-US" sz="4000" dirty="0">
              <a:solidFill>
                <a:schemeClr val="bg1"/>
              </a:solidFill>
            </a:endParaRPr>
          </a:p>
          <a:p>
            <a:pPr marL="0" indent="0" algn="ctr">
              <a:buNone/>
            </a:pPr>
            <a:r>
              <a:rPr lang="en-US" sz="4000" i="1" dirty="0">
                <a:solidFill>
                  <a:schemeClr val="bg1"/>
                </a:solidFill>
              </a:rPr>
              <a:t>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Unclean</a:t>
            </a:r>
            <a:r>
              <a:rPr lang="en-US" sz="4000" i="1" dirty="0">
                <a:solidFill>
                  <a:schemeClr val="bg1"/>
                </a:solidFill>
              </a:rPr>
              <a:t> – </a:t>
            </a:r>
            <a:r>
              <a:rPr lang="en-US" sz="4000" b="1" dirty="0">
                <a:solidFill>
                  <a:schemeClr val="bg1"/>
                </a:solidFill>
              </a:rPr>
              <a:t>02931 </a:t>
            </a:r>
            <a:r>
              <a:rPr lang="he-IL" sz="4000" dirty="0">
                <a:solidFill>
                  <a:schemeClr val="bg1"/>
                </a:solidFill>
              </a:rPr>
              <a:t>טָמֵא </a:t>
            </a:r>
            <a:r>
              <a:rPr lang="en-US" sz="4000" dirty="0">
                <a:solidFill>
                  <a:schemeClr val="bg1"/>
                </a:solidFill>
              </a:rPr>
              <a:t>tame' {taw-may'} </a:t>
            </a:r>
          </a:p>
          <a:p>
            <a:pPr marL="0" indent="0" algn="ctr">
              <a:buNone/>
            </a:pPr>
            <a:r>
              <a:rPr lang="en-US" sz="4000" b="1" dirty="0">
                <a:solidFill>
                  <a:schemeClr val="bg1"/>
                </a:solidFill>
              </a:rPr>
              <a:t>Meaning:  </a:t>
            </a:r>
            <a:r>
              <a:rPr lang="en-US" sz="4000" dirty="0">
                <a:solidFill>
                  <a:schemeClr val="bg1"/>
                </a:solidFill>
              </a:rPr>
              <a:t>1) unclean, impure 1a) ethically and religiously 1b) ritually 1c) of places </a:t>
            </a:r>
          </a:p>
          <a:p>
            <a:pPr marL="0" indent="0" algn="ctr">
              <a:buNone/>
            </a:pPr>
            <a:r>
              <a:rPr lang="en-US" sz="4000" b="1" dirty="0">
                <a:solidFill>
                  <a:schemeClr val="bg1"/>
                </a:solidFill>
              </a:rPr>
              <a:t>Usage:  </a:t>
            </a:r>
            <a:r>
              <a:rPr lang="en-US" sz="4000" dirty="0">
                <a:solidFill>
                  <a:schemeClr val="bg1"/>
                </a:solidFill>
              </a:rPr>
              <a:t>AV - unclean 79, defiled 5, infamous 1, polluted 1, pollution 1; 87</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Coming in contact with a dead body renders one unclean.</a:t>
            </a:r>
          </a:p>
          <a:p>
            <a:pPr marL="0" indent="0" algn="ctr">
              <a:buNone/>
            </a:pPr>
            <a:endParaRPr lang="en-US" sz="1500" dirty="0">
              <a:solidFill>
                <a:schemeClr val="bg1"/>
              </a:solidFill>
            </a:endParaRPr>
          </a:p>
          <a:p>
            <a:pPr marL="0" indent="0" algn="ctr">
              <a:buNone/>
            </a:pPr>
            <a:r>
              <a:rPr lang="en-US" sz="4000" dirty="0">
                <a:solidFill>
                  <a:schemeClr val="bg1"/>
                </a:solidFill>
              </a:rPr>
              <a:t> Paul wrote: </a:t>
            </a:r>
          </a:p>
          <a:p>
            <a:pPr marL="0" indent="0" algn="ctr">
              <a:buNone/>
            </a:pPr>
            <a:endParaRPr lang="en-US" sz="1400" dirty="0">
              <a:solidFill>
                <a:schemeClr val="bg1"/>
              </a:solidFill>
            </a:endParaRPr>
          </a:p>
          <a:p>
            <a:pPr marL="0" indent="0" algn="ctr">
              <a:buNone/>
            </a:pPr>
            <a:r>
              <a:rPr lang="en-US" sz="4000" baseline="30000" dirty="0">
                <a:solidFill>
                  <a:schemeClr val="bg1"/>
                </a:solidFill>
              </a:rPr>
              <a:t>2Co 6:17</a:t>
            </a:r>
            <a:r>
              <a:rPr lang="en-US" sz="4000" dirty="0">
                <a:solidFill>
                  <a:schemeClr val="bg1"/>
                </a:solidFill>
              </a:rPr>
              <a:t> Wherefore come out from among them, and be ye separate, saith the Lord, and touch not the unclean </a:t>
            </a:r>
            <a:r>
              <a:rPr lang="en-US" sz="4000" i="1" dirty="0">
                <a:solidFill>
                  <a:schemeClr val="bg1"/>
                </a:solidFill>
              </a:rPr>
              <a:t>thing; </a:t>
            </a:r>
            <a:r>
              <a:rPr lang="en-US" sz="4000" dirty="0">
                <a:solidFill>
                  <a:schemeClr val="bg1"/>
                </a:solidFill>
              </a:rPr>
              <a:t>and I will receive you,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2Co 6:18</a:t>
            </a:r>
            <a:r>
              <a:rPr lang="en-US" sz="4000" dirty="0">
                <a:solidFill>
                  <a:schemeClr val="bg1"/>
                </a:solidFill>
              </a:rPr>
              <a:t> And will be a Father unto you, and ye shall be my sons and daughters, saith the Lord Almighty. </a:t>
            </a:r>
          </a:p>
          <a:p>
            <a:pPr marL="0" indent="0" algn="ctr">
              <a:buNone/>
            </a:pPr>
            <a:r>
              <a:rPr lang="en-US" sz="4000" baseline="30000" dirty="0">
                <a:solidFill>
                  <a:schemeClr val="bg1"/>
                </a:solidFill>
              </a:rPr>
              <a:t>2Co 7:1</a:t>
            </a:r>
            <a:r>
              <a:rPr lang="en-US" sz="4000" dirty="0">
                <a:solidFill>
                  <a:schemeClr val="bg1"/>
                </a:solidFill>
              </a:rPr>
              <a:t> Having therefore these promises, dearly beloved, let us cleanse ourselves from all filthiness of the flesh and spirit, perfecting holiness in the fear of God.</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Unclean – </a:t>
            </a:r>
            <a:r>
              <a:rPr lang="en-US" sz="4000" b="1" dirty="0">
                <a:solidFill>
                  <a:schemeClr val="bg1"/>
                </a:solidFill>
              </a:rPr>
              <a:t>169 </a:t>
            </a:r>
            <a:r>
              <a:rPr lang="el-GR" sz="4000" b="1" dirty="0">
                <a:solidFill>
                  <a:schemeClr val="bg1"/>
                </a:solidFill>
              </a:rPr>
              <a:t>ἀκάθαρτος </a:t>
            </a:r>
            <a:r>
              <a:rPr lang="en-US" sz="4000" dirty="0">
                <a:solidFill>
                  <a:schemeClr val="bg1"/>
                </a:solidFill>
              </a:rPr>
              <a:t>akathartos {ak-ath'-ar-tos} </a:t>
            </a:r>
          </a:p>
          <a:p>
            <a:pPr marL="0" indent="0" algn="ctr">
              <a:buNone/>
            </a:pPr>
            <a:r>
              <a:rPr lang="en-US" sz="4000" b="1" dirty="0">
                <a:solidFill>
                  <a:schemeClr val="bg1"/>
                </a:solidFill>
              </a:rPr>
              <a:t>Meaning:  </a:t>
            </a:r>
            <a:r>
              <a:rPr lang="en-US" sz="4000" dirty="0">
                <a:solidFill>
                  <a:schemeClr val="bg1"/>
                </a:solidFill>
              </a:rPr>
              <a:t>1) not cleansed, unclean 1a) in a ceremonial sense: </a:t>
            </a:r>
            <a:r>
              <a:rPr lang="en-US" sz="4000" u="sng" dirty="0">
                <a:solidFill>
                  <a:schemeClr val="bg1"/>
                </a:solidFill>
              </a:rPr>
              <a:t>that which must be abstained from according to the levitical law</a:t>
            </a:r>
            <a:r>
              <a:rPr lang="en-US" sz="4000" dirty="0">
                <a:solidFill>
                  <a:schemeClr val="bg1"/>
                </a:solidFill>
              </a:rPr>
              <a:t> 1b) in a moral sense: unclean in thought and life </a:t>
            </a:r>
          </a:p>
          <a:p>
            <a:pPr marL="0" indent="0" algn="ctr">
              <a:buNone/>
            </a:pPr>
            <a:r>
              <a:rPr lang="en-US" sz="4000" b="1" dirty="0">
                <a:solidFill>
                  <a:schemeClr val="bg1"/>
                </a:solidFill>
              </a:rPr>
              <a:t>Usage:  </a:t>
            </a:r>
            <a:r>
              <a:rPr lang="en-US" sz="4000" dirty="0">
                <a:solidFill>
                  <a:schemeClr val="bg1"/>
                </a:solidFill>
              </a:rPr>
              <a:t>AV - unclean 28, foul 2; 30</a:t>
            </a:r>
          </a:p>
          <a:p>
            <a:pPr marL="0" indent="0" algn="ctr">
              <a:buNone/>
            </a:pPr>
            <a:r>
              <a:rPr lang="en-US" sz="4000" i="1" dirty="0">
                <a:solidFill>
                  <a:schemeClr val="bg1"/>
                </a:solidFill>
              </a:rPr>
              <a:t> </a:t>
            </a:r>
            <a:endParaRPr lang="en-US" sz="4000" dirty="0">
              <a:solidFill>
                <a:schemeClr val="bg1"/>
              </a:solidFill>
            </a:endParaRP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690" y="552735"/>
            <a:ext cx="7429310" cy="3962116"/>
          </a:xfrm>
        </p:spPr>
        <p:txBody>
          <a:bodyPr>
            <a:normAutofit fontScale="77500" lnSpcReduction="20000"/>
          </a:bodyPr>
          <a:lstStyle/>
          <a:p>
            <a:pPr marL="0" indent="0" algn="ctr">
              <a:buNone/>
            </a:pPr>
            <a:r>
              <a:rPr lang="en-US" sz="4000" baseline="30000" dirty="0">
                <a:solidFill>
                  <a:schemeClr val="bg1"/>
                </a:solidFill>
              </a:rPr>
              <a:t>Nu 9:12</a:t>
            </a:r>
            <a:r>
              <a:rPr lang="en-US" sz="4000" dirty="0">
                <a:solidFill>
                  <a:schemeClr val="bg1"/>
                </a:solidFill>
              </a:rPr>
              <a:t> They shall leave none of it unto the morning, nor break any bone of it: according to all the ordinances of the passover they shall keep it. </a:t>
            </a:r>
            <a:r>
              <a:rPr lang="en-US" sz="4000" baseline="30000" dirty="0">
                <a:solidFill>
                  <a:schemeClr val="bg1"/>
                </a:solidFill>
              </a:rPr>
              <a:t>Nu 9:13</a:t>
            </a:r>
            <a:r>
              <a:rPr lang="en-US" sz="4000" dirty="0">
                <a:solidFill>
                  <a:schemeClr val="bg1"/>
                </a:solidFill>
              </a:rPr>
              <a:t> But the man that </a:t>
            </a:r>
            <a:r>
              <a:rPr lang="en-US" sz="4000" i="1" dirty="0">
                <a:solidFill>
                  <a:schemeClr val="bg1"/>
                </a:solidFill>
              </a:rPr>
              <a:t>is </a:t>
            </a:r>
            <a:r>
              <a:rPr lang="en-US" sz="4000" dirty="0">
                <a:solidFill>
                  <a:schemeClr val="bg1"/>
                </a:solidFill>
              </a:rPr>
              <a:t>clean, and is not in a journey, and forbeareth to keep the passover, even the same soul shall be cut off from among his people: because he brought not the offering of YeHoVaH in his appointed season, that man shall bear his sin.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Nu 9:14</a:t>
            </a:r>
            <a:r>
              <a:rPr lang="en-US" sz="4000" dirty="0">
                <a:solidFill>
                  <a:schemeClr val="bg1"/>
                </a:solidFill>
              </a:rPr>
              <a:t> And if a stranger shall sojourn among you, and will keep the passover unto YeHoVaH; according to the ordinance of the passover, and according to the manner thereof, so shall he do: ye shall have one ordinance, both for the stranger, and for him that was born in the land.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algn="ctr"/>
            <a:r>
              <a:rPr lang="en-US" sz="4000" dirty="0">
                <a:solidFill>
                  <a:schemeClr val="bg1"/>
                </a:solidFill>
              </a:rPr>
              <a:t>What does this passage say about the 7 Days of Unleavened Bread?  </a:t>
            </a:r>
          </a:p>
          <a:p>
            <a:pPr algn="ctr"/>
            <a:r>
              <a:rPr lang="en-US" sz="4000" dirty="0">
                <a:solidFill>
                  <a:schemeClr val="bg1"/>
                </a:solidFill>
              </a:rPr>
              <a:t>Does the person who was unclean for Passover also not observe the 1</a:t>
            </a:r>
            <a:r>
              <a:rPr lang="en-US" sz="4000" baseline="30000" dirty="0">
                <a:solidFill>
                  <a:schemeClr val="bg1"/>
                </a:solidFill>
              </a:rPr>
              <a:t>st</a:t>
            </a:r>
            <a:r>
              <a:rPr lang="en-US" sz="4000" dirty="0">
                <a:solidFill>
                  <a:schemeClr val="bg1"/>
                </a:solidFill>
              </a:rPr>
              <a:t> and 7</a:t>
            </a:r>
            <a:r>
              <a:rPr lang="en-US" sz="4000" baseline="30000" dirty="0">
                <a:solidFill>
                  <a:schemeClr val="bg1"/>
                </a:solidFill>
              </a:rPr>
              <a:t>th</a:t>
            </a:r>
            <a:r>
              <a:rPr lang="en-US" sz="4000" dirty="0">
                <a:solidFill>
                  <a:schemeClr val="bg1"/>
                </a:solidFill>
              </a:rPr>
              <a:t> Day Sabbaths of Unleavened Bread? </a:t>
            </a:r>
          </a:p>
          <a:p>
            <a:pPr algn="ctr"/>
            <a:r>
              <a:rPr lang="en-US" sz="4000" dirty="0">
                <a:solidFill>
                  <a:schemeClr val="bg1"/>
                </a:solidFill>
              </a:rPr>
              <a:t>Does the person who was unclean for the Passover celebration also wait until the 2</a:t>
            </a:r>
            <a:r>
              <a:rPr lang="en-US" sz="4000" baseline="30000" dirty="0">
                <a:solidFill>
                  <a:schemeClr val="bg1"/>
                </a:solidFill>
              </a:rPr>
              <a:t>nd</a:t>
            </a:r>
            <a:r>
              <a:rPr lang="en-US" sz="4000" dirty="0">
                <a:solidFill>
                  <a:schemeClr val="bg1"/>
                </a:solidFill>
              </a:rPr>
              <a:t> month to keep the Feast of Unleavened Bread?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algn="ctr"/>
            <a:r>
              <a:rPr lang="en-US" sz="2600" dirty="0">
                <a:solidFill>
                  <a:schemeClr val="bg1"/>
                </a:solidFill>
              </a:rPr>
              <a:t>What about Firstfruits?</a:t>
            </a:r>
            <a:br>
              <a:rPr lang="en-US" sz="2600" dirty="0">
                <a:solidFill>
                  <a:schemeClr val="bg1"/>
                </a:solidFill>
              </a:rPr>
            </a:br>
            <a:r>
              <a:rPr lang="en-US" sz="2600" dirty="0">
                <a:solidFill>
                  <a:schemeClr val="bg1"/>
                </a:solidFill>
              </a:rPr>
              <a:t>Does the person who was unclean for the Passover celebration, also not observe Firstfruits?</a:t>
            </a:r>
          </a:p>
          <a:p>
            <a:pPr algn="ctr"/>
            <a:r>
              <a:rPr lang="en-US" sz="2600" dirty="0">
                <a:solidFill>
                  <a:schemeClr val="bg1"/>
                </a:solidFill>
              </a:rPr>
              <a:t>Does being unclean for Passover change the count for the person concerning The Feast of Weeks/Pentecost?   </a:t>
            </a:r>
          </a:p>
          <a:p>
            <a:pPr algn="ctr"/>
            <a:r>
              <a:rPr lang="en-US" sz="2600" dirty="0">
                <a:solidFill>
                  <a:schemeClr val="bg1"/>
                </a:solidFill>
              </a:rPr>
              <a:t>Numbers 17 is the last recorded Passover in the Torah.</a:t>
            </a:r>
          </a:p>
          <a:p>
            <a:pPr algn="ctr"/>
            <a:r>
              <a:rPr lang="en-US" sz="2600" dirty="0">
                <a:solidFill>
                  <a:schemeClr val="bg1"/>
                </a:solidFill>
              </a:rPr>
              <a:t>The next time Passover is mentioned is in Joshua.</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Jos 5:2</a:t>
            </a:r>
            <a:r>
              <a:rPr lang="en-US" sz="4000" dirty="0">
                <a:solidFill>
                  <a:schemeClr val="bg1"/>
                </a:solidFill>
              </a:rPr>
              <a:t> At that time the LORD said unto Joshua, Make thee sharp knives, and circumcise again the children of Israel the second time. </a:t>
            </a:r>
          </a:p>
          <a:p>
            <a:pPr marL="0" indent="0" algn="ctr">
              <a:buNone/>
            </a:pPr>
            <a:r>
              <a:rPr lang="en-US" sz="4000" baseline="30000" dirty="0">
                <a:solidFill>
                  <a:schemeClr val="bg1"/>
                </a:solidFill>
              </a:rPr>
              <a:t>Jos 5:3</a:t>
            </a:r>
            <a:r>
              <a:rPr lang="en-US" sz="4000" dirty="0">
                <a:solidFill>
                  <a:schemeClr val="bg1"/>
                </a:solidFill>
              </a:rPr>
              <a:t> And Joshua made him sharp knives, and circumcised the children of Israel at the hill of the foreskins.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Jos 5:4</a:t>
            </a:r>
            <a:r>
              <a:rPr lang="en-US" sz="4000" dirty="0">
                <a:solidFill>
                  <a:schemeClr val="bg1"/>
                </a:solidFill>
              </a:rPr>
              <a:t> And this </a:t>
            </a:r>
            <a:r>
              <a:rPr lang="en-US" sz="4000" i="1" dirty="0">
                <a:solidFill>
                  <a:schemeClr val="bg1"/>
                </a:solidFill>
              </a:rPr>
              <a:t>is </a:t>
            </a:r>
            <a:r>
              <a:rPr lang="en-US" sz="4000" dirty="0">
                <a:solidFill>
                  <a:schemeClr val="bg1"/>
                </a:solidFill>
              </a:rPr>
              <a:t>the cause why Joshua did circumcise: All the people that came out of Egypt, </a:t>
            </a:r>
            <a:r>
              <a:rPr lang="en-US" sz="4000" i="1" dirty="0">
                <a:solidFill>
                  <a:schemeClr val="bg1"/>
                </a:solidFill>
              </a:rPr>
              <a:t>that were </a:t>
            </a:r>
            <a:r>
              <a:rPr lang="en-US" sz="4000" dirty="0">
                <a:solidFill>
                  <a:schemeClr val="bg1"/>
                </a:solidFill>
              </a:rPr>
              <a:t>males, </a:t>
            </a:r>
            <a:r>
              <a:rPr lang="en-US" sz="4000" i="1" dirty="0">
                <a:solidFill>
                  <a:schemeClr val="bg1"/>
                </a:solidFill>
              </a:rPr>
              <a:t>even </a:t>
            </a:r>
            <a:r>
              <a:rPr lang="en-US" sz="4000" dirty="0">
                <a:solidFill>
                  <a:schemeClr val="bg1"/>
                </a:solidFill>
              </a:rPr>
              <a:t>all the men of war, died in the wilderness by the way, after they came out of Egypt. </a:t>
            </a:r>
            <a:r>
              <a:rPr lang="en-US" sz="4000" baseline="30000" dirty="0">
                <a:solidFill>
                  <a:schemeClr val="bg1"/>
                </a:solidFill>
              </a:rPr>
              <a:t>Jos 5:5</a:t>
            </a:r>
            <a:r>
              <a:rPr lang="en-US" sz="4000" dirty="0">
                <a:solidFill>
                  <a:schemeClr val="bg1"/>
                </a:solidFill>
              </a:rPr>
              <a:t> Now all the people that came out were circumcised: but all the people </a:t>
            </a:r>
            <a:r>
              <a:rPr lang="en-US" sz="4000" i="1" dirty="0">
                <a:solidFill>
                  <a:schemeClr val="bg1"/>
                </a:solidFill>
              </a:rPr>
              <a:t>that were </a:t>
            </a:r>
            <a:r>
              <a:rPr lang="en-US" sz="4000" dirty="0">
                <a:solidFill>
                  <a:schemeClr val="bg1"/>
                </a:solidFill>
              </a:rPr>
              <a:t>born in the wilderness by the way as they came forth out of Egypt, </a:t>
            </a:r>
            <a:r>
              <a:rPr lang="en-US" sz="4000" i="1" dirty="0">
                <a:solidFill>
                  <a:schemeClr val="bg1"/>
                </a:solidFill>
              </a:rPr>
              <a:t>them </a:t>
            </a:r>
            <a:r>
              <a:rPr lang="en-US" sz="4000" dirty="0">
                <a:solidFill>
                  <a:schemeClr val="bg1"/>
                </a:solidFill>
              </a:rPr>
              <a:t>they had not circumcised.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Jos 5:6</a:t>
            </a:r>
            <a:r>
              <a:rPr lang="en-US" sz="4000" dirty="0">
                <a:solidFill>
                  <a:schemeClr val="bg1"/>
                </a:solidFill>
              </a:rPr>
              <a:t> For the children of Israel walked forty years in the wilderness, till all the people </a:t>
            </a:r>
            <a:r>
              <a:rPr lang="en-US" sz="4000" i="1" dirty="0">
                <a:solidFill>
                  <a:schemeClr val="bg1"/>
                </a:solidFill>
              </a:rPr>
              <a:t>that were </a:t>
            </a:r>
            <a:r>
              <a:rPr lang="en-US" sz="4000" dirty="0">
                <a:solidFill>
                  <a:schemeClr val="bg1"/>
                </a:solidFill>
              </a:rPr>
              <a:t>men of war, which came out of Egypt, were consumed, because they obeyed not the voice of the LORD: unto whom the LORD sware that he would not show them the land, which the LORD sware unto their fathers that he would give us, a land that floweth with milk and honey.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Jos 5:7</a:t>
            </a:r>
            <a:r>
              <a:rPr lang="en-US" sz="4000" dirty="0">
                <a:solidFill>
                  <a:schemeClr val="bg1"/>
                </a:solidFill>
              </a:rPr>
              <a:t> And their children, </a:t>
            </a:r>
            <a:r>
              <a:rPr lang="en-US" sz="4000" i="1" dirty="0">
                <a:solidFill>
                  <a:schemeClr val="bg1"/>
                </a:solidFill>
              </a:rPr>
              <a:t>whom </a:t>
            </a:r>
            <a:r>
              <a:rPr lang="en-US" sz="4000" dirty="0">
                <a:solidFill>
                  <a:schemeClr val="bg1"/>
                </a:solidFill>
              </a:rPr>
              <a:t>he raised up in their stead, them Joshua circumcised: for they were uncircumcised, because they had not circumcised them by the way. </a:t>
            </a:r>
          </a:p>
          <a:p>
            <a:pPr marL="0" indent="0" algn="ctr">
              <a:buNone/>
            </a:pPr>
            <a:r>
              <a:rPr lang="en-US" sz="4000" baseline="30000" dirty="0">
                <a:solidFill>
                  <a:schemeClr val="bg1"/>
                </a:solidFill>
              </a:rPr>
              <a:t>Jos 5:8</a:t>
            </a:r>
            <a:r>
              <a:rPr lang="en-US" sz="4000" dirty="0">
                <a:solidFill>
                  <a:schemeClr val="bg1"/>
                </a:solidFill>
              </a:rPr>
              <a:t> And it came to pass, when they had done circumcising all the people, that they abode in their places in the camp, till they were whole.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Jos 5:9</a:t>
            </a:r>
            <a:r>
              <a:rPr lang="en-US" sz="4000" dirty="0">
                <a:solidFill>
                  <a:schemeClr val="bg1"/>
                </a:solidFill>
              </a:rPr>
              <a:t> And the LORD said unto Joshua, This day have I rolled away the reproach of Egypt from off you. Wherefore the name of the place is called Gilgal unto this day. </a:t>
            </a:r>
          </a:p>
          <a:p>
            <a:pPr marL="0" indent="0" algn="ctr">
              <a:buNone/>
            </a:pPr>
            <a:r>
              <a:rPr lang="en-US" sz="4000" baseline="30000" dirty="0">
                <a:solidFill>
                  <a:schemeClr val="bg1"/>
                </a:solidFill>
              </a:rPr>
              <a:t>Jos 5:10</a:t>
            </a:r>
            <a:r>
              <a:rPr lang="en-US" sz="4000" dirty="0">
                <a:solidFill>
                  <a:schemeClr val="bg1"/>
                </a:solidFill>
              </a:rPr>
              <a:t> And the children of Israel encamped in Gilgal, and kept the passover on the fourteenth day of the month at even in the plains of Jericho.</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Cloud by Day and by Night</a:t>
            </a:r>
          </a:p>
          <a:p>
            <a:pPr marL="0" indent="0" algn="ctr">
              <a:buNone/>
            </a:pPr>
            <a:r>
              <a:rPr lang="en-US" sz="4000" dirty="0">
                <a:solidFill>
                  <a:schemeClr val="bg1"/>
                </a:solidFill>
              </a:rPr>
              <a:t> </a:t>
            </a:r>
          </a:p>
          <a:p>
            <a:pPr marL="0" indent="0" algn="ctr">
              <a:buNone/>
            </a:pPr>
            <a:r>
              <a:rPr lang="en-US" sz="4000" baseline="30000" dirty="0">
                <a:solidFill>
                  <a:schemeClr val="bg1"/>
                </a:solidFill>
              </a:rPr>
              <a:t>Nu 9:15</a:t>
            </a:r>
            <a:r>
              <a:rPr lang="en-US" sz="4000" dirty="0">
                <a:solidFill>
                  <a:schemeClr val="bg1"/>
                </a:solidFill>
              </a:rPr>
              <a:t> And on the day that the tabernacle was reared up the </a:t>
            </a:r>
            <a:r>
              <a:rPr lang="en-US" sz="4000" u="sng" dirty="0">
                <a:solidFill>
                  <a:schemeClr val="bg1"/>
                </a:solidFill>
              </a:rPr>
              <a:t>cloud</a:t>
            </a:r>
            <a:r>
              <a:rPr lang="en-US" sz="4000" dirty="0">
                <a:solidFill>
                  <a:schemeClr val="bg1"/>
                </a:solidFill>
              </a:rPr>
              <a:t> covered the tabernacle, </a:t>
            </a:r>
            <a:r>
              <a:rPr lang="en-US" sz="4000" i="1" dirty="0">
                <a:solidFill>
                  <a:schemeClr val="bg1"/>
                </a:solidFill>
              </a:rPr>
              <a:t>namely, </a:t>
            </a:r>
            <a:r>
              <a:rPr lang="en-US" sz="4000" dirty="0">
                <a:solidFill>
                  <a:schemeClr val="bg1"/>
                </a:solidFill>
              </a:rPr>
              <a:t>the tent of the testimony: and at even there was upon the tabernacle as it were the </a:t>
            </a:r>
            <a:r>
              <a:rPr lang="en-US" sz="4000" u="sng" dirty="0">
                <a:solidFill>
                  <a:schemeClr val="bg1"/>
                </a:solidFill>
              </a:rPr>
              <a:t>appearance of fire</a:t>
            </a:r>
            <a:r>
              <a:rPr lang="en-US" sz="4000" dirty="0">
                <a:solidFill>
                  <a:schemeClr val="bg1"/>
                </a:solidFill>
              </a:rPr>
              <a:t>, until the morning.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57208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Cloud has been used before as a sign, a promise, and the Presence of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Ge 9:13</a:t>
            </a:r>
            <a:r>
              <a:rPr lang="en-US" sz="4000" dirty="0">
                <a:solidFill>
                  <a:schemeClr val="bg1"/>
                </a:solidFill>
              </a:rPr>
              <a:t> I do set my bow in the cloud, and it shall be for a token of a covenant between me and the earth. </a:t>
            </a:r>
            <a:r>
              <a:rPr lang="en-US" sz="4000" baseline="30000" dirty="0">
                <a:solidFill>
                  <a:schemeClr val="bg1"/>
                </a:solidFill>
              </a:rPr>
              <a:t>Ge 9:14</a:t>
            </a:r>
            <a:r>
              <a:rPr lang="en-US" sz="4000" dirty="0">
                <a:solidFill>
                  <a:schemeClr val="bg1"/>
                </a:solidFill>
              </a:rPr>
              <a:t> And it shall come to pass, when I bring a cloud over the earth, that the bow shall be seen in the cloud: </a:t>
            </a:r>
          </a:p>
          <a:p>
            <a:pPr marL="0" indent="0" algn="ctr">
              <a:buNone/>
            </a:pPr>
            <a:r>
              <a:rPr lang="en-US" sz="4000" baseline="30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012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Ge 9:16</a:t>
            </a:r>
            <a:r>
              <a:rPr lang="en-US" sz="4000" dirty="0">
                <a:solidFill>
                  <a:schemeClr val="bg1"/>
                </a:solidFill>
              </a:rPr>
              <a:t> And the bow shall be in the cloud; and I will look upon it, that I may remember the everlasting covenant between God and every living creature of all flesh that </a:t>
            </a:r>
            <a:r>
              <a:rPr lang="en-US" sz="4000" i="1" dirty="0">
                <a:solidFill>
                  <a:schemeClr val="bg1"/>
                </a:solidFill>
              </a:rPr>
              <a:t>is </a:t>
            </a:r>
            <a:r>
              <a:rPr lang="en-US" sz="4000" dirty="0">
                <a:solidFill>
                  <a:schemeClr val="bg1"/>
                </a:solidFill>
              </a:rPr>
              <a:t>upon the earth. </a:t>
            </a:r>
          </a:p>
          <a:p>
            <a:pPr marL="0" indent="0" algn="ctr">
              <a:buNone/>
            </a:pPr>
            <a:r>
              <a:rPr lang="en-US" sz="4000" baseline="30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65134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13:21</a:t>
            </a:r>
            <a:r>
              <a:rPr lang="en-US" sz="4000" dirty="0">
                <a:solidFill>
                  <a:schemeClr val="bg1"/>
                </a:solidFill>
              </a:rPr>
              <a:t> And YeHoVaH went before them by day in a pillar of a cloud, to lead them the way; and by night in a pillar of fire, to give them light; to go by day and night: </a:t>
            </a:r>
          </a:p>
          <a:p>
            <a:pPr marL="0" indent="0" algn="ctr">
              <a:buNone/>
            </a:pPr>
            <a:r>
              <a:rPr lang="en-US" sz="4000" baseline="30000" dirty="0">
                <a:solidFill>
                  <a:schemeClr val="bg1"/>
                </a:solidFill>
              </a:rPr>
              <a:t>Ex 13:22</a:t>
            </a:r>
            <a:r>
              <a:rPr lang="en-US" sz="4000" dirty="0">
                <a:solidFill>
                  <a:schemeClr val="bg1"/>
                </a:solidFill>
              </a:rPr>
              <a:t> He took not away the pillar of the cloud by day, nor the pillar of fire by night, </a:t>
            </a:r>
            <a:r>
              <a:rPr lang="en-US" sz="4000" i="1" dirty="0">
                <a:solidFill>
                  <a:schemeClr val="bg1"/>
                </a:solidFill>
              </a:rPr>
              <a:t>from </a:t>
            </a:r>
            <a:r>
              <a:rPr lang="en-US" sz="4000" dirty="0">
                <a:solidFill>
                  <a:schemeClr val="bg1"/>
                </a:solidFill>
              </a:rPr>
              <a:t>before the people.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2042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979" y="402610"/>
            <a:ext cx="7518021" cy="4064474"/>
          </a:xfrm>
        </p:spPr>
        <p:txBody>
          <a:bodyPr>
            <a:normAutofit fontScale="77500" lnSpcReduction="20000"/>
          </a:bodyPr>
          <a:lstStyle/>
          <a:p>
            <a:pPr marL="0" indent="0" algn="ctr">
              <a:buNone/>
            </a:pPr>
            <a:r>
              <a:rPr lang="en-US" sz="4000" baseline="30000" dirty="0">
                <a:solidFill>
                  <a:schemeClr val="bg1"/>
                </a:solidFill>
              </a:rPr>
              <a:t>Ex 14:19</a:t>
            </a:r>
            <a:r>
              <a:rPr lang="en-US" sz="4000" dirty="0">
                <a:solidFill>
                  <a:schemeClr val="bg1"/>
                </a:solidFill>
              </a:rPr>
              <a:t> And the angel of God, which went before the camp of Israel, removed and went behind them; and the pillar of the cloud went from before their face, and stood behind them: </a:t>
            </a:r>
          </a:p>
          <a:p>
            <a:pPr marL="0" indent="0" algn="ctr">
              <a:buNone/>
            </a:pPr>
            <a:r>
              <a:rPr lang="en-US" sz="4000" baseline="30000" dirty="0">
                <a:solidFill>
                  <a:schemeClr val="bg1"/>
                </a:solidFill>
              </a:rPr>
              <a:t>Ex 14:20</a:t>
            </a:r>
            <a:r>
              <a:rPr lang="en-US" sz="4000" dirty="0">
                <a:solidFill>
                  <a:schemeClr val="bg1"/>
                </a:solidFill>
              </a:rPr>
              <a:t> And it came between the camp of the Egyptians and the camp of Israel; and it was a cloud and darkness </a:t>
            </a:r>
            <a:r>
              <a:rPr lang="en-US" sz="4000" i="1" dirty="0">
                <a:solidFill>
                  <a:schemeClr val="bg1"/>
                </a:solidFill>
              </a:rPr>
              <a:t>to them, </a:t>
            </a:r>
            <a:r>
              <a:rPr lang="en-US" sz="4000" dirty="0">
                <a:solidFill>
                  <a:schemeClr val="bg1"/>
                </a:solidFill>
              </a:rPr>
              <a:t>but it gave light by night </a:t>
            </a:r>
            <a:r>
              <a:rPr lang="en-US" sz="4000" i="1" dirty="0">
                <a:solidFill>
                  <a:schemeClr val="bg1"/>
                </a:solidFill>
              </a:rPr>
              <a:t>to these: </a:t>
            </a:r>
            <a:r>
              <a:rPr lang="en-US" sz="4000" dirty="0">
                <a:solidFill>
                  <a:schemeClr val="bg1"/>
                </a:solidFill>
              </a:rPr>
              <a:t>so that the one came not near the other all the night.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10765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429905"/>
            <a:ext cx="7681794" cy="4084946"/>
          </a:xfrm>
        </p:spPr>
        <p:txBody>
          <a:bodyPr>
            <a:normAutofit fontScale="77500" lnSpcReduction="20000"/>
          </a:bodyPr>
          <a:lstStyle/>
          <a:p>
            <a:pPr marL="0" indent="0" algn="ctr">
              <a:buNone/>
            </a:pPr>
            <a:r>
              <a:rPr lang="en-US" sz="4000" dirty="0">
                <a:solidFill>
                  <a:schemeClr val="bg1"/>
                </a:solidFill>
              </a:rPr>
              <a:t>On one side of the Cloud was darkness.</a:t>
            </a:r>
          </a:p>
          <a:p>
            <a:pPr marL="0" indent="0" algn="ctr">
              <a:buNone/>
            </a:pPr>
            <a:r>
              <a:rPr lang="en-US" sz="4000" dirty="0">
                <a:solidFill>
                  <a:schemeClr val="bg1"/>
                </a:solidFill>
              </a:rPr>
              <a:t>On the other side of the Cloud was light. </a:t>
            </a:r>
          </a:p>
          <a:p>
            <a:pPr marL="0" indent="0" algn="ctr">
              <a:buNone/>
            </a:pPr>
            <a:endParaRPr lang="en-US" sz="1700" dirty="0">
              <a:solidFill>
                <a:schemeClr val="bg1"/>
              </a:solidFill>
            </a:endParaRPr>
          </a:p>
          <a:p>
            <a:pPr marL="0" indent="0" algn="ctr">
              <a:buNone/>
            </a:pPr>
            <a:r>
              <a:rPr lang="en-US" sz="4000" b="1" dirty="0">
                <a:solidFill>
                  <a:schemeClr val="bg1"/>
                </a:solidFill>
              </a:rPr>
              <a:t>How you see the clouds in your life will depend on your state of mind.</a:t>
            </a:r>
          </a:p>
          <a:p>
            <a:pPr marL="0" indent="0" algn="ctr">
              <a:buNone/>
            </a:pPr>
            <a:r>
              <a:rPr lang="en-US" sz="4000" dirty="0">
                <a:solidFill>
                  <a:schemeClr val="bg1"/>
                </a:solidFill>
              </a:rPr>
              <a:t> </a:t>
            </a:r>
          </a:p>
          <a:p>
            <a:pPr marL="0" indent="0" algn="ctr">
              <a:buNone/>
            </a:pPr>
            <a:r>
              <a:rPr lang="en-US" sz="4000" baseline="30000" dirty="0">
                <a:solidFill>
                  <a:schemeClr val="bg1"/>
                </a:solidFill>
              </a:rPr>
              <a:t>Ex 14:24</a:t>
            </a:r>
            <a:r>
              <a:rPr lang="en-US" sz="4000" dirty="0">
                <a:solidFill>
                  <a:schemeClr val="bg1"/>
                </a:solidFill>
              </a:rPr>
              <a:t> And it came to pass, that in the morning watch YeHoVaH looked unto the host of the Egyptians through the pillar of fire and of the cloud, and troubled the host of the Egyptians,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49692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16:10</a:t>
            </a:r>
            <a:r>
              <a:rPr lang="en-US" sz="4000" dirty="0">
                <a:solidFill>
                  <a:schemeClr val="bg1"/>
                </a:solidFill>
              </a:rPr>
              <a:t> And it came to pass, as Aaron spake unto the whole congregation of the children of Israel, that they looked toward the wilderness, and, behold, the glory of YeHoVaH appeared in the cloud. </a:t>
            </a:r>
          </a:p>
          <a:p>
            <a:pPr marL="0" indent="0" algn="ctr">
              <a:buNone/>
            </a:pPr>
            <a:r>
              <a:rPr lang="en-US" sz="4000" dirty="0">
                <a:solidFill>
                  <a:schemeClr val="bg1"/>
                </a:solidFill>
              </a:rPr>
              <a:t> </a:t>
            </a:r>
          </a:p>
          <a:p>
            <a:pPr marL="0" indent="0" algn="ctr">
              <a:buNone/>
            </a:pPr>
            <a:r>
              <a:rPr lang="en-US" sz="4000" dirty="0">
                <a:solidFill>
                  <a:schemeClr val="bg1"/>
                </a:solidFill>
              </a:rPr>
              <a:t>The Cloud showed up in Matthew, Mark, Luke, and Acts.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04502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861" y="388961"/>
            <a:ext cx="7697336" cy="4125890"/>
          </a:xfrm>
        </p:spPr>
        <p:txBody>
          <a:bodyPr>
            <a:normAutofit fontScale="77500" lnSpcReduction="20000"/>
          </a:bodyPr>
          <a:lstStyle/>
          <a:p>
            <a:pPr marL="0" indent="0" algn="ctr">
              <a:buNone/>
            </a:pPr>
            <a:r>
              <a:rPr lang="en-US" sz="4000" baseline="30000" dirty="0">
                <a:solidFill>
                  <a:schemeClr val="bg1"/>
                </a:solidFill>
              </a:rPr>
              <a:t>Mt 17:5</a:t>
            </a:r>
            <a:r>
              <a:rPr lang="en-US" sz="4000" dirty="0">
                <a:solidFill>
                  <a:schemeClr val="bg1"/>
                </a:solidFill>
              </a:rPr>
              <a:t> While he yet spake, behold, a bright cloud overshadowed them: and behold a voice out of the cloud, which said, This is my beloved Son, in whom I am well pleased; hear ye him. </a:t>
            </a:r>
          </a:p>
          <a:p>
            <a:pPr marL="0" indent="0" algn="ctr">
              <a:buNone/>
            </a:pPr>
            <a:r>
              <a:rPr lang="en-US" sz="4000" baseline="30000" dirty="0">
                <a:solidFill>
                  <a:schemeClr val="bg1"/>
                </a:solidFill>
              </a:rPr>
              <a:t> </a:t>
            </a:r>
            <a:endParaRPr lang="en-US" sz="4000" dirty="0">
              <a:solidFill>
                <a:schemeClr val="bg1"/>
              </a:solidFill>
            </a:endParaRPr>
          </a:p>
          <a:p>
            <a:pPr marL="0" indent="0" algn="ctr">
              <a:buNone/>
            </a:pPr>
            <a:r>
              <a:rPr lang="en-US" sz="4000" baseline="30000" dirty="0">
                <a:solidFill>
                  <a:schemeClr val="bg1"/>
                </a:solidFill>
              </a:rPr>
              <a:t>Mk 9:7</a:t>
            </a:r>
            <a:r>
              <a:rPr lang="en-US" sz="4000" dirty="0">
                <a:solidFill>
                  <a:schemeClr val="bg1"/>
                </a:solidFill>
              </a:rPr>
              <a:t> And there was a cloud that overshadowed them: and a voice came out of the cloud, saying, This is my beloved Son: hear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93567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9:34</a:t>
            </a:r>
            <a:r>
              <a:rPr lang="en-US" sz="4000" dirty="0">
                <a:solidFill>
                  <a:schemeClr val="bg1"/>
                </a:solidFill>
              </a:rPr>
              <a:t> While he thus spake, there came a cloud, and overshadowed them: and they feared as they entered into the cloud. </a:t>
            </a:r>
          </a:p>
          <a:p>
            <a:pPr marL="0" indent="0" algn="ctr">
              <a:buNone/>
            </a:pPr>
            <a:r>
              <a:rPr lang="en-US" sz="4000" baseline="30000" dirty="0">
                <a:solidFill>
                  <a:schemeClr val="bg1"/>
                </a:solidFill>
              </a:rPr>
              <a:t>Lk 9:35</a:t>
            </a:r>
            <a:r>
              <a:rPr lang="en-US" sz="4000" dirty="0">
                <a:solidFill>
                  <a:schemeClr val="bg1"/>
                </a:solidFill>
              </a:rPr>
              <a:t> And there came a voice out of the cloud, saying, This is my beloved Son: hear him. </a:t>
            </a:r>
          </a:p>
          <a:p>
            <a:pPr marL="0" indent="0" algn="ctr">
              <a:buNone/>
            </a:pPr>
            <a:r>
              <a:rPr lang="en-US" sz="4000" baseline="30000" dirty="0">
                <a:solidFill>
                  <a:schemeClr val="bg1"/>
                </a:solidFill>
              </a:rPr>
              <a:t> </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01002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Lk 21:27</a:t>
            </a:r>
            <a:r>
              <a:rPr lang="en-US" sz="4000" dirty="0">
                <a:solidFill>
                  <a:schemeClr val="bg1"/>
                </a:solidFill>
              </a:rPr>
              <a:t> And then shall they see the Son of man coming in a cloud with power and great glory. </a:t>
            </a:r>
          </a:p>
          <a:p>
            <a:pPr marL="0" indent="0" algn="ctr">
              <a:buNone/>
            </a:pPr>
            <a:r>
              <a:rPr lang="en-US" sz="4000" dirty="0">
                <a:solidFill>
                  <a:schemeClr val="bg1"/>
                </a:solidFill>
              </a:rPr>
              <a:t> </a:t>
            </a:r>
          </a:p>
          <a:p>
            <a:pPr marL="0" indent="0" algn="ctr">
              <a:buNone/>
            </a:pPr>
            <a:r>
              <a:rPr lang="en-US" sz="4000" baseline="30000" dirty="0">
                <a:solidFill>
                  <a:schemeClr val="bg1"/>
                </a:solidFill>
              </a:rPr>
              <a:t>Ac 1:9</a:t>
            </a:r>
            <a:r>
              <a:rPr lang="en-US" sz="4000" dirty="0">
                <a:solidFill>
                  <a:schemeClr val="bg1"/>
                </a:solidFill>
              </a:rPr>
              <a:t> And when he had spoken these things, while they beheld, he was taken up; and a cloud received him out of their sight.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11955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973" y="348018"/>
            <a:ext cx="7779224" cy="4166833"/>
          </a:xfrm>
        </p:spPr>
        <p:txBody>
          <a:bodyPr>
            <a:normAutofit fontScale="77500" lnSpcReduction="20000"/>
          </a:bodyPr>
          <a:lstStyle/>
          <a:p>
            <a:pPr marL="0" indent="0" algn="ctr">
              <a:buNone/>
            </a:pPr>
            <a:r>
              <a:rPr lang="en-US" sz="4000" baseline="30000" dirty="0">
                <a:solidFill>
                  <a:schemeClr val="bg1"/>
                </a:solidFill>
              </a:rPr>
              <a:t>Ex 19:9</a:t>
            </a:r>
            <a:r>
              <a:rPr lang="en-US" sz="4000" dirty="0">
                <a:solidFill>
                  <a:schemeClr val="bg1"/>
                </a:solidFill>
              </a:rPr>
              <a:t> And YeHoVaH said unto Moses, Lo, I come unto thee in a thick cloud, that the people may hear when I speak with thee, and believe thee for ever. And Moses told the words of the people unto YeHoVaH. </a:t>
            </a:r>
            <a:r>
              <a:rPr lang="en-US" sz="4000" baseline="30000" dirty="0">
                <a:solidFill>
                  <a:schemeClr val="bg1"/>
                </a:solidFill>
              </a:rPr>
              <a:t>Ex 19:16</a:t>
            </a:r>
            <a:r>
              <a:rPr lang="en-US" sz="4000" dirty="0">
                <a:solidFill>
                  <a:schemeClr val="bg1"/>
                </a:solidFill>
              </a:rPr>
              <a:t> And it came to pass on the third day in the morning, that there were thunders and lightnings, and a thick cloud upon the mount, and the voice of the trumpet exceeding loud; so that all the people that </a:t>
            </a:r>
            <a:r>
              <a:rPr lang="en-US" sz="4000" i="1" dirty="0">
                <a:solidFill>
                  <a:schemeClr val="bg1"/>
                </a:solidFill>
              </a:rPr>
              <a:t>was </a:t>
            </a:r>
            <a:r>
              <a:rPr lang="en-US" sz="4000" dirty="0">
                <a:solidFill>
                  <a:schemeClr val="bg1"/>
                </a:solidFill>
              </a:rPr>
              <a:t>in the camp trembled.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9583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Nu 9:16</a:t>
            </a:r>
            <a:r>
              <a:rPr lang="en-US" sz="4000" dirty="0">
                <a:solidFill>
                  <a:schemeClr val="bg1"/>
                </a:solidFill>
              </a:rPr>
              <a:t> So it was always: the cloud covered it </a:t>
            </a:r>
            <a:r>
              <a:rPr lang="en-US" sz="4000" i="1" dirty="0">
                <a:solidFill>
                  <a:schemeClr val="bg1"/>
                </a:solidFill>
              </a:rPr>
              <a:t>by day, </a:t>
            </a:r>
            <a:r>
              <a:rPr lang="en-US" sz="4000" dirty="0">
                <a:solidFill>
                  <a:schemeClr val="bg1"/>
                </a:solidFill>
              </a:rPr>
              <a:t>and the appearance of fire by night. </a:t>
            </a:r>
          </a:p>
          <a:p>
            <a:pPr marL="0" indent="0" algn="ctr">
              <a:buNone/>
            </a:pPr>
            <a:r>
              <a:rPr lang="en-US" sz="4000" baseline="30000" dirty="0">
                <a:solidFill>
                  <a:schemeClr val="bg1"/>
                </a:solidFill>
              </a:rPr>
              <a:t>Nu 9:17</a:t>
            </a:r>
            <a:r>
              <a:rPr lang="en-US" sz="4000" dirty="0">
                <a:solidFill>
                  <a:schemeClr val="bg1"/>
                </a:solidFill>
              </a:rPr>
              <a:t> And when the cloud was taken up from the tabernacle, then after that the children of Israel journeyed: and in the place where the cloud abode, there the children of Israel pitched their tents.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066974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Nu 9:18</a:t>
            </a:r>
            <a:r>
              <a:rPr lang="en-US" sz="4000" dirty="0">
                <a:solidFill>
                  <a:schemeClr val="bg1"/>
                </a:solidFill>
              </a:rPr>
              <a:t> At the commandment of YeHoVaH the children of Israel journeyed, and at the commandment of YeHoVaH they pitched: as long as the cloud abode upon the tabernacle they rested in their tents. </a:t>
            </a:r>
          </a:p>
          <a:p>
            <a:pPr marL="0" indent="0" algn="ctr">
              <a:buNone/>
            </a:pPr>
            <a:r>
              <a:rPr lang="en-US" sz="4000" baseline="30000" dirty="0">
                <a:solidFill>
                  <a:schemeClr val="bg1"/>
                </a:solidFill>
              </a:rPr>
              <a:t>Nu 9:19</a:t>
            </a:r>
            <a:r>
              <a:rPr lang="en-US" sz="4000" dirty="0">
                <a:solidFill>
                  <a:schemeClr val="bg1"/>
                </a:solidFill>
              </a:rPr>
              <a:t> And when the cloud tarried long upon the tabernacle many days, then the children of Israel kept the charge of YeHoVaH, and journeyed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04228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Nu 9:20</a:t>
            </a:r>
            <a:r>
              <a:rPr lang="en-US" sz="4000" dirty="0">
                <a:solidFill>
                  <a:schemeClr val="bg1"/>
                </a:solidFill>
              </a:rPr>
              <a:t> And </a:t>
            </a:r>
            <a:r>
              <a:rPr lang="en-US" sz="4000" i="1" dirty="0">
                <a:solidFill>
                  <a:schemeClr val="bg1"/>
                </a:solidFill>
              </a:rPr>
              <a:t>so </a:t>
            </a:r>
            <a:r>
              <a:rPr lang="en-US" sz="4000" dirty="0">
                <a:solidFill>
                  <a:schemeClr val="bg1"/>
                </a:solidFill>
              </a:rPr>
              <a:t>it was, when the cloud was a few days upon the tabernacle; according to the commandment of YeHoVaH they abode in their tents, and according to the commandment of YeHoVaH they journeyed. </a:t>
            </a:r>
          </a:p>
          <a:p>
            <a:pPr marL="0" indent="0" algn="ctr">
              <a:buNone/>
            </a:pPr>
            <a:r>
              <a:rPr lang="en-US" sz="4000" baseline="30000" dirty="0">
                <a:solidFill>
                  <a:schemeClr val="bg1"/>
                </a:solidFill>
              </a:rPr>
              <a:t>Nu 9:21</a:t>
            </a:r>
            <a:r>
              <a:rPr lang="en-US" sz="4000" dirty="0">
                <a:solidFill>
                  <a:schemeClr val="bg1"/>
                </a:solidFill>
              </a:rPr>
              <a:t> And </a:t>
            </a:r>
            <a:r>
              <a:rPr lang="en-US" sz="4000" i="1" dirty="0">
                <a:solidFill>
                  <a:schemeClr val="bg1"/>
                </a:solidFill>
              </a:rPr>
              <a:t>so </a:t>
            </a:r>
            <a:r>
              <a:rPr lang="en-US" sz="4000" dirty="0">
                <a:solidFill>
                  <a:schemeClr val="bg1"/>
                </a:solidFill>
              </a:rPr>
              <a:t>it was, when the cloud abode from even unto the morning, and </a:t>
            </a:r>
            <a:r>
              <a:rPr lang="en-US" sz="4000" i="1" dirty="0">
                <a:solidFill>
                  <a:schemeClr val="bg1"/>
                </a:solidFill>
              </a:rPr>
              <a:t>that </a:t>
            </a:r>
            <a:r>
              <a:rPr lang="en-US" sz="4000" dirty="0">
                <a:solidFill>
                  <a:schemeClr val="bg1"/>
                </a:solidFill>
              </a:rPr>
              <a:t>the cloud was taken up in the morning, then they journeyed: whether </a:t>
            </a:r>
            <a:r>
              <a:rPr lang="en-US" sz="4000" i="1" dirty="0">
                <a:solidFill>
                  <a:schemeClr val="bg1"/>
                </a:solidFill>
              </a:rPr>
              <a:t>it was </a:t>
            </a:r>
            <a:r>
              <a:rPr lang="en-US" sz="4000" dirty="0">
                <a:solidFill>
                  <a:schemeClr val="bg1"/>
                </a:solidFill>
              </a:rPr>
              <a:t>by day or by night that the cloud was taken up, they journeyed.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197808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Nu 9:22</a:t>
            </a:r>
            <a:r>
              <a:rPr lang="en-US" sz="4000" dirty="0">
                <a:solidFill>
                  <a:schemeClr val="bg1"/>
                </a:solidFill>
              </a:rPr>
              <a:t> Or </a:t>
            </a:r>
            <a:r>
              <a:rPr lang="en-US" sz="4000" i="1" dirty="0">
                <a:solidFill>
                  <a:schemeClr val="bg1"/>
                </a:solidFill>
              </a:rPr>
              <a:t>whether it were </a:t>
            </a:r>
            <a:r>
              <a:rPr lang="en-US" sz="4000" dirty="0">
                <a:solidFill>
                  <a:schemeClr val="bg1"/>
                </a:solidFill>
              </a:rPr>
              <a:t>two days, or a month, or a year, that the cloud tarried upon the tabernacle, remaining thereon, the children of Israel abode in their tents, and journeyed not: but when it was taken up, they journeyed. </a:t>
            </a:r>
          </a:p>
          <a:p>
            <a:pPr marL="0" indent="0" algn="ctr" fontAlgn="base">
              <a:buNone/>
            </a:pPr>
            <a:r>
              <a:rPr lang="en-US" sz="4000" baseline="30000" dirty="0">
                <a:solidFill>
                  <a:schemeClr val="bg1"/>
                </a:solidFill>
              </a:rPr>
              <a:t>Nu 9:23</a:t>
            </a:r>
            <a:r>
              <a:rPr lang="en-US" sz="4000" dirty="0">
                <a:solidFill>
                  <a:schemeClr val="bg1"/>
                </a:solidFill>
              </a:rPr>
              <a:t> At the commandment of YeHoVaH they rested in the tents, and at the commandment of YeHoVaH they journeyed: they kept the charge of YeHoVaH, at the commandment of YeHoVaH by the hand of Moses.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0069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447422</TotalTime>
  <Words>4875</Words>
  <Application>Microsoft Office PowerPoint</Application>
  <PresentationFormat>On-screen Show (16:9)</PresentationFormat>
  <Paragraphs>504</Paragraphs>
  <Slides>88</Slides>
  <Notes>88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3204</cp:revision>
  <dcterms:created xsi:type="dcterms:W3CDTF">2015-08-01T01:54:59Z</dcterms:created>
  <dcterms:modified xsi:type="dcterms:W3CDTF">2023-04-28T01:49:26Z</dcterms:modified>
</cp:coreProperties>
</file>