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sldIdLst>
    <p:sldId id="256" r:id="rId5"/>
    <p:sldId id="257" r:id="rId6"/>
    <p:sldId id="3920" r:id="rId7"/>
    <p:sldId id="1981" r:id="rId8"/>
    <p:sldId id="11417" r:id="rId9"/>
    <p:sldId id="4362" r:id="rId10"/>
    <p:sldId id="4366" r:id="rId11"/>
    <p:sldId id="4823" r:id="rId12"/>
    <p:sldId id="5223" r:id="rId13"/>
    <p:sldId id="8938" r:id="rId14"/>
    <p:sldId id="10195" r:id="rId15"/>
    <p:sldId id="10446" r:id="rId16"/>
    <p:sldId id="10450" r:id="rId17"/>
    <p:sldId id="10451" r:id="rId18"/>
    <p:sldId id="10452" r:id="rId19"/>
    <p:sldId id="10453" r:id="rId20"/>
    <p:sldId id="10454" r:id="rId21"/>
    <p:sldId id="10455" r:id="rId22"/>
    <p:sldId id="10456" r:id="rId23"/>
    <p:sldId id="10457" r:id="rId24"/>
    <p:sldId id="10458" r:id="rId25"/>
    <p:sldId id="11424" r:id="rId26"/>
    <p:sldId id="10459" r:id="rId27"/>
    <p:sldId id="10460" r:id="rId28"/>
    <p:sldId id="10461" r:id="rId29"/>
    <p:sldId id="10462" r:id="rId30"/>
    <p:sldId id="10464" r:id="rId31"/>
    <p:sldId id="10465" r:id="rId32"/>
    <p:sldId id="10463" r:id="rId33"/>
    <p:sldId id="10466" r:id="rId34"/>
    <p:sldId id="11425" r:id="rId35"/>
    <p:sldId id="11426" r:id="rId36"/>
    <p:sldId id="11427" r:id="rId37"/>
    <p:sldId id="11428" r:id="rId38"/>
    <p:sldId id="11429" r:id="rId39"/>
    <p:sldId id="11430" r:id="rId40"/>
    <p:sldId id="11431" r:id="rId41"/>
    <p:sldId id="11432" r:id="rId42"/>
    <p:sldId id="11433" r:id="rId43"/>
    <p:sldId id="11434" r:id="rId44"/>
    <p:sldId id="11435" r:id="rId45"/>
    <p:sldId id="11436" r:id="rId46"/>
    <p:sldId id="11437" r:id="rId47"/>
    <p:sldId id="11438" r:id="rId48"/>
    <p:sldId id="11440" r:id="rId49"/>
    <p:sldId id="11441" r:id="rId50"/>
    <p:sldId id="11442" r:id="rId51"/>
    <p:sldId id="11443" r:id="rId52"/>
    <p:sldId id="11444" r:id="rId53"/>
    <p:sldId id="11445" r:id="rId54"/>
    <p:sldId id="11446" r:id="rId55"/>
    <p:sldId id="11447" r:id="rId56"/>
    <p:sldId id="11448" r:id="rId57"/>
    <p:sldId id="11449" r:id="rId58"/>
    <p:sldId id="11450" r:id="rId59"/>
    <p:sldId id="11451" r:id="rId60"/>
    <p:sldId id="11452" r:id="rId61"/>
    <p:sldId id="11453" r:id="rId62"/>
    <p:sldId id="11454" r:id="rId63"/>
    <p:sldId id="11455" r:id="rId64"/>
    <p:sldId id="11456" r:id="rId65"/>
    <p:sldId id="11457" r:id="rId66"/>
    <p:sldId id="11418" r:id="rId67"/>
    <p:sldId id="10467" r:id="rId68"/>
    <p:sldId id="10468" r:id="rId69"/>
    <p:sldId id="11059" r:id="rId70"/>
    <p:sldId id="10183" r:id="rId71"/>
    <p:sldId id="11419" r:id="rId72"/>
    <p:sldId id="11420" r:id="rId73"/>
    <p:sldId id="11421" r:id="rId74"/>
    <p:sldId id="11422" r:id="rId75"/>
    <p:sldId id="11423" r:id="rId7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CE41F-1B2C-4759-93BC-45A3C5C654A2}" v="40" dt="2023-07-23T02:05:29.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475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7/22/2023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7/22/2023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7/22/2023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7/22/2023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7/22/2023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7/22/2023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7/22/2023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7/22/2023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7/22/2023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7/22/2023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7/22/2023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7/22/2023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Mark 4:26-41</a:t>
            </a:r>
          </a:p>
          <a:p>
            <a:pPr algn="ctr">
              <a:buNone/>
            </a:pPr>
            <a:r>
              <a:rPr lang="en-US" sz="4000" b="1" dirty="0">
                <a:solidFill>
                  <a:schemeClr val="bg1"/>
                </a:solidFill>
              </a:rPr>
              <a:t>The Power of the Gospel</a:t>
            </a:r>
            <a:endParaRPr lang="en-US" sz="4000" dirty="0">
              <a:solidFill>
                <a:schemeClr val="bg1"/>
              </a:solidFill>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Kingdom of God and the Gospel of the Kingdom are inseparable. Yeshua came, the first time, to usher in the invisible Kingdom of the Almighty, All-Powerful God of Abraham, Isaac, and Israel to earth and man, by the Power of the Gospel. His teachings were not fully understood by the people of His day and are still not fully understood by the people of our 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In this teaching, we will examine the impact of the </a:t>
            </a:r>
            <a:r>
              <a:rPr lang="en-US" sz="4000" b="1" dirty="0">
                <a:solidFill>
                  <a:schemeClr val="bg1"/>
                </a:solidFill>
              </a:rPr>
              <a:t>Power of the Gospel</a:t>
            </a:r>
            <a:r>
              <a:rPr lang="en-US" sz="4000" dirty="0">
                <a:solidFill>
                  <a:schemeClr val="bg1"/>
                </a:solidFill>
              </a:rPr>
              <a:t> in the lives of those who have ears to hear and its transformative power as taught by Yeshua.</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66" y="350729"/>
            <a:ext cx="8279704" cy="4164121"/>
          </a:xfrm>
        </p:spPr>
        <p:txBody>
          <a:bodyPr>
            <a:noAutofit/>
          </a:bodyPr>
          <a:lstStyle/>
          <a:p>
            <a:pPr marL="0" indent="0" algn="ctr">
              <a:buNone/>
            </a:pPr>
            <a:endParaRPr lang="en-US" sz="500" dirty="0">
              <a:solidFill>
                <a:schemeClr val="bg1"/>
              </a:solidFill>
            </a:endParaRPr>
          </a:p>
          <a:p>
            <a:pPr marL="0" indent="0" algn="ctr">
              <a:buNone/>
            </a:pPr>
            <a:r>
              <a:rPr lang="en-US" sz="2500" dirty="0">
                <a:solidFill>
                  <a:schemeClr val="bg1"/>
                </a:solidFill>
              </a:rPr>
              <a:t>Gospel – </a:t>
            </a:r>
            <a:r>
              <a:rPr lang="en-US" sz="2500" b="1" dirty="0">
                <a:solidFill>
                  <a:schemeClr val="bg1"/>
                </a:solidFill>
              </a:rPr>
              <a:t>2098 </a:t>
            </a:r>
            <a:r>
              <a:rPr lang="el-GR" sz="2500" b="1" dirty="0">
                <a:solidFill>
                  <a:schemeClr val="bg1"/>
                </a:solidFill>
              </a:rPr>
              <a:t>εὐαγγέλιον </a:t>
            </a:r>
            <a:r>
              <a:rPr lang="en-US" sz="2500" dirty="0">
                <a:solidFill>
                  <a:schemeClr val="bg1"/>
                </a:solidFill>
              </a:rPr>
              <a:t>euaggelion {yoo-ang-ghel'-ee-on} </a:t>
            </a:r>
            <a:r>
              <a:rPr lang="en-US" sz="2500" b="1" dirty="0">
                <a:solidFill>
                  <a:schemeClr val="bg1"/>
                </a:solidFill>
              </a:rPr>
              <a:t>Meaning:  </a:t>
            </a:r>
            <a:r>
              <a:rPr lang="en-US" sz="2500" dirty="0">
                <a:solidFill>
                  <a:schemeClr val="bg1"/>
                </a:solidFill>
              </a:rPr>
              <a:t>1) a reward for good tidings 2) good tidings 2a) the glad tidings of the kingdom of God soon to be set up, and subsequently also of Yeshua the Messiah, the founder of this kingdom. After the death of Messiah, the term comprises also the preaching of (concerning) Yeshua Messiah as having suffered death on the cross to procure eternal salvation for the men in the kingdom of God, but as restored to life and exalted to the right hand of God in heaven, thence to return in majesty to consummate the kingdom of God</a:t>
            </a:r>
            <a:endParaRPr lang="en-US" sz="25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2700" dirty="0">
                <a:solidFill>
                  <a:schemeClr val="bg1"/>
                </a:solidFill>
              </a:rPr>
              <a:t>2b) the glad tidings of salvation through Messiah 2c) the proclamation of the grace of God manifest and pledged in Messiah 2d) the gospel 2e) as the messianic rank of Yeshua was proved by his words, his deeds, and his death, the narrative of the sayings, deeds, and death of Yeshua Messiah came to be called the gospel or glad tidings </a:t>
            </a:r>
            <a:r>
              <a:rPr lang="en-US" sz="2700" b="1" dirty="0">
                <a:solidFill>
                  <a:schemeClr val="bg1"/>
                </a:solidFill>
              </a:rPr>
              <a:t>Usage:  </a:t>
            </a:r>
            <a:r>
              <a:rPr lang="en-US" sz="2700" dirty="0">
                <a:solidFill>
                  <a:schemeClr val="bg1"/>
                </a:solidFill>
              </a:rPr>
              <a:t>AV - gospel 46, gospel of Messiah 11, gospel of God 7, gospel of the Kingdom 3, misc 10; 77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It is not the Name Jesus, or Yeshua, or Yahshua, or Yehoshua that saves us. </a:t>
            </a:r>
          </a:p>
          <a:p>
            <a:pPr marL="0" indent="0" algn="ctr">
              <a:buNone/>
            </a:pPr>
            <a:endParaRPr lang="en-US" sz="2400" dirty="0">
              <a:solidFill>
                <a:schemeClr val="bg1"/>
              </a:solidFill>
            </a:endParaRPr>
          </a:p>
          <a:p>
            <a:pPr marL="0" indent="0" algn="ctr">
              <a:buNone/>
            </a:pPr>
            <a:r>
              <a:rPr lang="en-US" sz="4000" b="1" dirty="0">
                <a:solidFill>
                  <a:schemeClr val="bg1"/>
                </a:solidFill>
              </a:rPr>
              <a:t>It is the power of God in the Name</a:t>
            </a:r>
            <a:r>
              <a:rPr lang="en-US" sz="4000" dirty="0">
                <a:solidFill>
                  <a:schemeClr val="bg1"/>
                </a:solidFill>
              </a:rPr>
              <a:t> Jesus, or Yeshua, or Yahshua, or Yehoshua that saves us. </a:t>
            </a:r>
          </a:p>
          <a:p>
            <a:pPr marL="0" indent="0" algn="ctr">
              <a:buNone/>
            </a:pPr>
            <a:endParaRPr lang="en-US" sz="2600" dirty="0">
              <a:solidFill>
                <a:schemeClr val="bg1"/>
              </a:solidFill>
            </a:endParaRPr>
          </a:p>
          <a:p>
            <a:pPr marL="0" indent="0" algn="ctr">
              <a:buNone/>
            </a:pPr>
            <a:r>
              <a:rPr lang="en-US" sz="4000" dirty="0">
                <a:solidFill>
                  <a:schemeClr val="bg1"/>
                </a:solidFill>
              </a:rPr>
              <a:t>It is the Power in the Word of God made flesh and called by the name Yeshua.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57225"/>
            <a:ext cx="7654636" cy="3857625"/>
          </a:xfrm>
        </p:spPr>
        <p:txBody>
          <a:bodyPr>
            <a:normAutofit lnSpcReduction="10000"/>
          </a:bodyPr>
          <a:lstStyle/>
          <a:p>
            <a:pPr marL="0" indent="0" algn="ctr">
              <a:buNone/>
            </a:pPr>
            <a:r>
              <a:rPr lang="en-US" sz="4000" dirty="0">
                <a:solidFill>
                  <a:schemeClr val="bg1"/>
                </a:solidFill>
              </a:rPr>
              <a:t>It is the </a:t>
            </a:r>
            <a:r>
              <a:rPr lang="en-US" sz="4000" b="1" dirty="0">
                <a:solidFill>
                  <a:schemeClr val="bg1"/>
                </a:solidFill>
              </a:rPr>
              <a:t>Word</a:t>
            </a:r>
            <a:r>
              <a:rPr lang="en-US" sz="4000" dirty="0">
                <a:solidFill>
                  <a:schemeClr val="bg1"/>
                </a:solidFill>
              </a:rPr>
              <a:t> of God that saves us.</a:t>
            </a:r>
          </a:p>
          <a:p>
            <a:pPr marL="0" indent="0" algn="ctr">
              <a:buNone/>
            </a:pPr>
            <a:endParaRPr lang="en-US" sz="1500" dirty="0">
              <a:solidFill>
                <a:schemeClr val="bg1"/>
              </a:solidFill>
            </a:endParaRPr>
          </a:p>
          <a:p>
            <a:pPr marL="0" indent="0" algn="ctr">
              <a:buNone/>
            </a:pPr>
            <a:r>
              <a:rPr lang="en-US" sz="4000" dirty="0">
                <a:solidFill>
                  <a:schemeClr val="bg1"/>
                </a:solidFill>
              </a:rPr>
              <a:t>You cannot separate the Name from the </a:t>
            </a:r>
            <a:r>
              <a:rPr lang="en-US" sz="4000" b="1" dirty="0">
                <a:solidFill>
                  <a:schemeClr val="bg1"/>
                </a:solidFill>
              </a:rPr>
              <a:t>WORD</a:t>
            </a:r>
            <a:r>
              <a:rPr lang="en-US" sz="4000" dirty="0">
                <a:solidFill>
                  <a:schemeClr val="bg1"/>
                </a:solidFill>
              </a:rPr>
              <a:t>!</a:t>
            </a:r>
          </a:p>
          <a:p>
            <a:pPr marL="0" indent="0" algn="ctr">
              <a:buNone/>
            </a:pPr>
            <a:endParaRPr lang="en-US" sz="1600" dirty="0">
              <a:solidFill>
                <a:schemeClr val="bg1"/>
              </a:solidFill>
            </a:endParaRPr>
          </a:p>
          <a:p>
            <a:pPr marL="0" indent="0" algn="ctr">
              <a:buNone/>
            </a:pPr>
            <a:r>
              <a:rPr lang="en-US" sz="4000" dirty="0">
                <a:solidFill>
                  <a:schemeClr val="bg1"/>
                </a:solidFill>
              </a:rPr>
              <a:t>It is the Engrafted </a:t>
            </a:r>
            <a:r>
              <a:rPr lang="en-US" sz="4000" b="1" dirty="0">
                <a:solidFill>
                  <a:schemeClr val="bg1"/>
                </a:solidFill>
              </a:rPr>
              <a:t>Word</a:t>
            </a:r>
            <a:r>
              <a:rPr lang="en-US" sz="4000" dirty="0">
                <a:solidFill>
                  <a:schemeClr val="bg1"/>
                </a:solidFill>
              </a:rPr>
              <a:t> that is able to save the soul.</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People can get so caught up in the Name that they miss, or ignore, that </a:t>
            </a:r>
            <a:r>
              <a:rPr lang="en-US" sz="4000" b="1" dirty="0">
                <a:solidFill>
                  <a:schemeClr val="bg1"/>
                </a:solidFill>
              </a:rPr>
              <a:t>He is the Word of God that is given a human Name</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55" y="657225"/>
            <a:ext cx="7543799" cy="3857625"/>
          </a:xfrm>
        </p:spPr>
        <p:txBody>
          <a:bodyPr>
            <a:noAutofit/>
          </a:bodyPr>
          <a:lstStyle/>
          <a:p>
            <a:pPr marL="0" indent="0" algn="ctr">
              <a:buNone/>
            </a:pPr>
            <a:r>
              <a:rPr lang="en-US" sz="3800" dirty="0">
                <a:solidFill>
                  <a:schemeClr val="bg1"/>
                </a:solidFill>
              </a:rPr>
              <a:t>The Gospel is the Good News.</a:t>
            </a:r>
          </a:p>
          <a:p>
            <a:pPr marL="0" indent="0" algn="ctr">
              <a:buNone/>
            </a:pPr>
            <a:r>
              <a:rPr lang="en-US" sz="3800" dirty="0">
                <a:solidFill>
                  <a:schemeClr val="bg1"/>
                </a:solidFill>
              </a:rPr>
              <a:t>The Good News is the Word of God.</a:t>
            </a:r>
          </a:p>
          <a:p>
            <a:pPr marL="0" indent="0" algn="ctr">
              <a:buNone/>
            </a:pPr>
            <a:r>
              <a:rPr lang="en-US" sz="3800" dirty="0">
                <a:solidFill>
                  <a:schemeClr val="bg1"/>
                </a:solidFill>
              </a:rPr>
              <a:t>The Word of God was made flesh and given a human Name (John 1:14).</a:t>
            </a:r>
          </a:p>
          <a:p>
            <a:pPr marL="0" indent="0" algn="ctr">
              <a:buNone/>
            </a:pPr>
            <a:r>
              <a:rPr lang="en-US" sz="3800" dirty="0">
                <a:solidFill>
                  <a:schemeClr val="bg1"/>
                </a:solidFill>
              </a:rPr>
              <a:t>His Name is called the Word of God.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Rev 19:13</a:t>
            </a:r>
            <a:r>
              <a:rPr lang="en-US" sz="4000" dirty="0">
                <a:solidFill>
                  <a:schemeClr val="bg1"/>
                </a:solidFill>
              </a:rPr>
              <a:t> And he </a:t>
            </a:r>
            <a:r>
              <a:rPr lang="en-US" sz="4000" i="1" dirty="0">
                <a:solidFill>
                  <a:schemeClr val="bg1"/>
                </a:solidFill>
              </a:rPr>
              <a:t>was </a:t>
            </a:r>
            <a:r>
              <a:rPr lang="en-US" sz="4000" dirty="0">
                <a:solidFill>
                  <a:schemeClr val="bg1"/>
                </a:solidFill>
              </a:rPr>
              <a:t>clothed with a vesture dipped in blood: and his name is called The Word of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When we are baptized/immersed in the Name of Yeshua, we should be being baptized/immersed in the Word.</a:t>
            </a:r>
          </a:p>
          <a:p>
            <a:pPr marL="0" indent="0" algn="ctr">
              <a:buNone/>
            </a:pPr>
            <a:r>
              <a:rPr lang="en-US" sz="4000" dirty="0">
                <a:solidFill>
                  <a:schemeClr val="bg1"/>
                </a:solidFill>
              </a:rPr>
              <a:t>When we call upon the Name, we are calling on the Word of God.</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Jn 1:1</a:t>
            </a:r>
            <a:r>
              <a:rPr lang="en-US" sz="4000" dirty="0">
                <a:solidFill>
                  <a:schemeClr val="bg1"/>
                </a:solidFill>
              </a:rPr>
              <a:t> In the beginning was the Word, and the Word was with God, and the Word was God.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 He sent His Word.</a:t>
            </a:r>
          </a:p>
          <a:p>
            <a:pPr marL="0" indent="0" algn="ctr">
              <a:buNone/>
            </a:pPr>
            <a:endParaRPr lang="en-US" sz="1700" dirty="0">
              <a:solidFill>
                <a:schemeClr val="bg1"/>
              </a:solidFill>
            </a:endParaRPr>
          </a:p>
          <a:p>
            <a:pPr marL="0" indent="0" algn="ctr">
              <a:buNone/>
            </a:pPr>
            <a:r>
              <a:rPr lang="en-US" sz="4000" baseline="30000" dirty="0">
                <a:solidFill>
                  <a:schemeClr val="bg1"/>
                </a:solidFill>
              </a:rPr>
              <a:t>Ps 107:19</a:t>
            </a:r>
            <a:r>
              <a:rPr lang="en-US" sz="4000" dirty="0">
                <a:solidFill>
                  <a:schemeClr val="bg1"/>
                </a:solidFill>
              </a:rPr>
              <a:t> Then they cry unto the LORD in their trouble, </a:t>
            </a:r>
            <a:r>
              <a:rPr lang="en-US" sz="4000" i="1" dirty="0">
                <a:solidFill>
                  <a:schemeClr val="bg1"/>
                </a:solidFill>
              </a:rPr>
              <a:t>and </a:t>
            </a:r>
            <a:r>
              <a:rPr lang="en-US" sz="4000" dirty="0">
                <a:solidFill>
                  <a:schemeClr val="bg1"/>
                </a:solidFill>
              </a:rPr>
              <a:t>he saveth them out of their distresses. </a:t>
            </a:r>
          </a:p>
          <a:p>
            <a:pPr marL="0" indent="0" algn="ctr">
              <a:buNone/>
            </a:pPr>
            <a:r>
              <a:rPr lang="en-US" sz="4000" baseline="30000" dirty="0">
                <a:solidFill>
                  <a:schemeClr val="bg1"/>
                </a:solidFill>
              </a:rPr>
              <a:t>Ps 107:20</a:t>
            </a:r>
            <a:r>
              <a:rPr lang="en-US" sz="4000" dirty="0">
                <a:solidFill>
                  <a:schemeClr val="bg1"/>
                </a:solidFill>
              </a:rPr>
              <a:t> He sent his word, and healed them, and delivered </a:t>
            </a:r>
            <a:r>
              <a:rPr lang="en-US" sz="4000" i="1" dirty="0">
                <a:solidFill>
                  <a:schemeClr val="bg1"/>
                </a:solidFill>
              </a:rPr>
              <a:t>them </a:t>
            </a:r>
            <a:r>
              <a:rPr lang="en-US" sz="4000" dirty="0">
                <a:solidFill>
                  <a:schemeClr val="bg1"/>
                </a:solidFill>
              </a:rPr>
              <a:t>from their destructions. </a:t>
            </a:r>
          </a:p>
          <a:p>
            <a:pPr marL="0" indent="0" algn="ctr">
              <a:buNone/>
            </a:pPr>
            <a:r>
              <a:rPr lang="en-US" sz="4000" baseline="30000" dirty="0">
                <a:solidFill>
                  <a:schemeClr val="bg1"/>
                </a:solidFill>
              </a:rPr>
              <a:t>Ps 107:21</a:t>
            </a:r>
            <a:r>
              <a:rPr lang="en-US" sz="4000" dirty="0">
                <a:solidFill>
                  <a:schemeClr val="bg1"/>
                </a:solidFill>
              </a:rPr>
              <a:t> Oh that </a:t>
            </a:r>
            <a:r>
              <a:rPr lang="en-US" sz="4000" i="1" dirty="0">
                <a:solidFill>
                  <a:schemeClr val="bg1"/>
                </a:solidFill>
              </a:rPr>
              <a:t>men </a:t>
            </a:r>
            <a:r>
              <a:rPr lang="en-US" sz="4000" dirty="0">
                <a:solidFill>
                  <a:schemeClr val="bg1"/>
                </a:solidFill>
              </a:rPr>
              <a:t>would praise the LORD </a:t>
            </a:r>
            <a:r>
              <a:rPr lang="en-US" sz="4000" i="1" dirty="0">
                <a:solidFill>
                  <a:schemeClr val="bg1"/>
                </a:solidFill>
              </a:rPr>
              <a:t>for </a:t>
            </a:r>
            <a:r>
              <a:rPr lang="en-US" sz="4000" dirty="0">
                <a:solidFill>
                  <a:schemeClr val="bg1"/>
                </a:solidFill>
              </a:rPr>
              <a:t>his goodness, and </a:t>
            </a:r>
            <a:r>
              <a:rPr lang="en-US" sz="4000" i="1" dirty="0">
                <a:solidFill>
                  <a:schemeClr val="bg1"/>
                </a:solidFill>
              </a:rPr>
              <a:t>for </a:t>
            </a:r>
            <a:r>
              <a:rPr lang="en-US" sz="4000" dirty="0">
                <a:solidFill>
                  <a:schemeClr val="bg1"/>
                </a:solidFill>
              </a:rPr>
              <a:t>his wonderful works to the children of men!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He Sent His Son</a:t>
            </a:r>
          </a:p>
          <a:p>
            <a:pPr marL="0" indent="0" algn="ctr">
              <a:buNone/>
            </a:pPr>
            <a:endParaRPr lang="en-US" sz="2200" dirty="0">
              <a:solidFill>
                <a:schemeClr val="bg1"/>
              </a:solidFill>
            </a:endParaRPr>
          </a:p>
          <a:p>
            <a:pPr marL="0" indent="0" algn="ctr">
              <a:buNone/>
            </a:pPr>
            <a:r>
              <a:rPr lang="en-US" sz="4000" baseline="30000" dirty="0">
                <a:solidFill>
                  <a:schemeClr val="bg1"/>
                </a:solidFill>
              </a:rPr>
              <a:t>Jn 3:16</a:t>
            </a:r>
            <a:r>
              <a:rPr lang="en-US" sz="4000" dirty="0">
                <a:solidFill>
                  <a:schemeClr val="bg1"/>
                </a:solidFill>
              </a:rPr>
              <a:t> For God so loved the world, that he gave his only begotten Son, that whosoever believeth in him should not perish, but have everlasting life.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Jn 3:17</a:t>
            </a:r>
            <a:r>
              <a:rPr lang="en-US" sz="4000" dirty="0">
                <a:solidFill>
                  <a:schemeClr val="bg1"/>
                </a:solidFill>
              </a:rPr>
              <a:t> For God sent not his Son into the world to condemn the world; but that the world through him might be saved. </a:t>
            </a:r>
          </a:p>
          <a:p>
            <a:pPr marL="0" indent="0" algn="ctr">
              <a:buNone/>
            </a:pPr>
            <a:r>
              <a:rPr lang="en-US" sz="4000" baseline="30000" dirty="0">
                <a:solidFill>
                  <a:schemeClr val="bg1"/>
                </a:solidFill>
              </a:rPr>
              <a:t>Jn 3:18</a:t>
            </a:r>
            <a:r>
              <a:rPr lang="en-US" sz="4000" dirty="0">
                <a:solidFill>
                  <a:schemeClr val="bg1"/>
                </a:solidFill>
              </a:rPr>
              <a:t> He that believeth on him is not condemned: but he that believeth not is condemned already, because he hath not believed in the name of the only begotten Son of God.</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spcBef>
                <a:spcPts val="0"/>
              </a:spcBef>
              <a:buNone/>
            </a:pPr>
            <a:r>
              <a:rPr lang="en-US" sz="4000" dirty="0">
                <a:solidFill>
                  <a:schemeClr val="bg1"/>
                </a:solidFill>
              </a:rPr>
              <a:t>The Word of God came in human form (Yeshua) </a:t>
            </a:r>
          </a:p>
          <a:p>
            <a:pPr marL="0" indent="0" algn="ctr">
              <a:spcBef>
                <a:spcPts val="0"/>
              </a:spcBef>
              <a:buNone/>
            </a:pPr>
            <a:r>
              <a:rPr lang="en-US" sz="4000" dirty="0">
                <a:solidFill>
                  <a:schemeClr val="bg1"/>
                </a:solidFill>
              </a:rPr>
              <a:t>preaching in Parables.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Parables – </a:t>
            </a:r>
            <a:r>
              <a:rPr lang="en-US" sz="4000" b="1" dirty="0">
                <a:solidFill>
                  <a:schemeClr val="bg1"/>
                </a:solidFill>
              </a:rPr>
              <a:t>3850 </a:t>
            </a:r>
            <a:r>
              <a:rPr lang="el-GR" sz="4000" b="1" dirty="0">
                <a:solidFill>
                  <a:schemeClr val="bg1"/>
                </a:solidFill>
              </a:rPr>
              <a:t>παραβολή </a:t>
            </a:r>
            <a:r>
              <a:rPr lang="en-US" sz="4000" dirty="0">
                <a:solidFill>
                  <a:schemeClr val="bg1"/>
                </a:solidFill>
              </a:rPr>
              <a:t>parabole {par-ab-ol-ay'} </a:t>
            </a:r>
          </a:p>
          <a:p>
            <a:pPr marL="0" indent="0" algn="ctr">
              <a:buNone/>
            </a:pPr>
            <a:r>
              <a:rPr lang="en-US" sz="4000" b="1" dirty="0">
                <a:solidFill>
                  <a:schemeClr val="bg1"/>
                </a:solidFill>
              </a:rPr>
              <a:t>Meaning:  </a:t>
            </a:r>
            <a:r>
              <a:rPr lang="en-US" sz="4000" dirty="0">
                <a:solidFill>
                  <a:schemeClr val="bg1"/>
                </a:solidFill>
              </a:rPr>
              <a:t>1) a placing of one thing by the side of another, juxtaposition, as of ships in battle 2) metaph. 2a) </a:t>
            </a:r>
            <a:r>
              <a:rPr lang="en-US" sz="4000" b="1" dirty="0">
                <a:solidFill>
                  <a:schemeClr val="bg1"/>
                </a:solidFill>
              </a:rPr>
              <a:t>a comparing, comparison of one thing with another, likeness, similitude</a:t>
            </a:r>
            <a:r>
              <a:rPr lang="en-US" sz="4000" dirty="0">
                <a:solidFill>
                  <a:schemeClr val="bg1"/>
                </a:solidFill>
              </a:rPr>
              <a:t> 2b) </a:t>
            </a:r>
            <a:r>
              <a:rPr lang="en-US" sz="4000" b="1" dirty="0">
                <a:solidFill>
                  <a:schemeClr val="bg1"/>
                </a:solidFill>
              </a:rPr>
              <a:t>an example by which a doctrine or precept is illustrated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2c) a narrative, fictitious but agreeable to the laws and usages of human life, by which either the duties of men or the things of God, particularly the nature and history of God's kingdom are figuratively portrayed 2d) a parable: an earthly story with a heavenly meaning 3) a pithy and instructive saying, involving some likeness or comparison and having preceptive or admonitory force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3a) an aphorism, a maxim 4) a proverb 5) an act by which one exposes himself or his possessions to danger, a venture, a risk </a:t>
            </a:r>
          </a:p>
          <a:p>
            <a:pPr marL="0" indent="0" algn="ctr">
              <a:buNone/>
            </a:pPr>
            <a:r>
              <a:rPr lang="en-US" sz="4000" b="1" dirty="0">
                <a:solidFill>
                  <a:schemeClr val="bg1"/>
                </a:solidFill>
              </a:rPr>
              <a:t>Usage:  </a:t>
            </a:r>
            <a:r>
              <a:rPr lang="en-US" sz="4000" dirty="0">
                <a:solidFill>
                  <a:schemeClr val="bg1"/>
                </a:solidFill>
              </a:rPr>
              <a:t>AV - parable 46, figure 2, comparison 1, proverb 1; 50</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endParaRPr lang="en-US" sz="2400" dirty="0">
              <a:solidFill>
                <a:schemeClr val="bg1"/>
              </a:solidFill>
            </a:endParaRPr>
          </a:p>
          <a:p>
            <a:pPr marL="0" indent="0" algn="ctr">
              <a:buNone/>
            </a:pPr>
            <a:r>
              <a:rPr lang="en-US" sz="5000" dirty="0">
                <a:solidFill>
                  <a:schemeClr val="bg1"/>
                </a:solidFill>
              </a:rPr>
              <a:t>The Parables are illustrations to tell a story. </a:t>
            </a:r>
          </a:p>
          <a:p>
            <a:pPr marL="0" indent="0" algn="ctr">
              <a:buNone/>
            </a:pPr>
            <a:r>
              <a:rPr lang="en-US" sz="5000" dirty="0">
                <a:solidFill>
                  <a:schemeClr val="bg1"/>
                </a:solidFill>
              </a:rPr>
              <a:t>Understanding the Parable of the Sower is the key to understanding all Parables.</a:t>
            </a:r>
          </a:p>
          <a:p>
            <a:pPr marL="0" indent="0" algn="ctr">
              <a:buNone/>
            </a:pPr>
            <a:endParaRPr lang="en-US" sz="2600" dirty="0">
              <a:solidFill>
                <a:schemeClr val="bg1"/>
              </a:solidFill>
            </a:endParaRPr>
          </a:p>
          <a:p>
            <a:pPr algn="ctr"/>
            <a:r>
              <a:rPr lang="en-US" sz="5000" dirty="0">
                <a:solidFill>
                  <a:schemeClr val="bg1"/>
                </a:solidFill>
              </a:rPr>
              <a:t>Yeshua is the sower.</a:t>
            </a:r>
          </a:p>
          <a:p>
            <a:pPr algn="ctr"/>
            <a:r>
              <a:rPr lang="en-US" sz="5000" dirty="0">
                <a:solidFill>
                  <a:schemeClr val="bg1"/>
                </a:solidFill>
              </a:rPr>
              <a:t>The seed is the Word.</a:t>
            </a:r>
          </a:p>
          <a:p>
            <a:pPr algn="ctr"/>
            <a:r>
              <a:rPr lang="en-US" sz="5000" dirty="0">
                <a:solidFill>
                  <a:schemeClr val="bg1"/>
                </a:solidFill>
              </a:rPr>
              <a:t>The ground is the person that the seed/Word has been sown into.</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4:26-41</a:t>
            </a:r>
          </a:p>
          <a:p>
            <a:pPr algn="ctr">
              <a:buNone/>
            </a:pPr>
            <a:r>
              <a:rPr lang="en-US" sz="4400" b="1" dirty="0">
                <a:solidFill>
                  <a:schemeClr val="bg1"/>
                </a:solidFill>
              </a:rPr>
              <a:t>The Power of the Gospel</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In this portion of Mark, Yeshua taught two Parables and demonstrated the power of the Word over the storm.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4:26</a:t>
            </a:r>
            <a:r>
              <a:rPr lang="en-US" sz="4000" dirty="0">
                <a:solidFill>
                  <a:schemeClr val="bg1"/>
                </a:solidFill>
              </a:rPr>
              <a:t> And he said, So is the kingdom of God, as if a man should cast seed into the ground;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507" y="306888"/>
            <a:ext cx="7678455" cy="4207963"/>
          </a:xfrm>
        </p:spPr>
        <p:txBody>
          <a:bodyPr>
            <a:normAutofit fontScale="77500" lnSpcReduction="20000"/>
          </a:bodyPr>
          <a:lstStyle/>
          <a:p>
            <a:pPr marL="0" indent="0" algn="ctr">
              <a:buNone/>
            </a:pPr>
            <a:r>
              <a:rPr lang="en-US" sz="4000" dirty="0">
                <a:solidFill>
                  <a:schemeClr val="bg1"/>
                </a:solidFill>
              </a:rPr>
              <a:t>Remember, we discussed last week that the seed is the Word of God.</a:t>
            </a:r>
          </a:p>
          <a:p>
            <a:pPr marL="0" indent="0" algn="ctr">
              <a:buNone/>
            </a:pPr>
            <a:r>
              <a:rPr lang="en-US" sz="4000" dirty="0">
                <a:solidFill>
                  <a:schemeClr val="bg1"/>
                </a:solidFill>
              </a:rPr>
              <a:t>Yeshua came to preach the Gospel of the Kingdom.</a:t>
            </a:r>
          </a:p>
          <a:p>
            <a:pPr marL="0" indent="0" algn="ctr">
              <a:buNone/>
            </a:pPr>
            <a:r>
              <a:rPr lang="en-US" sz="4000" dirty="0">
                <a:solidFill>
                  <a:schemeClr val="bg1"/>
                </a:solidFill>
              </a:rPr>
              <a:t>When the seed/word is planted in the soil of men it is designed to produce fruit (fruit of the Spirit), which grows in a man from the inside out like a seed in the ground. </a:t>
            </a:r>
          </a:p>
          <a:p>
            <a:pPr marL="0" indent="0" algn="ctr">
              <a:buNone/>
            </a:pPr>
            <a:r>
              <a:rPr lang="en-US" sz="4000" dirty="0">
                <a:solidFill>
                  <a:schemeClr val="bg1"/>
                </a:solidFill>
              </a:rPr>
              <a:t>The seed sown is going to eventually show some signs of growth.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4:27</a:t>
            </a:r>
            <a:r>
              <a:rPr lang="en-US" sz="4000" dirty="0">
                <a:solidFill>
                  <a:schemeClr val="bg1"/>
                </a:solidFill>
              </a:rPr>
              <a:t> And should sleep, and rise night and day, and the seed should spring and grow up, he knoweth not how. </a:t>
            </a:r>
          </a:p>
          <a:p>
            <a:pPr marL="0" indent="0" algn="ctr">
              <a:buNone/>
            </a:pPr>
            <a:r>
              <a:rPr lang="en-US" sz="4000" baseline="30000" dirty="0">
                <a:solidFill>
                  <a:schemeClr val="bg1"/>
                </a:solidFill>
              </a:rPr>
              <a:t>Mk 4:28</a:t>
            </a:r>
            <a:r>
              <a:rPr lang="en-US" sz="4000" dirty="0">
                <a:solidFill>
                  <a:schemeClr val="bg1"/>
                </a:solidFill>
              </a:rPr>
              <a:t> For the earth bringeth forth fruit of herself; first the blade, then the ear, after that the full corn in the ear. </a:t>
            </a:r>
          </a:p>
          <a:p>
            <a:pPr marL="0" indent="0" algn="ctr">
              <a:buNone/>
            </a:pPr>
            <a:r>
              <a:rPr lang="en-US" sz="4000" baseline="30000" dirty="0">
                <a:solidFill>
                  <a:schemeClr val="bg1"/>
                </a:solidFill>
              </a:rPr>
              <a:t>Mk 4:29</a:t>
            </a:r>
            <a:r>
              <a:rPr lang="en-US" sz="4000" dirty="0">
                <a:solidFill>
                  <a:schemeClr val="bg1"/>
                </a:solidFill>
              </a:rPr>
              <a:t> But when the fruit is brought forth, immediately he putteth in the sickle, because the harvest is come.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r>
              <a:rPr lang="en-US" sz="4000" dirty="0">
                <a:solidFill>
                  <a:schemeClr val="bg1"/>
                </a:solidFill>
              </a:rPr>
              <a:t>The Word produces the change in man.</a:t>
            </a:r>
          </a:p>
          <a:p>
            <a:pPr marL="0" indent="0">
              <a:buNone/>
            </a:pPr>
            <a:endParaRPr lang="en-US" sz="1900" dirty="0">
              <a:solidFill>
                <a:schemeClr val="bg1"/>
              </a:solidFill>
            </a:endParaRPr>
          </a:p>
          <a:p>
            <a:r>
              <a:rPr lang="en-US" sz="4000" dirty="0">
                <a:solidFill>
                  <a:schemeClr val="bg1"/>
                </a:solidFill>
              </a:rPr>
              <a:t>The way the Word works in man is unexplainable like the seed in the ground. But the seed, like the Word, is designed by YeHoVaH to produce fruit unto a harvest .</a:t>
            </a:r>
          </a:p>
          <a:p>
            <a:endParaRPr lang="en-US" sz="2100" dirty="0">
              <a:solidFill>
                <a:schemeClr val="bg1"/>
              </a:solidFill>
            </a:endParaRPr>
          </a:p>
          <a:p>
            <a:r>
              <a:rPr lang="en-US" sz="4000" dirty="0">
                <a:solidFill>
                  <a:schemeClr val="bg1"/>
                </a:solidFill>
              </a:rPr>
              <a:t>Yeshua makes a comparison between the Kingdom of YeHoVaH and a grain of mustard seed.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4:30</a:t>
            </a:r>
            <a:r>
              <a:rPr lang="en-US" sz="4000" dirty="0">
                <a:solidFill>
                  <a:schemeClr val="bg1"/>
                </a:solidFill>
              </a:rPr>
              <a:t> And he said, Whereunto shall we liken the kingdom of God? or with what comparison shall we compare it? </a:t>
            </a:r>
          </a:p>
          <a:p>
            <a:pPr marL="0" indent="0" algn="ctr">
              <a:buNone/>
            </a:pPr>
            <a:r>
              <a:rPr lang="en-US" sz="4000" i="1" baseline="30000" dirty="0">
                <a:solidFill>
                  <a:schemeClr val="bg1"/>
                </a:solidFill>
              </a:rPr>
              <a:t>Mk 4:31</a:t>
            </a:r>
            <a:r>
              <a:rPr lang="en-US" sz="4000" i="1" dirty="0">
                <a:solidFill>
                  <a:schemeClr val="bg1"/>
                </a:solidFill>
              </a:rPr>
              <a:t> It is </a:t>
            </a:r>
            <a:r>
              <a:rPr lang="en-US" sz="4000" dirty="0">
                <a:solidFill>
                  <a:schemeClr val="bg1"/>
                </a:solidFill>
              </a:rPr>
              <a:t>like a grain of mustard seed, which, when it is sown in the earth, is less than all the seeds that be in the earth: </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Power of the Gospel is its ability to transform the lives of those who receive it and transform them into a powerful figure. </a:t>
            </a:r>
          </a:p>
          <a:p>
            <a:pPr marL="0" indent="0" algn="ctr">
              <a:buNone/>
            </a:pPr>
            <a:r>
              <a:rPr lang="en-US" sz="4000" dirty="0">
                <a:solidFill>
                  <a:schemeClr val="bg1"/>
                </a:solidFill>
              </a:rPr>
              <a:t>Paul wrote, He was not ashamed of the Gospel for it is the power of God.</a:t>
            </a:r>
            <a:endParaRPr lang="en-US" sz="4000" dirty="0"/>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1:16</a:t>
            </a:r>
            <a:r>
              <a:rPr lang="en-US" sz="4000" dirty="0">
                <a:solidFill>
                  <a:schemeClr val="bg1"/>
                </a:solidFill>
              </a:rPr>
              <a:t> For I am not ashamed of the gospel of Messiah: for it is </a:t>
            </a:r>
            <a:r>
              <a:rPr lang="en-US" sz="4000" b="1" dirty="0">
                <a:solidFill>
                  <a:schemeClr val="bg1"/>
                </a:solidFill>
              </a:rPr>
              <a:t>the power of God </a:t>
            </a:r>
            <a:r>
              <a:rPr lang="en-US" sz="4000" dirty="0">
                <a:solidFill>
                  <a:schemeClr val="bg1"/>
                </a:solidFill>
              </a:rPr>
              <a:t>unto salvation to every one that believeth; to the Jew first, and also to the Greek. </a:t>
            </a:r>
          </a:p>
          <a:p>
            <a:pPr marL="0" indent="0" algn="ctr">
              <a:buNone/>
            </a:pPr>
            <a:r>
              <a:rPr lang="en-US" sz="4000" baseline="30000" dirty="0">
                <a:solidFill>
                  <a:schemeClr val="bg1"/>
                </a:solidFill>
              </a:rPr>
              <a:t>Ro 1:17</a:t>
            </a:r>
            <a:r>
              <a:rPr lang="en-US" sz="4000" dirty="0">
                <a:solidFill>
                  <a:schemeClr val="bg1"/>
                </a:solidFill>
              </a:rPr>
              <a:t> For therein is the righteousness of God revealed from faith to faith: as it is written, The just shall live by faith.;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Ro 1:18</a:t>
            </a:r>
            <a:r>
              <a:rPr lang="en-US" sz="4000" dirty="0">
                <a:solidFill>
                  <a:schemeClr val="bg1"/>
                </a:solidFill>
              </a:rPr>
              <a:t> For the wrath of God is revealed from heaven against all ungodliness and unrighteousness of men, who hold the truth in unrighteousness;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a:t>
            </a:r>
            <a:r>
              <a:rPr lang="en-US" sz="4000" b="1" dirty="0">
                <a:solidFill>
                  <a:schemeClr val="bg1"/>
                </a:solidFill>
              </a:rPr>
              <a:t>Gospel</a:t>
            </a:r>
            <a:r>
              <a:rPr lang="en-US" sz="4000" dirty="0">
                <a:solidFill>
                  <a:schemeClr val="bg1"/>
                </a:solidFill>
              </a:rPr>
              <a:t>, The </a:t>
            </a:r>
            <a:r>
              <a:rPr lang="en-US" sz="4000" b="1" dirty="0">
                <a:solidFill>
                  <a:schemeClr val="bg1"/>
                </a:solidFill>
              </a:rPr>
              <a:t>Word</a:t>
            </a:r>
            <a:r>
              <a:rPr lang="en-US" sz="4000" dirty="0">
                <a:solidFill>
                  <a:schemeClr val="bg1"/>
                </a:solidFill>
              </a:rPr>
              <a:t> of God, is the </a:t>
            </a:r>
            <a:r>
              <a:rPr lang="en-US" sz="4000" b="1" dirty="0">
                <a:solidFill>
                  <a:schemeClr val="bg1"/>
                </a:solidFill>
              </a:rPr>
              <a:t>Power</a:t>
            </a:r>
            <a:r>
              <a:rPr lang="en-US" sz="4000" dirty="0">
                <a:solidFill>
                  <a:schemeClr val="bg1"/>
                </a:solidFill>
              </a:rPr>
              <a:t> of God.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4:32</a:t>
            </a:r>
            <a:r>
              <a:rPr lang="en-US" sz="4000" dirty="0">
                <a:solidFill>
                  <a:schemeClr val="bg1"/>
                </a:solidFill>
              </a:rPr>
              <a:t> But when it is sown, it groweth up, and becometh greater than all herbs, and shooteth out great branches; so that the fowls of the air may lodge under the shadow of it. </a:t>
            </a:r>
          </a:p>
          <a:p>
            <a:pPr marL="0" indent="0" algn="ctr">
              <a:buNone/>
            </a:pPr>
            <a:r>
              <a:rPr lang="en-US" sz="4000" baseline="30000" dirty="0">
                <a:solidFill>
                  <a:schemeClr val="bg1"/>
                </a:solidFill>
              </a:rPr>
              <a:t>Mk 4:33</a:t>
            </a:r>
            <a:r>
              <a:rPr lang="en-US" sz="4000" dirty="0">
                <a:solidFill>
                  <a:schemeClr val="bg1"/>
                </a:solidFill>
              </a:rPr>
              <a:t> And with many such parables </a:t>
            </a:r>
            <a:r>
              <a:rPr lang="en-US" sz="4000" u="sng" dirty="0">
                <a:solidFill>
                  <a:schemeClr val="bg1"/>
                </a:solidFill>
              </a:rPr>
              <a:t>spake he the </a:t>
            </a:r>
            <a:r>
              <a:rPr lang="en-US" sz="4000" b="1" u="sng" dirty="0">
                <a:solidFill>
                  <a:schemeClr val="bg1"/>
                </a:solidFill>
              </a:rPr>
              <a:t>word</a:t>
            </a:r>
            <a:r>
              <a:rPr lang="en-US" sz="4000" dirty="0">
                <a:solidFill>
                  <a:schemeClr val="bg1"/>
                </a:solidFill>
              </a:rPr>
              <a:t> unto them, as they were able to hear </a:t>
            </a:r>
            <a:r>
              <a:rPr lang="en-US" sz="4000" i="1" dirty="0">
                <a:solidFill>
                  <a:schemeClr val="bg1"/>
                </a:solidFill>
              </a:rPr>
              <a:t>it.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100" dirty="0">
                <a:solidFill>
                  <a:schemeClr val="bg1"/>
                </a:solidFill>
              </a:rPr>
              <a:t>The mustard seed is the Word. </a:t>
            </a:r>
          </a:p>
          <a:p>
            <a:pPr marL="0" indent="0" algn="ctr">
              <a:buNone/>
            </a:pPr>
            <a:r>
              <a:rPr lang="en-US" sz="4100" dirty="0">
                <a:solidFill>
                  <a:schemeClr val="bg1"/>
                </a:solidFill>
              </a:rPr>
              <a:t>The earth is the ground which is man.</a:t>
            </a:r>
          </a:p>
          <a:p>
            <a:pPr marL="0" indent="0" algn="ctr">
              <a:buNone/>
            </a:pPr>
            <a:r>
              <a:rPr lang="en-US" sz="4100" dirty="0">
                <a:solidFill>
                  <a:schemeClr val="bg1"/>
                </a:solidFill>
              </a:rPr>
              <a:t>The smallest seed/ Word is able to produce a great tree.</a:t>
            </a:r>
          </a:p>
          <a:p>
            <a:pPr marL="0" indent="0" algn="ctr">
              <a:buNone/>
            </a:pPr>
            <a:endParaRPr lang="en-US" sz="2100" dirty="0">
              <a:solidFill>
                <a:schemeClr val="bg1"/>
              </a:solidFill>
            </a:endParaRPr>
          </a:p>
          <a:p>
            <a:pPr marL="0" indent="0" algn="ctr">
              <a:buNone/>
            </a:pPr>
            <a:r>
              <a:rPr lang="en-US" sz="4100" dirty="0">
                <a:solidFill>
                  <a:schemeClr val="bg1"/>
                </a:solidFill>
              </a:rPr>
              <a:t>The Word of God is truth.</a:t>
            </a:r>
          </a:p>
          <a:p>
            <a:pPr marL="0" indent="0" algn="ctr">
              <a:buNone/>
            </a:pPr>
            <a:r>
              <a:rPr lang="en-US" sz="4100" dirty="0">
                <a:solidFill>
                  <a:schemeClr val="bg1"/>
                </a:solidFill>
              </a:rPr>
              <a:t>The Word/Truth will make you free.</a:t>
            </a:r>
          </a:p>
          <a:p>
            <a:pPr marL="0" indent="0" algn="ctr">
              <a:buNone/>
            </a:pPr>
            <a:endParaRPr lang="en-US" sz="2100" dirty="0">
              <a:solidFill>
                <a:schemeClr val="bg1"/>
              </a:solidFill>
            </a:endParaRPr>
          </a:p>
          <a:p>
            <a:pPr marL="0" indent="0" algn="ctr">
              <a:buNone/>
            </a:pPr>
            <a:r>
              <a:rPr lang="en-US" sz="4100" dirty="0">
                <a:solidFill>
                  <a:schemeClr val="bg1"/>
                </a:solidFill>
              </a:rPr>
              <a:t>The Word/Truth of God is quick and powerful.</a:t>
            </a:r>
            <a:endParaRPr lang="en-US" sz="41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Hebrews 4:12 (KJV)</a:t>
            </a:r>
          </a:p>
          <a:p>
            <a:pPr marL="0" indent="0" algn="ctr">
              <a:buNone/>
            </a:pPr>
            <a:r>
              <a:rPr lang="en-US" sz="4000" dirty="0">
                <a:solidFill>
                  <a:schemeClr val="bg1"/>
                </a:solidFill>
              </a:rPr>
              <a:t>For the word of God [is] quick, and powerful, and sharper than any twoedged sword, piercing even to the dividing asunder of soul and spirit, and of the joints and marrow, and [is] a discerner of the thoughts and intents of the heart.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49" y="657225"/>
            <a:ext cx="7468177"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Word is light.</a:t>
            </a:r>
          </a:p>
          <a:p>
            <a:pPr marL="0" indent="0" algn="ctr">
              <a:buNone/>
            </a:pPr>
            <a:r>
              <a:rPr lang="en-US" sz="4000" dirty="0">
                <a:solidFill>
                  <a:schemeClr val="bg1"/>
                </a:solidFill>
              </a:rPr>
              <a:t>The Word is a lamp. </a:t>
            </a:r>
          </a:p>
          <a:p>
            <a:pPr marL="0" indent="0" algn="ctr">
              <a:buNone/>
            </a:pPr>
            <a:r>
              <a:rPr lang="en-US" sz="4000" dirty="0">
                <a:solidFill>
                  <a:schemeClr val="bg1"/>
                </a:solidFill>
              </a:rPr>
              <a:t>The engrafted Word is able to save.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James 1:21 (KJV)</a:t>
            </a:r>
          </a:p>
          <a:p>
            <a:pPr marL="0" indent="0" algn="ctr">
              <a:buNone/>
            </a:pPr>
            <a:r>
              <a:rPr lang="en-US" sz="4000" dirty="0">
                <a:solidFill>
                  <a:schemeClr val="bg1"/>
                </a:solidFill>
              </a:rPr>
              <a:t>Wherefore lay apart all filthiness and superfluity of naughtiness, and receive with meekness the engrafted word, which is able to save your souls.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Engrafted – </a:t>
            </a:r>
            <a:r>
              <a:rPr lang="en-US" sz="4000" b="1" dirty="0">
                <a:solidFill>
                  <a:schemeClr val="bg1"/>
                </a:solidFill>
              </a:rPr>
              <a:t>1721 </a:t>
            </a:r>
            <a:r>
              <a:rPr lang="el-GR" sz="4000" b="1" dirty="0">
                <a:solidFill>
                  <a:schemeClr val="bg1"/>
                </a:solidFill>
              </a:rPr>
              <a:t>ἔμφυτος </a:t>
            </a:r>
            <a:r>
              <a:rPr lang="en-US" sz="4000" dirty="0">
                <a:solidFill>
                  <a:schemeClr val="bg1"/>
                </a:solidFill>
              </a:rPr>
              <a:t>emphutos {em'-foo-tos} </a:t>
            </a:r>
          </a:p>
          <a:p>
            <a:pPr marL="0" indent="0" algn="ctr">
              <a:buNone/>
            </a:pPr>
            <a:r>
              <a:rPr lang="en-US" sz="4000" b="1" dirty="0">
                <a:solidFill>
                  <a:schemeClr val="bg1"/>
                </a:solidFill>
              </a:rPr>
              <a:t>Meaning:  </a:t>
            </a:r>
            <a:r>
              <a:rPr lang="en-US" sz="4000" dirty="0">
                <a:solidFill>
                  <a:schemeClr val="bg1"/>
                </a:solidFill>
              </a:rPr>
              <a:t>1) inborn, implanted by nature, implanted by others instruction </a:t>
            </a:r>
          </a:p>
          <a:p>
            <a:pPr marL="0" indent="0" algn="ctr">
              <a:buNone/>
            </a:pPr>
            <a:r>
              <a:rPr lang="en-US" sz="4000" b="1" dirty="0">
                <a:solidFill>
                  <a:schemeClr val="bg1"/>
                </a:solidFill>
              </a:rPr>
              <a:t>Usage:  </a:t>
            </a:r>
            <a:r>
              <a:rPr lang="en-US" sz="4000" dirty="0">
                <a:solidFill>
                  <a:schemeClr val="bg1"/>
                </a:solidFill>
              </a:rPr>
              <a:t>AV - engrafted 1; 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In All these Parables, Yeshua spake/preached.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Spake – </a:t>
            </a:r>
            <a:r>
              <a:rPr lang="en-US" sz="4000" b="1" dirty="0">
                <a:solidFill>
                  <a:schemeClr val="bg1"/>
                </a:solidFill>
              </a:rPr>
              <a:t>2980 </a:t>
            </a:r>
            <a:r>
              <a:rPr lang="el-GR" sz="4000" b="1" dirty="0">
                <a:solidFill>
                  <a:schemeClr val="bg1"/>
                </a:solidFill>
              </a:rPr>
              <a:t>λαλέω </a:t>
            </a:r>
            <a:r>
              <a:rPr lang="en-US" sz="4000" dirty="0">
                <a:solidFill>
                  <a:schemeClr val="bg1"/>
                </a:solidFill>
              </a:rPr>
              <a:t>laleo {lal-eh'-o} </a:t>
            </a:r>
          </a:p>
          <a:p>
            <a:pPr marL="0" indent="0" algn="ctr">
              <a:buNone/>
            </a:pPr>
            <a:r>
              <a:rPr lang="en-US" sz="4000" b="1" dirty="0">
                <a:solidFill>
                  <a:schemeClr val="bg1"/>
                </a:solidFill>
              </a:rPr>
              <a:t>Meaning:  </a:t>
            </a:r>
            <a:r>
              <a:rPr lang="en-US" sz="4000" dirty="0">
                <a:solidFill>
                  <a:schemeClr val="bg1"/>
                </a:solidFill>
              </a:rPr>
              <a:t>1) to utter a voice or emit a sound 2) to speak 2a) to use the tongue or the faculty of speech 2b) to utter articulate sounds 3) to talk 4) to utter, tell 5) to use words in order to declare one's mind and disclose one's thoughts 5a) to speak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speak </a:t>
            </a:r>
            <a:r>
              <a:rPr lang="en-US" sz="4000" dirty="0">
                <a:solidFill>
                  <a:schemeClr val="bg1"/>
                </a:solidFill>
              </a:rPr>
              <a:t>244, say 15, tell 12, talk 11,</a:t>
            </a:r>
            <a:r>
              <a:rPr lang="en-US" sz="4000" u="sng" dirty="0">
                <a:solidFill>
                  <a:schemeClr val="bg1"/>
                </a:solidFill>
              </a:rPr>
              <a:t> preach</a:t>
            </a:r>
            <a:r>
              <a:rPr lang="en-US" sz="4000" dirty="0">
                <a:solidFill>
                  <a:schemeClr val="bg1"/>
                </a:solidFill>
              </a:rPr>
              <a:t> 6, utter 4, misc 3, vr speak 1; 296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4:34</a:t>
            </a:r>
            <a:r>
              <a:rPr lang="en-US" sz="4000" dirty="0">
                <a:solidFill>
                  <a:schemeClr val="bg1"/>
                </a:solidFill>
              </a:rPr>
              <a:t> But without a parable spake he not unto them: and when they were alone, he expounded all things to his disciples. </a:t>
            </a:r>
          </a:p>
          <a:p>
            <a:pPr marL="0" indent="0" algn="ctr">
              <a:buNone/>
            </a:pPr>
            <a:endParaRPr lang="en-US" sz="2400" dirty="0">
              <a:solidFill>
                <a:schemeClr val="bg1"/>
              </a:solidFill>
            </a:endParaRPr>
          </a:p>
          <a:p>
            <a:pPr marL="0" indent="0" algn="ctr">
              <a:buNone/>
            </a:pPr>
            <a:r>
              <a:rPr lang="en-US" sz="4000" dirty="0">
                <a:solidFill>
                  <a:schemeClr val="bg1"/>
                </a:solidFill>
              </a:rPr>
              <a:t>Yeshua explained the Parables to the Disciples so that they could understand His teachings.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4:35</a:t>
            </a:r>
            <a:r>
              <a:rPr lang="en-US" sz="4000" dirty="0">
                <a:solidFill>
                  <a:schemeClr val="bg1"/>
                </a:solidFill>
              </a:rPr>
              <a:t> And the same day, when the even was come, he saith unto them, Let us pass over unto the other side. </a:t>
            </a:r>
          </a:p>
          <a:p>
            <a:pPr marL="0" indent="0" algn="ctr">
              <a:buNone/>
            </a:pPr>
            <a:r>
              <a:rPr lang="en-US" sz="4000" baseline="30000" dirty="0">
                <a:solidFill>
                  <a:schemeClr val="bg1"/>
                </a:solidFill>
              </a:rPr>
              <a:t>Mk 4:36</a:t>
            </a:r>
            <a:r>
              <a:rPr lang="en-US" sz="4000" dirty="0">
                <a:solidFill>
                  <a:schemeClr val="bg1"/>
                </a:solidFill>
              </a:rPr>
              <a:t> And when they had sent away the multitude, they took him even as he was in the ship. </a:t>
            </a:r>
            <a:r>
              <a:rPr lang="en-US" sz="4000" u="sng" dirty="0">
                <a:solidFill>
                  <a:schemeClr val="bg1"/>
                </a:solidFill>
              </a:rPr>
              <a:t>And there were also with him </a:t>
            </a:r>
            <a:r>
              <a:rPr lang="en-US" sz="4000" b="1" u="sng" dirty="0">
                <a:solidFill>
                  <a:schemeClr val="bg1"/>
                </a:solidFill>
              </a:rPr>
              <a:t>other little ships</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Who was in those ships is not known, but we know that there were many who followed Yeshua.</a:t>
            </a:r>
          </a:p>
          <a:p>
            <a:pPr marL="0" indent="0" algn="ctr">
              <a:buNone/>
            </a:pPr>
            <a:r>
              <a:rPr lang="en-US" sz="4000" dirty="0">
                <a:solidFill>
                  <a:schemeClr val="bg1"/>
                </a:solidFill>
              </a:rPr>
              <a:t> </a:t>
            </a:r>
          </a:p>
          <a:p>
            <a:pPr marL="0" indent="0" algn="ctr">
              <a:buNone/>
            </a:pPr>
            <a:r>
              <a:rPr lang="en-US" sz="4000" baseline="30000" dirty="0">
                <a:solidFill>
                  <a:schemeClr val="bg1"/>
                </a:solidFill>
              </a:rPr>
              <a:t>Mk 4:37</a:t>
            </a:r>
            <a:r>
              <a:rPr lang="en-US" sz="4000" dirty="0">
                <a:solidFill>
                  <a:schemeClr val="bg1"/>
                </a:solidFill>
              </a:rPr>
              <a:t> And there arose a great storm of wind, and the waves beat into the ship, so that it was now full.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Disciples were afraid even though Yeshua was in the boat with them.</a:t>
            </a:r>
          </a:p>
          <a:p>
            <a:pPr marL="0" indent="0" algn="ctr">
              <a:buNone/>
            </a:pPr>
            <a:endParaRPr lang="en-US" sz="1800" dirty="0">
              <a:solidFill>
                <a:schemeClr val="bg1"/>
              </a:solidFill>
            </a:endParaRPr>
          </a:p>
          <a:p>
            <a:pPr marL="0" indent="0" algn="ctr">
              <a:buNone/>
            </a:pPr>
            <a:r>
              <a:rPr lang="en-US" sz="4000" dirty="0">
                <a:solidFill>
                  <a:schemeClr val="bg1"/>
                </a:solidFill>
              </a:rPr>
              <a:t>Some are afraid to step out of the boat, but these Disciples were afraid while being in the boat with Yeshua during a storm.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4:38</a:t>
            </a:r>
            <a:r>
              <a:rPr lang="en-US" sz="4000" dirty="0">
                <a:solidFill>
                  <a:schemeClr val="bg1"/>
                </a:solidFill>
              </a:rPr>
              <a:t> And he was in the hinder part of the ship, asleep on a pillow: and they awake him, and say unto him, Master, carest thou not that we perish? </a:t>
            </a:r>
          </a:p>
          <a:p>
            <a:pPr marL="0" indent="0" algn="ctr">
              <a:buNone/>
            </a:pPr>
            <a:r>
              <a:rPr lang="en-US" sz="4000" baseline="30000" dirty="0">
                <a:solidFill>
                  <a:schemeClr val="bg1"/>
                </a:solidFill>
              </a:rPr>
              <a:t>Mk 4:39</a:t>
            </a:r>
            <a:r>
              <a:rPr lang="en-US" sz="4000" dirty="0">
                <a:solidFill>
                  <a:schemeClr val="bg1"/>
                </a:solidFill>
              </a:rPr>
              <a:t> And he arose, and rebuked the wind, and said unto the sea, Peace, be still. And the wind ceased, and there was a great calm.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47500" lnSpcReduction="20000"/>
          </a:bodyPr>
          <a:lstStyle/>
          <a:p>
            <a:pPr marL="0" indent="0" algn="ctr">
              <a:buNone/>
            </a:pPr>
            <a:r>
              <a:rPr lang="en-US" sz="5900" dirty="0">
                <a:solidFill>
                  <a:schemeClr val="bg1"/>
                </a:solidFill>
              </a:rPr>
              <a:t>Elijah was a man just like us and yet he prayed. </a:t>
            </a:r>
          </a:p>
          <a:p>
            <a:pPr marL="0" indent="0" algn="ctr">
              <a:buNone/>
            </a:pPr>
            <a:endParaRPr lang="en-US" dirty="0">
              <a:solidFill>
                <a:schemeClr val="bg1"/>
              </a:solidFill>
            </a:endParaRPr>
          </a:p>
          <a:p>
            <a:pPr marL="0" indent="0" algn="ctr">
              <a:buNone/>
            </a:pPr>
            <a:r>
              <a:rPr lang="en-US" sz="5900" dirty="0">
                <a:solidFill>
                  <a:schemeClr val="bg1"/>
                </a:solidFill>
              </a:rPr>
              <a:t>James 5 </a:t>
            </a:r>
          </a:p>
          <a:p>
            <a:pPr marL="0" indent="0" algn="ctr">
              <a:buNone/>
            </a:pPr>
            <a:r>
              <a:rPr lang="en-US" sz="5900" baseline="30000" dirty="0">
                <a:solidFill>
                  <a:schemeClr val="bg1"/>
                </a:solidFill>
              </a:rPr>
              <a:t>Jas 5:17</a:t>
            </a:r>
            <a:r>
              <a:rPr lang="en-US" sz="5900" dirty="0">
                <a:solidFill>
                  <a:schemeClr val="bg1"/>
                </a:solidFill>
              </a:rPr>
              <a:t> Elias was a man subject to like passions as we are, and he prayed earnestly that it might not rain: and it rained not on the earth by the space of three years and six months. </a:t>
            </a:r>
          </a:p>
          <a:p>
            <a:pPr marL="0" indent="0" algn="ctr">
              <a:buNone/>
            </a:pPr>
            <a:r>
              <a:rPr lang="en-US" sz="5900" baseline="30000" dirty="0">
                <a:solidFill>
                  <a:schemeClr val="bg1"/>
                </a:solidFill>
              </a:rPr>
              <a:t>Jas 5:18</a:t>
            </a:r>
            <a:r>
              <a:rPr lang="en-US" sz="5900" dirty="0">
                <a:solidFill>
                  <a:schemeClr val="bg1"/>
                </a:solidFill>
              </a:rPr>
              <a:t> And he prayed again, and the heaven gave rain, and the earth brought forth her fruit.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Fear is the absence of Faith.</a:t>
            </a:r>
          </a:p>
          <a:p>
            <a:pPr marL="0" indent="0" algn="ctr">
              <a:buNone/>
            </a:pPr>
            <a:r>
              <a:rPr lang="en-US" sz="4000" dirty="0">
                <a:solidFill>
                  <a:schemeClr val="bg1"/>
                </a:solidFill>
              </a:rPr>
              <a:t> </a:t>
            </a:r>
          </a:p>
          <a:p>
            <a:pPr marL="0" indent="0" algn="ctr">
              <a:buNone/>
            </a:pPr>
            <a:r>
              <a:rPr lang="en-US" sz="4000" baseline="30000" dirty="0">
                <a:solidFill>
                  <a:schemeClr val="bg1"/>
                </a:solidFill>
              </a:rPr>
              <a:t>Mk 4:40</a:t>
            </a:r>
            <a:r>
              <a:rPr lang="en-US" sz="4000" dirty="0">
                <a:solidFill>
                  <a:schemeClr val="bg1"/>
                </a:solidFill>
              </a:rPr>
              <a:t> And he said unto them, Why are ye so fearful? </a:t>
            </a:r>
            <a:r>
              <a:rPr lang="en-US" sz="4000" u="sng" dirty="0">
                <a:solidFill>
                  <a:schemeClr val="bg1"/>
                </a:solidFill>
              </a:rPr>
              <a:t>how is it that ye </a:t>
            </a:r>
            <a:r>
              <a:rPr lang="en-US" sz="4000" b="1" u="sng" dirty="0">
                <a:solidFill>
                  <a:schemeClr val="bg1"/>
                </a:solidFill>
              </a:rPr>
              <a:t>have no faith</a:t>
            </a:r>
            <a:r>
              <a:rPr lang="en-US" sz="4000" dirty="0">
                <a:solidFill>
                  <a:schemeClr val="bg1"/>
                </a:solidFill>
              </a:rPr>
              <a:t>? </a:t>
            </a:r>
          </a:p>
          <a:p>
            <a:pPr marL="0" indent="0" algn="ctr">
              <a:buNone/>
            </a:pP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Fearful – </a:t>
            </a:r>
            <a:r>
              <a:rPr lang="en-US" sz="4000" b="1" dirty="0">
                <a:solidFill>
                  <a:schemeClr val="bg1"/>
                </a:solidFill>
              </a:rPr>
              <a:t>1169 </a:t>
            </a:r>
            <a:r>
              <a:rPr lang="el-GR" sz="4000" b="1" dirty="0">
                <a:solidFill>
                  <a:schemeClr val="bg1"/>
                </a:solidFill>
              </a:rPr>
              <a:t>δειλός </a:t>
            </a:r>
            <a:r>
              <a:rPr lang="en-US" sz="4000" dirty="0">
                <a:solidFill>
                  <a:schemeClr val="bg1"/>
                </a:solidFill>
              </a:rPr>
              <a:t>deilos {di-los'} </a:t>
            </a:r>
          </a:p>
          <a:p>
            <a:pPr marL="0" indent="0" algn="ctr">
              <a:buNone/>
            </a:pPr>
            <a:r>
              <a:rPr lang="en-US" sz="4000" b="1" dirty="0">
                <a:solidFill>
                  <a:schemeClr val="bg1"/>
                </a:solidFill>
              </a:rPr>
              <a:t>Meaning:  </a:t>
            </a:r>
            <a:r>
              <a:rPr lang="en-US" sz="4000" dirty="0">
                <a:solidFill>
                  <a:schemeClr val="bg1"/>
                </a:solidFill>
              </a:rPr>
              <a:t>1) timid, fearful </a:t>
            </a:r>
          </a:p>
          <a:p>
            <a:pPr marL="0" indent="0" algn="ctr">
              <a:buNone/>
            </a:pPr>
            <a:r>
              <a:rPr lang="en-US" sz="4000" b="1" dirty="0">
                <a:solidFill>
                  <a:schemeClr val="bg1"/>
                </a:solidFill>
              </a:rPr>
              <a:t>Usage:  </a:t>
            </a:r>
            <a:r>
              <a:rPr lang="en-US" sz="4000" dirty="0">
                <a:solidFill>
                  <a:schemeClr val="bg1"/>
                </a:solidFill>
              </a:rPr>
              <a:t>AV - fearful 3; 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Faith – </a:t>
            </a:r>
            <a:r>
              <a:rPr lang="en-US" sz="4000" b="1" dirty="0">
                <a:solidFill>
                  <a:schemeClr val="bg1"/>
                </a:solidFill>
              </a:rPr>
              <a:t>4102 </a:t>
            </a:r>
            <a:r>
              <a:rPr lang="el-GR" sz="4000" b="1" dirty="0">
                <a:solidFill>
                  <a:schemeClr val="bg1"/>
                </a:solidFill>
              </a:rPr>
              <a:t>πίστις </a:t>
            </a:r>
            <a:r>
              <a:rPr lang="en-US" sz="4000" dirty="0">
                <a:solidFill>
                  <a:schemeClr val="bg1"/>
                </a:solidFill>
              </a:rPr>
              <a:t>pistis {pis'-tis} </a:t>
            </a:r>
          </a:p>
          <a:p>
            <a:pPr marL="0" indent="0" algn="ctr">
              <a:buNone/>
            </a:pPr>
            <a:r>
              <a:rPr lang="en-US" sz="4000" b="1" dirty="0">
                <a:solidFill>
                  <a:schemeClr val="bg1"/>
                </a:solidFill>
              </a:rPr>
              <a:t>Meaning:  </a:t>
            </a:r>
            <a:r>
              <a:rPr lang="en-US" sz="4000" dirty="0">
                <a:solidFill>
                  <a:schemeClr val="bg1"/>
                </a:solidFill>
              </a:rPr>
              <a:t>1) conviction of the truth of anything, belief; in the NT of a conviction or belief respecting man's relationship to God and divine things, generally with the included idea of trust and holy fervour born of faith and joined with it 1a) relating to God 1a1) the conviction that God exists and is the creator and ruler of all things, the provider and bestower of eternal salvation through Messiah 1b) relating to Messiah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1b1) a strong and welcome conviction or belief that Yeshua is the Messiah, through whom we obtain eternal salvation in the kingdom of God 1c) the religious beliefs of Messiahians 1d) belief with the predominate idea of trust (or confidence) whether in God or in Messiah, springing from faith in the same 2) fidelity, faithfulness 2a) the character of one who can be relied on </a:t>
            </a:r>
            <a:r>
              <a:rPr lang="en-US" sz="4000" b="1" dirty="0">
                <a:solidFill>
                  <a:schemeClr val="bg1"/>
                </a:solidFill>
              </a:rPr>
              <a:t>Usage:  </a:t>
            </a:r>
            <a:r>
              <a:rPr lang="en-US" sz="4000" dirty="0">
                <a:solidFill>
                  <a:schemeClr val="bg1"/>
                </a:solidFill>
              </a:rPr>
              <a:t>AV - faith 239, assurance 1, believe + 1537 1, belief 1, them that believe 1, fidelity 1; 244</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Fear is the absence of Faith.</a:t>
            </a:r>
          </a:p>
          <a:p>
            <a:pPr marL="0" indent="0" algn="ctr">
              <a:buNone/>
            </a:pPr>
            <a:r>
              <a:rPr lang="en-US" sz="4000" dirty="0">
                <a:solidFill>
                  <a:schemeClr val="bg1"/>
                </a:solidFill>
              </a:rPr>
              <a:t> </a:t>
            </a:r>
          </a:p>
          <a:p>
            <a:pPr marL="0" indent="0" algn="ctr">
              <a:buNone/>
            </a:pPr>
            <a:r>
              <a:rPr lang="en-US" sz="4000" baseline="30000" dirty="0">
                <a:solidFill>
                  <a:schemeClr val="bg1"/>
                </a:solidFill>
              </a:rPr>
              <a:t>Mk 4:41</a:t>
            </a:r>
            <a:r>
              <a:rPr lang="en-US" sz="4000" dirty="0">
                <a:solidFill>
                  <a:schemeClr val="bg1"/>
                </a:solidFill>
              </a:rPr>
              <a:t> And they feared exceedingly, and said one to another, What manner of man is this, that even the wind and the sea obey him?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Fear – </a:t>
            </a:r>
            <a:r>
              <a:rPr lang="en-US" sz="4000" b="1" dirty="0">
                <a:solidFill>
                  <a:schemeClr val="bg1"/>
                </a:solidFill>
              </a:rPr>
              <a:t>5399 </a:t>
            </a:r>
            <a:r>
              <a:rPr lang="el-GR" sz="4000" b="1" dirty="0">
                <a:solidFill>
                  <a:schemeClr val="bg1"/>
                </a:solidFill>
              </a:rPr>
              <a:t>φοβέω (φοβέομαι) </a:t>
            </a:r>
            <a:r>
              <a:rPr lang="en-US" sz="4000" dirty="0">
                <a:solidFill>
                  <a:schemeClr val="bg1"/>
                </a:solidFill>
              </a:rPr>
              <a:t>phobeo {fob-eh'-o} </a:t>
            </a:r>
          </a:p>
          <a:p>
            <a:pPr marL="0" indent="0" algn="ctr">
              <a:buNone/>
            </a:pPr>
            <a:r>
              <a:rPr lang="en-US" sz="4000" b="1" dirty="0">
                <a:solidFill>
                  <a:schemeClr val="bg1"/>
                </a:solidFill>
              </a:rPr>
              <a:t>Meaning:  </a:t>
            </a:r>
            <a:r>
              <a:rPr lang="en-US" sz="4000" dirty="0">
                <a:solidFill>
                  <a:schemeClr val="bg1"/>
                </a:solidFill>
              </a:rPr>
              <a:t>1) to put to flight by terrifying (to scare away) 1a) to put to flight, to flee 1b) to fear, be afraid 1b1) to be struck with fear, to be seized with alarm 1b1a) of those startled by strange sights or occurrences</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1b1b) of those struck with amazement 1b2) to fear, be afraid of one 1b3) to fear (i.e. hesitate) to do something (for fear of harm) 1c) to reverence, venerate, to treat with deference or reverential obedience</a:t>
            </a:r>
          </a:p>
          <a:p>
            <a:pPr marL="0" indent="0" algn="ctr">
              <a:buNone/>
            </a:pPr>
            <a:r>
              <a:rPr lang="en-US" sz="4000" b="1" dirty="0">
                <a:solidFill>
                  <a:schemeClr val="bg1"/>
                </a:solidFill>
              </a:rPr>
              <a:t>Usage:  </a:t>
            </a:r>
            <a:r>
              <a:rPr lang="en-US" sz="4000" dirty="0">
                <a:solidFill>
                  <a:schemeClr val="bg1"/>
                </a:solidFill>
              </a:rPr>
              <a:t>AV - fear 62, be afraid 23, be afraid of 5, reverence 1, misc 2; 93</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latin typeface="Calibri" panose="020F0502020204030204" pitchFamily="34" charset="0"/>
                <a:cs typeface="Calibri" panose="020F0502020204030204" pitchFamily="34" charset="0"/>
              </a:rPr>
              <a:t>Faith in God is </a:t>
            </a:r>
          </a:p>
          <a:p>
            <a:pPr marL="0" indent="0" algn="ctr">
              <a:buNone/>
            </a:pPr>
            <a:r>
              <a:rPr lang="en-US" sz="4000" dirty="0">
                <a:solidFill>
                  <a:schemeClr val="bg1"/>
                </a:solidFill>
                <a:latin typeface="Calibri" panose="020F0502020204030204" pitchFamily="34" charset="0"/>
                <a:cs typeface="Calibri" panose="020F0502020204030204" pitchFamily="34" charset="0"/>
              </a:rPr>
              <a:t>faith in His Word made flesh,</a:t>
            </a:r>
          </a:p>
          <a:p>
            <a:pPr marL="0" indent="0" algn="ctr">
              <a:buNone/>
            </a:pPr>
            <a:r>
              <a:rPr lang="en-US" sz="4000" dirty="0">
                <a:solidFill>
                  <a:schemeClr val="bg1"/>
                </a:solidFill>
                <a:latin typeface="Calibri" panose="020F0502020204030204" pitchFamily="34" charset="0"/>
                <a:cs typeface="Calibri" panose="020F0502020204030204" pitchFamily="34" charset="0"/>
              </a:rPr>
              <a:t>Named Yeshua.</a:t>
            </a:r>
          </a:p>
          <a:p>
            <a:pPr marL="0" indent="0" algn="ctr">
              <a:buNone/>
            </a:pPr>
            <a:endParaRPr lang="en-US" sz="2200" dirty="0">
              <a:solidFill>
                <a:schemeClr val="bg1"/>
              </a:solidFill>
              <a:latin typeface="Calibri" panose="020F0502020204030204" pitchFamily="34" charset="0"/>
              <a:cs typeface="Calibri" panose="020F0502020204030204" pitchFamily="34" charset="0"/>
            </a:endParaRPr>
          </a:p>
          <a:p>
            <a:pPr marL="0" indent="0" algn="ctr">
              <a:buNone/>
            </a:pPr>
            <a:r>
              <a:rPr lang="en-US" sz="4000" dirty="0">
                <a:solidFill>
                  <a:schemeClr val="bg1"/>
                </a:solidFill>
                <a:latin typeface="Calibri" panose="020F0502020204030204" pitchFamily="34" charset="0"/>
                <a:cs typeface="Calibri" panose="020F0502020204030204" pitchFamily="34" charset="0"/>
              </a:rPr>
              <a:t>When we abide, remain, continue in His Word we are His Disciples indeed.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Jn 8:30</a:t>
            </a:r>
            <a:r>
              <a:rPr lang="en-US" sz="4000" dirty="0">
                <a:solidFill>
                  <a:schemeClr val="bg1"/>
                </a:solidFill>
              </a:rPr>
              <a:t> As he spake these words, many believed on him. </a:t>
            </a:r>
          </a:p>
          <a:p>
            <a:pPr marL="0" indent="0" algn="ctr">
              <a:buNone/>
            </a:pPr>
            <a:r>
              <a:rPr lang="en-US" sz="4000" baseline="30000" dirty="0">
                <a:solidFill>
                  <a:schemeClr val="bg1"/>
                </a:solidFill>
              </a:rPr>
              <a:t>Jn 8:31</a:t>
            </a:r>
            <a:r>
              <a:rPr lang="en-US" sz="4000" dirty="0">
                <a:solidFill>
                  <a:schemeClr val="bg1"/>
                </a:solidFill>
              </a:rPr>
              <a:t> Then said Yeshua to those Jews which believed on him, If ye continue in my word, </a:t>
            </a:r>
            <a:r>
              <a:rPr lang="en-US" sz="4000" i="1" dirty="0">
                <a:solidFill>
                  <a:schemeClr val="bg1"/>
                </a:solidFill>
              </a:rPr>
              <a:t>then </a:t>
            </a:r>
            <a:r>
              <a:rPr lang="en-US" sz="4000" dirty="0">
                <a:solidFill>
                  <a:schemeClr val="bg1"/>
                </a:solidFill>
              </a:rPr>
              <a:t>are ye my disciples indeed; </a:t>
            </a:r>
          </a:p>
          <a:p>
            <a:pPr marL="0" indent="0" algn="ctr">
              <a:buNone/>
            </a:pPr>
            <a:r>
              <a:rPr lang="en-US" sz="4000" baseline="30000" dirty="0">
                <a:solidFill>
                  <a:schemeClr val="bg1"/>
                </a:solidFill>
              </a:rPr>
              <a:t>Jn 8:32</a:t>
            </a:r>
            <a:r>
              <a:rPr lang="en-US" sz="4000" dirty="0">
                <a:solidFill>
                  <a:schemeClr val="bg1"/>
                </a:solidFill>
              </a:rPr>
              <a:t> And ye shall know the truth, and the truth shall make you free.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938e13-4596-4708-9b17-813229424e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9DAF426540E468E90FD4F260F4C81" ma:contentTypeVersion="16" ma:contentTypeDescription="Create a new document." ma:contentTypeScope="" ma:versionID="980a1bf7bddbbe78e50a868b3a94e0f6">
  <xsd:schema xmlns:xsd="http://www.w3.org/2001/XMLSchema" xmlns:xs="http://www.w3.org/2001/XMLSchema" xmlns:p="http://schemas.microsoft.com/office/2006/metadata/properties" xmlns:ns3="a89412e8-c2a6-4524-8d43-26c541651043" xmlns:ns4="a7938e13-4596-4708-9b17-813229424ec3" targetNamespace="http://schemas.microsoft.com/office/2006/metadata/properties" ma:root="true" ma:fieldsID="6335733c4c6d9b96ce6d85b3858b79bc" ns3:_="" ns4:_="">
    <xsd:import namespace="a89412e8-c2a6-4524-8d43-26c541651043"/>
    <xsd:import namespace="a7938e13-4596-4708-9b17-813229424ec3"/>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412e8-c2a6-4524-8d43-26c5416510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38e13-4596-4708-9b17-813229424ec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0EA19-BB73-4D5A-989C-409F301CCEB8}">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a7938e13-4596-4708-9b17-813229424ec3"/>
    <ds:schemaRef ds:uri="http://schemas.microsoft.com/office/2006/documentManagement/types"/>
    <ds:schemaRef ds:uri="a89412e8-c2a6-4524-8d43-26c54165104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8076A6F-F31F-48F5-ADA4-8C75B4EAA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412e8-c2a6-4524-8d43-26c541651043"/>
    <ds:schemaRef ds:uri="a7938e13-4596-4708-9b17-81322942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C1C8B-4D34-4945-B014-D9A72E1786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447453</TotalTime>
  <Words>3386</Words>
  <Application>Microsoft Office PowerPoint</Application>
  <PresentationFormat>On-screen Show (16:9)</PresentationFormat>
  <Paragraphs>422</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3203</cp:revision>
  <dcterms:created xsi:type="dcterms:W3CDTF">2015-08-01T01:54:59Z</dcterms:created>
  <dcterms:modified xsi:type="dcterms:W3CDTF">2023-07-23T02:25:45Z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0x0101008739DAF426540E468E90FD4F260F4C81</vt:lpwstr>
  </property>
</Properties>
</file>