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1"/>
  </p:notesMasterIdLst>
  <p:sldIdLst>
    <p:sldId id="256" r:id="rId5"/>
    <p:sldId id="257" r:id="rId6"/>
    <p:sldId id="978" r:id="rId7"/>
    <p:sldId id="3920" r:id="rId8"/>
    <p:sldId id="1981" r:id="rId9"/>
    <p:sldId id="11417" r:id="rId10"/>
    <p:sldId id="4362" r:id="rId11"/>
    <p:sldId id="4366" r:id="rId12"/>
    <p:sldId id="4823" r:id="rId13"/>
    <p:sldId id="5223" r:id="rId14"/>
    <p:sldId id="8938" r:id="rId15"/>
    <p:sldId id="1173" r:id="rId16"/>
    <p:sldId id="1174" r:id="rId17"/>
    <p:sldId id="1176" r:id="rId18"/>
    <p:sldId id="1177" r:id="rId19"/>
    <p:sldId id="1178" r:id="rId20"/>
    <p:sldId id="1175" r:id="rId21"/>
    <p:sldId id="1179" r:id="rId22"/>
    <p:sldId id="1180" r:id="rId23"/>
    <p:sldId id="1181" r:id="rId24"/>
    <p:sldId id="1182" r:id="rId25"/>
    <p:sldId id="1183" r:id="rId26"/>
    <p:sldId id="1251" r:id="rId27"/>
    <p:sldId id="1252" r:id="rId28"/>
    <p:sldId id="1253" r:id="rId29"/>
    <p:sldId id="1254" r:id="rId30"/>
    <p:sldId id="1255" r:id="rId31"/>
    <p:sldId id="1256" r:id="rId32"/>
    <p:sldId id="1257" r:id="rId33"/>
    <p:sldId id="1258" r:id="rId34"/>
    <p:sldId id="1259" r:id="rId35"/>
    <p:sldId id="1260" r:id="rId36"/>
    <p:sldId id="1261" r:id="rId37"/>
    <p:sldId id="1262" r:id="rId38"/>
    <p:sldId id="1263" r:id="rId39"/>
    <p:sldId id="1264" r:id="rId40"/>
    <p:sldId id="1265" r:id="rId41"/>
    <p:sldId id="1266" r:id="rId42"/>
    <p:sldId id="1267" r:id="rId43"/>
    <p:sldId id="1268" r:id="rId44"/>
    <p:sldId id="1269" r:id="rId45"/>
    <p:sldId id="1270" r:id="rId46"/>
    <p:sldId id="1271" r:id="rId47"/>
    <p:sldId id="1272" r:id="rId48"/>
    <p:sldId id="1273" r:id="rId49"/>
    <p:sldId id="1274" r:id="rId50"/>
    <p:sldId id="1275" r:id="rId51"/>
    <p:sldId id="1276" r:id="rId52"/>
    <p:sldId id="1277" r:id="rId53"/>
    <p:sldId id="1278" r:id="rId54"/>
    <p:sldId id="1279" r:id="rId55"/>
    <p:sldId id="1280" r:id="rId56"/>
    <p:sldId id="1281" r:id="rId57"/>
    <p:sldId id="1282" r:id="rId58"/>
    <p:sldId id="1283" r:id="rId59"/>
    <p:sldId id="1284" r:id="rId60"/>
    <p:sldId id="1285" r:id="rId61"/>
    <p:sldId id="1286" r:id="rId62"/>
    <p:sldId id="1287" r:id="rId63"/>
    <p:sldId id="1289" r:id="rId64"/>
    <p:sldId id="1288" r:id="rId65"/>
    <p:sldId id="1291" r:id="rId66"/>
    <p:sldId id="1292" r:id="rId67"/>
    <p:sldId id="1293" r:id="rId68"/>
    <p:sldId id="1294" r:id="rId69"/>
    <p:sldId id="1295" r:id="rId70"/>
    <p:sldId id="1296" r:id="rId71"/>
    <p:sldId id="1297" r:id="rId72"/>
    <p:sldId id="1298" r:id="rId73"/>
    <p:sldId id="1299" r:id="rId74"/>
    <p:sldId id="1301" r:id="rId75"/>
    <p:sldId id="1302" r:id="rId76"/>
    <p:sldId id="1303" r:id="rId77"/>
    <p:sldId id="1304" r:id="rId78"/>
    <p:sldId id="1305" r:id="rId79"/>
    <p:sldId id="1306" r:id="rId80"/>
    <p:sldId id="1307" r:id="rId81"/>
    <p:sldId id="1308" r:id="rId82"/>
    <p:sldId id="1309" r:id="rId83"/>
    <p:sldId id="1310" r:id="rId84"/>
    <p:sldId id="1311" r:id="rId85"/>
    <p:sldId id="1312" r:id="rId86"/>
    <p:sldId id="1313" r:id="rId87"/>
    <p:sldId id="1314" r:id="rId88"/>
    <p:sldId id="1315" r:id="rId89"/>
    <p:sldId id="11424" r:id="rId90"/>
    <p:sldId id="1316" r:id="rId91"/>
    <p:sldId id="1317" r:id="rId92"/>
    <p:sldId id="1318" r:id="rId93"/>
    <p:sldId id="1319" r:id="rId94"/>
    <p:sldId id="1320" r:id="rId95"/>
    <p:sldId id="1321" r:id="rId96"/>
    <p:sldId id="1322" r:id="rId97"/>
    <p:sldId id="1184" r:id="rId98"/>
    <p:sldId id="1185" r:id="rId99"/>
    <p:sldId id="1187" r:id="rId100"/>
    <p:sldId id="11418" r:id="rId101"/>
    <p:sldId id="10467" r:id="rId102"/>
    <p:sldId id="10468" r:id="rId103"/>
    <p:sldId id="11059" r:id="rId104"/>
    <p:sldId id="10183" r:id="rId105"/>
    <p:sldId id="11419" r:id="rId106"/>
    <p:sldId id="11420" r:id="rId107"/>
    <p:sldId id="11421" r:id="rId108"/>
    <p:sldId id="11422" r:id="rId109"/>
    <p:sldId id="11423" r:id="rId11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9DF5C-E0F0-4906-9559-BB24FB17BA2F}" v="44" dt="2023-07-25T19:56:51.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8" autoAdjust="0"/>
    <p:restoredTop sz="94718" autoAdjust="0"/>
  </p:normalViewPr>
  <p:slideViewPr>
    <p:cSldViewPr snapToGrid="0" snapToObjects="1">
      <p:cViewPr varScale="1">
        <p:scale>
          <a:sx n="105" d="100"/>
          <a:sy n="105" d="100"/>
        </p:scale>
        <p:origin x="197" y="62"/>
      </p:cViewPr>
      <p:guideLst>
        <p:guide orient="horz" pos="1620"/>
        <p:guide pos="2880"/>
      </p:guideLst>
    </p:cSldViewPr>
  </p:slideViewPr>
  <p:outlineViewPr>
    <p:cViewPr>
      <p:scale>
        <a:sx n="33" d="100"/>
        <a:sy n="33" d="100"/>
      </p:scale>
      <p:origin x="48" y="19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dirty="0"/>
          </a:p>
        </p:txBody>
      </p:sp>
    </p:spTree>
    <p:extLst>
      <p:ext uri="{BB962C8B-B14F-4D97-AF65-F5344CB8AC3E}">
        <p14:creationId xmlns:p14="http://schemas.microsoft.com/office/powerpoint/2010/main" val="19907545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7/25/2023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7/25/2023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7/25/2023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7/25/2023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You Must be Born Again!</a:t>
            </a:r>
            <a:endParaRPr kumimoji="0" lang="en-US" sz="47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4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Part 1</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08001"/>
            <a:ext cx="7334250" cy="4006850"/>
          </a:xfrm>
        </p:spPr>
        <p:txBody>
          <a:bodyPr>
            <a:noAutofit/>
          </a:bodyPr>
          <a:lstStyle/>
          <a:p>
            <a:pPr algn="ctr">
              <a:buNone/>
            </a:pPr>
            <a:r>
              <a:rPr lang="en-US" dirty="0">
                <a:solidFill>
                  <a:schemeClr val="bg1"/>
                </a:solidFill>
              </a:rPr>
              <a:t>The Church world has taken a conversation Yeshua had with a Pharisee at night and built powerhouse ministries teaching a gospel message of salvation. </a:t>
            </a:r>
          </a:p>
          <a:p>
            <a:pPr algn="ctr">
              <a:buNone/>
            </a:pPr>
            <a:r>
              <a:rPr lang="en-US" dirty="0">
                <a:solidFill>
                  <a:schemeClr val="bg1"/>
                </a:solidFill>
              </a:rPr>
              <a:t>Much has been said about being born again and what it means. Billy Graham and the like have built multimillion dollar ministries from John 3:16.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dirty="0">
                <a:solidFill>
                  <a:schemeClr val="bg1"/>
                </a:solidFill>
              </a:rPr>
              <a:t>But what does John 3:16 really teach us in the context in which it is given?  </a:t>
            </a:r>
          </a:p>
          <a:p>
            <a:pPr algn="ctr">
              <a:buNone/>
            </a:pPr>
            <a:r>
              <a:rPr lang="en-US" sz="4000" dirty="0">
                <a:solidFill>
                  <a:schemeClr val="bg1"/>
                </a:solidFill>
              </a:rPr>
              <a:t>In this Message, “You Must Be Born Again”, we will explore this topic and this Bible passage in context.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a:t>
            </a:r>
            <a:r>
              <a:rPr lang="en-US" sz="4000" dirty="0">
                <a:solidFill>
                  <a:schemeClr val="bg1"/>
                </a:solidFill>
              </a:rPr>
              <a:t> There was a man of the </a:t>
            </a:r>
            <a:r>
              <a:rPr lang="en-US" sz="4000" b="1" dirty="0">
                <a:solidFill>
                  <a:schemeClr val="bg1"/>
                </a:solidFill>
              </a:rPr>
              <a:t>Pharisees</a:t>
            </a:r>
            <a:r>
              <a:rPr lang="en-US" sz="4000" dirty="0">
                <a:solidFill>
                  <a:schemeClr val="bg1"/>
                </a:solidFill>
              </a:rPr>
              <a:t>, named Nicodemus, a </a:t>
            </a:r>
            <a:r>
              <a:rPr lang="en-US" sz="4000" u="sng" dirty="0">
                <a:solidFill>
                  <a:schemeClr val="bg1"/>
                </a:solidFill>
              </a:rPr>
              <a:t>ruler of the Jews</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3:2</a:t>
            </a:r>
            <a:r>
              <a:rPr lang="en-US" sz="4000" dirty="0">
                <a:solidFill>
                  <a:schemeClr val="bg1"/>
                </a:solidFill>
              </a:rPr>
              <a:t> The same came to Yeshua by night, and said unto him, </a:t>
            </a:r>
            <a:r>
              <a:rPr lang="en-US" sz="4000" b="1" dirty="0">
                <a:solidFill>
                  <a:schemeClr val="bg1"/>
                </a:solidFill>
              </a:rPr>
              <a:t>Rabbi</a:t>
            </a:r>
            <a:r>
              <a:rPr lang="en-US" sz="4000" dirty="0">
                <a:solidFill>
                  <a:schemeClr val="bg1"/>
                </a:solidFill>
              </a:rPr>
              <a:t>, </a:t>
            </a:r>
            <a:r>
              <a:rPr lang="en-US" sz="4000" b="1" u="sng" dirty="0">
                <a:solidFill>
                  <a:schemeClr val="bg1"/>
                </a:solidFill>
              </a:rPr>
              <a:t>we</a:t>
            </a:r>
            <a:r>
              <a:rPr lang="en-US" sz="4000" dirty="0">
                <a:solidFill>
                  <a:schemeClr val="bg1"/>
                </a:solidFill>
              </a:rPr>
              <a:t> know that thou art a teacher come from YeHoVaH: for no man can do these miracles that thou doest, except </a:t>
            </a:r>
            <a:r>
              <a:rPr lang="en-US" sz="4000" b="1" u="sng" dirty="0">
                <a:solidFill>
                  <a:schemeClr val="bg1"/>
                </a:solidFill>
              </a:rPr>
              <a:t>G-d</a:t>
            </a:r>
            <a:r>
              <a:rPr lang="en-US" sz="4000" dirty="0">
                <a:solidFill>
                  <a:schemeClr val="bg1"/>
                </a:solidFill>
              </a:rPr>
              <a:t> be with him.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G-D, L-rd, the LORD, HASHEM</a:t>
            </a:r>
          </a:p>
          <a:p>
            <a:pPr algn="ctr">
              <a:buNone/>
            </a:pPr>
            <a:r>
              <a:rPr lang="en-US" sz="4000" dirty="0">
                <a:solidFill>
                  <a:schemeClr val="bg1"/>
                </a:solidFill>
              </a:rPr>
              <a:t>These are all representative of the ban on using the Name </a:t>
            </a:r>
            <a:r>
              <a:rPr lang="en-US" sz="4000" u="sng" dirty="0">
                <a:solidFill>
                  <a:schemeClr val="bg1"/>
                </a:solidFill>
              </a:rPr>
              <a:t>Y</a:t>
            </a:r>
            <a:r>
              <a:rPr lang="en-US" sz="4000" dirty="0">
                <a:solidFill>
                  <a:schemeClr val="bg1"/>
                </a:solidFill>
              </a:rPr>
              <a:t>e</a:t>
            </a:r>
            <a:r>
              <a:rPr lang="en-US" sz="4000" u="sng" dirty="0">
                <a:solidFill>
                  <a:schemeClr val="bg1"/>
                </a:solidFill>
              </a:rPr>
              <a:t>H</a:t>
            </a:r>
            <a:r>
              <a:rPr lang="en-US" sz="4000" dirty="0">
                <a:solidFill>
                  <a:schemeClr val="bg1"/>
                </a:solidFill>
              </a:rPr>
              <a:t>o</a:t>
            </a:r>
            <a:r>
              <a:rPr lang="en-US" sz="4000" u="sng" dirty="0">
                <a:solidFill>
                  <a:schemeClr val="bg1"/>
                </a:solidFill>
              </a:rPr>
              <a:t>V</a:t>
            </a:r>
            <a:r>
              <a:rPr lang="en-US" sz="4000" dirty="0">
                <a:solidFill>
                  <a:schemeClr val="bg1"/>
                </a:solidFill>
              </a:rPr>
              <a:t>a</a:t>
            </a:r>
            <a:r>
              <a:rPr lang="en-US" sz="4000" u="sng" dirty="0">
                <a:solidFill>
                  <a:schemeClr val="bg1"/>
                </a:solidFill>
              </a:rPr>
              <a:t>H.</a:t>
            </a:r>
          </a:p>
          <a:p>
            <a:pPr algn="ctr">
              <a:buNone/>
            </a:pPr>
            <a:r>
              <a:rPr lang="en-US" sz="4000" b="1" dirty="0">
                <a:solidFill>
                  <a:schemeClr val="bg1"/>
                </a:solidFill>
              </a:rPr>
              <a:t>YHVH:  Yud Hey Vav Hey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spcBef>
                <a:spcPts val="0"/>
              </a:spcBef>
              <a:buNone/>
            </a:pPr>
            <a:r>
              <a:rPr lang="en-US" sz="4000" dirty="0">
                <a:solidFill>
                  <a:schemeClr val="bg1"/>
                </a:solidFill>
              </a:rPr>
              <a:t>The context of Yeshua’s encounter with Nicodemus is found in </a:t>
            </a:r>
          </a:p>
          <a:p>
            <a:pPr algn="ctr">
              <a:spcBef>
                <a:spcPts val="0"/>
              </a:spcBef>
              <a:buNone/>
            </a:pPr>
            <a:r>
              <a:rPr lang="en-US" sz="4000" dirty="0">
                <a:solidFill>
                  <a:schemeClr val="bg1"/>
                </a:solidFill>
              </a:rPr>
              <a:t>John Chapter 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1" baseline="30000" dirty="0">
                <a:solidFill>
                  <a:schemeClr val="bg1"/>
                </a:solidFill>
              </a:rPr>
              <a:t>Jn 2:13</a:t>
            </a:r>
            <a:r>
              <a:rPr lang="en-US" sz="4000" b="1" dirty="0">
                <a:solidFill>
                  <a:schemeClr val="bg1"/>
                </a:solidFill>
              </a:rPr>
              <a:t> And the </a:t>
            </a:r>
            <a:r>
              <a:rPr lang="en-US" sz="4000" b="1" u="sng" dirty="0">
                <a:solidFill>
                  <a:schemeClr val="bg1"/>
                </a:solidFill>
              </a:rPr>
              <a:t>Jews'</a:t>
            </a:r>
            <a:r>
              <a:rPr lang="en-US" sz="4000" b="1" dirty="0">
                <a:solidFill>
                  <a:schemeClr val="bg1"/>
                </a:solidFill>
              </a:rPr>
              <a:t> passover was at hand</a:t>
            </a:r>
            <a:r>
              <a:rPr lang="en-US" sz="4000" dirty="0">
                <a:solidFill>
                  <a:schemeClr val="bg1"/>
                </a:solidFill>
              </a:rPr>
              <a:t>, and Yeshua went up to Jerusalem, </a:t>
            </a:r>
          </a:p>
          <a:p>
            <a:pPr algn="ctr">
              <a:buNone/>
            </a:pPr>
            <a:r>
              <a:rPr lang="en-US" sz="4000" baseline="30000" dirty="0">
                <a:solidFill>
                  <a:schemeClr val="bg1"/>
                </a:solidFill>
              </a:rPr>
              <a:t>Jn 2:14</a:t>
            </a:r>
            <a:r>
              <a:rPr lang="en-US" sz="4000" dirty="0">
                <a:solidFill>
                  <a:schemeClr val="bg1"/>
                </a:solidFill>
              </a:rPr>
              <a:t> And found </a:t>
            </a:r>
            <a:r>
              <a:rPr lang="en-US" sz="4000" b="1" u="sng" dirty="0">
                <a:solidFill>
                  <a:schemeClr val="bg1"/>
                </a:solidFill>
              </a:rPr>
              <a:t>in the temple </a:t>
            </a:r>
            <a:r>
              <a:rPr lang="en-US" sz="4000" dirty="0">
                <a:solidFill>
                  <a:schemeClr val="bg1"/>
                </a:solidFill>
              </a:rPr>
              <a:t>those that sold oxen and sheep and doves, and the changers of money sitting: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baseline="30000" dirty="0">
                <a:solidFill>
                  <a:schemeClr val="bg1"/>
                </a:solidFill>
              </a:rPr>
              <a:t>Dt 14:22</a:t>
            </a:r>
            <a:r>
              <a:rPr lang="en-US" sz="4000" dirty="0">
                <a:solidFill>
                  <a:schemeClr val="bg1"/>
                </a:solidFill>
              </a:rPr>
              <a:t> Thou shalt truly </a:t>
            </a:r>
            <a:r>
              <a:rPr lang="en-US" sz="4000" b="1" u="sng" dirty="0">
                <a:solidFill>
                  <a:schemeClr val="bg1"/>
                </a:solidFill>
              </a:rPr>
              <a:t>tithe</a:t>
            </a:r>
            <a:r>
              <a:rPr lang="en-US" sz="4000" dirty="0">
                <a:solidFill>
                  <a:schemeClr val="bg1"/>
                </a:solidFill>
              </a:rPr>
              <a:t> all the increase of thy seed, that the field bringeth forth year by year.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Dt 14:23</a:t>
            </a:r>
            <a:r>
              <a:rPr lang="en-US" sz="4000" dirty="0">
                <a:solidFill>
                  <a:schemeClr val="bg1"/>
                </a:solidFill>
              </a:rPr>
              <a:t> And thou shalt eat before the LORD thy God, in the place which he shall choose to place his name there, </a:t>
            </a:r>
            <a:r>
              <a:rPr lang="en-US" sz="4000" b="1" u="sng" dirty="0">
                <a:solidFill>
                  <a:schemeClr val="bg1"/>
                </a:solidFill>
              </a:rPr>
              <a:t>the tithe </a:t>
            </a:r>
            <a:r>
              <a:rPr lang="en-US" sz="4000" dirty="0">
                <a:solidFill>
                  <a:schemeClr val="bg1"/>
                </a:solidFill>
              </a:rPr>
              <a:t>of thy corn, of thy wine, and of thine oil, and the firstlings of thy herds and of thy flocks; that thou mayest learn to fear the LORD thy God always.</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endParaRPr lang="en-US" sz="2200" dirty="0">
              <a:solidFill>
                <a:schemeClr val="bg1"/>
              </a:solidFill>
            </a:endParaRPr>
          </a:p>
          <a:p>
            <a:pPr algn="ctr">
              <a:buNone/>
            </a:pPr>
            <a:r>
              <a:rPr lang="en-US" sz="4000" baseline="30000" dirty="0">
                <a:solidFill>
                  <a:schemeClr val="bg1"/>
                </a:solidFill>
              </a:rPr>
              <a:t>Dt 14:24</a:t>
            </a:r>
            <a:r>
              <a:rPr lang="en-US" sz="4000" dirty="0">
                <a:solidFill>
                  <a:schemeClr val="bg1"/>
                </a:solidFill>
              </a:rPr>
              <a:t> And if the way be too long for thee, so that thou art </a:t>
            </a:r>
            <a:r>
              <a:rPr lang="en-US" sz="4000" b="1" dirty="0">
                <a:solidFill>
                  <a:schemeClr val="bg1"/>
                </a:solidFill>
              </a:rPr>
              <a:t>not able to carry it </a:t>
            </a:r>
            <a:r>
              <a:rPr lang="en-US" sz="4000" b="1" u="sng" dirty="0">
                <a:solidFill>
                  <a:schemeClr val="bg1"/>
                </a:solidFill>
              </a:rPr>
              <a:t>(the tithe)</a:t>
            </a:r>
            <a:r>
              <a:rPr lang="en-US" sz="4000" dirty="0">
                <a:solidFill>
                  <a:schemeClr val="bg1"/>
                </a:solidFill>
              </a:rPr>
              <a:t>; </a:t>
            </a:r>
            <a:r>
              <a:rPr lang="en-US" sz="4000" i="1" dirty="0">
                <a:solidFill>
                  <a:schemeClr val="bg1"/>
                </a:solidFill>
              </a:rPr>
              <a:t>or if the place be too far from thee, which the LORD thy God shall choose to set his name there, when the LORD thy God hath blessed thee: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endParaRPr lang="en-US" sz="2200" dirty="0">
              <a:solidFill>
                <a:schemeClr val="bg1"/>
              </a:solidFill>
            </a:endParaRPr>
          </a:p>
          <a:p>
            <a:pPr algn="ctr">
              <a:buNone/>
            </a:pPr>
            <a:r>
              <a:rPr lang="en-US" sz="4000" baseline="30000" dirty="0">
                <a:solidFill>
                  <a:schemeClr val="bg1"/>
                </a:solidFill>
              </a:rPr>
              <a:t>Dt 14:25</a:t>
            </a:r>
            <a:r>
              <a:rPr lang="en-US" sz="4000" dirty="0">
                <a:solidFill>
                  <a:schemeClr val="bg1"/>
                </a:solidFill>
              </a:rPr>
              <a:t> Then shalt thou turn </a:t>
            </a:r>
            <a:r>
              <a:rPr lang="en-US" sz="4000" i="1" dirty="0">
                <a:solidFill>
                  <a:schemeClr val="bg1"/>
                </a:solidFill>
              </a:rPr>
              <a:t>it </a:t>
            </a:r>
            <a:r>
              <a:rPr lang="en-US" sz="4000" b="1" u="sng" dirty="0">
                <a:solidFill>
                  <a:schemeClr val="bg1"/>
                </a:solidFill>
              </a:rPr>
              <a:t>(the tithe)</a:t>
            </a:r>
            <a:r>
              <a:rPr lang="en-US" sz="4000" dirty="0">
                <a:solidFill>
                  <a:schemeClr val="bg1"/>
                </a:solidFill>
              </a:rPr>
              <a:t> </a:t>
            </a:r>
            <a:r>
              <a:rPr lang="en-US" sz="4000" i="1" dirty="0">
                <a:solidFill>
                  <a:schemeClr val="bg1"/>
                </a:solidFill>
              </a:rPr>
              <a:t>into money, and bind up the </a:t>
            </a:r>
            <a:r>
              <a:rPr lang="en-US" sz="4000" b="1" u="sng" dirty="0">
                <a:solidFill>
                  <a:schemeClr val="bg1"/>
                </a:solidFill>
              </a:rPr>
              <a:t>(the tithe)</a:t>
            </a:r>
            <a:r>
              <a:rPr lang="en-US" sz="4000" dirty="0">
                <a:solidFill>
                  <a:schemeClr val="bg1"/>
                </a:solidFill>
              </a:rPr>
              <a:t> </a:t>
            </a:r>
            <a:r>
              <a:rPr lang="en-US" sz="4000" i="1" dirty="0">
                <a:solidFill>
                  <a:schemeClr val="bg1"/>
                </a:solidFill>
              </a:rPr>
              <a:t>money in thine hand, and shalt go unto the place which the LORD thy God shall choose.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buNone/>
            </a:pPr>
            <a:r>
              <a:rPr lang="en-US" sz="4000" baseline="30000" dirty="0">
                <a:solidFill>
                  <a:schemeClr val="bg1"/>
                </a:solidFill>
              </a:rPr>
              <a:t>Dt 14:26</a:t>
            </a:r>
            <a:r>
              <a:rPr lang="en-US" sz="4000" dirty="0">
                <a:solidFill>
                  <a:schemeClr val="bg1"/>
                </a:solidFill>
              </a:rPr>
              <a:t> And thou shalt bestow that money </a:t>
            </a:r>
            <a:r>
              <a:rPr lang="en-US" sz="4000" b="1" u="sng" dirty="0">
                <a:solidFill>
                  <a:schemeClr val="bg1"/>
                </a:solidFill>
              </a:rPr>
              <a:t>(the tithe)</a:t>
            </a:r>
            <a:r>
              <a:rPr lang="en-US" sz="4000" dirty="0">
                <a:solidFill>
                  <a:schemeClr val="bg1"/>
                </a:solidFill>
              </a:rPr>
              <a:t>; for whatsoever thy soul lusteth after, for oxen, or for sheep, or for wine, or for strong drink, or for whatsoever thy soul desireth: and thou shalt eat there before the LORD thy God, and thou shalt rejoice, thou, and thine household,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Jn 2:15</a:t>
            </a:r>
            <a:r>
              <a:rPr lang="en-US" sz="4000" dirty="0">
                <a:solidFill>
                  <a:schemeClr val="bg1"/>
                </a:solidFill>
              </a:rPr>
              <a:t> And when he (Yeshua) had made a scourge of small cords, he drove them all out of the temple (court), and the sheep, and the oxen; and poured out the changers' money, and overthrew the tables;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2:16</a:t>
            </a:r>
            <a:r>
              <a:rPr lang="en-US" sz="4000" dirty="0">
                <a:solidFill>
                  <a:schemeClr val="bg1"/>
                </a:solidFill>
              </a:rPr>
              <a:t> And said unto them that sold doves, Take these things hence; make not my </a:t>
            </a:r>
            <a:r>
              <a:rPr lang="en-US" sz="4000" b="1" dirty="0">
                <a:solidFill>
                  <a:schemeClr val="bg1"/>
                </a:solidFill>
              </a:rPr>
              <a:t>Father's house an house of merchandise</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2:17</a:t>
            </a:r>
            <a:r>
              <a:rPr lang="en-US" sz="4000" dirty="0">
                <a:solidFill>
                  <a:schemeClr val="bg1"/>
                </a:solidFill>
              </a:rPr>
              <a:t> And his disciples remembered that </a:t>
            </a:r>
            <a:r>
              <a:rPr lang="en-US" sz="4000" b="1" u="sng" dirty="0">
                <a:solidFill>
                  <a:schemeClr val="bg1"/>
                </a:solidFill>
              </a:rPr>
              <a:t>it was written</a:t>
            </a:r>
            <a:r>
              <a:rPr lang="en-US" sz="4000" dirty="0">
                <a:solidFill>
                  <a:schemeClr val="bg1"/>
                </a:solidFill>
              </a:rPr>
              <a:t>, The zeal of thine house hath eaten me up. </a:t>
            </a:r>
          </a:p>
          <a:p>
            <a:pPr algn="ctr">
              <a:buNone/>
            </a:pPr>
            <a:r>
              <a:rPr lang="en-US" sz="4000" dirty="0">
                <a:solidFill>
                  <a:schemeClr val="bg1"/>
                </a:solidFill>
              </a:rPr>
              <a:t>(Psalms 69:9)</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2000" dirty="0"/>
          </a:p>
          <a:p>
            <a:pPr marL="742950" indent="-742950" algn="ctr">
              <a:buNone/>
            </a:pPr>
            <a:r>
              <a:rPr lang="en-US" sz="4000" baseline="30000" dirty="0">
                <a:solidFill>
                  <a:schemeClr val="bg1"/>
                </a:solidFill>
              </a:rPr>
              <a:t>Ps 69:9</a:t>
            </a:r>
            <a:r>
              <a:rPr lang="en-US" sz="4000" dirty="0">
                <a:solidFill>
                  <a:schemeClr val="bg1"/>
                </a:solidFill>
              </a:rPr>
              <a:t> For the zeal of thine house hath eaten me up; and the reproaches of them that reproached thee are fallen upon 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Jn 2:18</a:t>
            </a:r>
            <a:r>
              <a:rPr lang="en-US" sz="4000" dirty="0">
                <a:solidFill>
                  <a:schemeClr val="bg1"/>
                </a:solidFill>
              </a:rPr>
              <a:t> Then answered the Jews and said unto him, What sign showest thou unto us, seeing that thou doest these things? </a:t>
            </a:r>
          </a:p>
          <a:p>
            <a:pPr algn="ctr">
              <a:buNone/>
            </a:pPr>
            <a:r>
              <a:rPr lang="en-US" sz="4000" baseline="30000" dirty="0">
                <a:solidFill>
                  <a:schemeClr val="bg1"/>
                </a:solidFill>
              </a:rPr>
              <a:t>Jn 2:19</a:t>
            </a:r>
            <a:r>
              <a:rPr lang="en-US" sz="4000" dirty="0">
                <a:solidFill>
                  <a:schemeClr val="bg1"/>
                </a:solidFill>
              </a:rPr>
              <a:t> Yeshua answered and said unto them, Destroy this temple, and in three days I will raise it up.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baseline="30000" dirty="0">
                <a:solidFill>
                  <a:schemeClr val="bg1"/>
                </a:solidFill>
              </a:rPr>
              <a:t>Jn 2:20</a:t>
            </a:r>
            <a:r>
              <a:rPr lang="en-US" sz="4000" dirty="0">
                <a:solidFill>
                  <a:schemeClr val="bg1"/>
                </a:solidFill>
              </a:rPr>
              <a:t> Then said the Jews, Forty and six years was this temple in building, and wilt thou rear it up in three days? </a:t>
            </a:r>
          </a:p>
          <a:p>
            <a:pPr algn="ctr">
              <a:buNone/>
            </a:pPr>
            <a:r>
              <a:rPr lang="en-US" sz="4000" baseline="30000" dirty="0">
                <a:solidFill>
                  <a:schemeClr val="bg1"/>
                </a:solidFill>
              </a:rPr>
              <a:t>Jn 2:21</a:t>
            </a:r>
            <a:r>
              <a:rPr lang="en-US" sz="4000" dirty="0">
                <a:solidFill>
                  <a:schemeClr val="bg1"/>
                </a:solidFill>
              </a:rPr>
              <a:t> But he spake of the temple of his body.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pic>
        <p:nvPicPr>
          <p:cNvPr id="6" name="Content Placeholder 5" descr="John3-16_Born Again Teaching Design2.png"/>
          <p:cNvPicPr>
            <a:picLocks noGrp="1" noChangeAspect="1"/>
          </p:cNvPicPr>
          <p:nvPr>
            <p:ph idx="1"/>
          </p:nvPr>
        </p:nvPicPr>
        <p:blipFill>
          <a:blip r:embed="rId4"/>
          <a:stretch>
            <a:fillRect/>
          </a:stretch>
        </p:blipFill>
        <p:spPr>
          <a:xfrm>
            <a:off x="0" y="49829"/>
            <a:ext cx="9144000" cy="5053832"/>
          </a:xfrm>
        </p:spPr>
      </p:pic>
    </p:spTree>
    <p:extLst>
      <p:ext uri="{BB962C8B-B14F-4D97-AF65-F5344CB8AC3E}">
        <p14:creationId xmlns:p14="http://schemas.microsoft.com/office/powerpoint/2010/main" val="1820218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2:22</a:t>
            </a:r>
            <a:r>
              <a:rPr lang="en-US" sz="4000" dirty="0">
                <a:solidFill>
                  <a:schemeClr val="bg1"/>
                </a:solidFill>
              </a:rPr>
              <a:t> When therefore he was risen from the dead, his disciples remembered that he had said this unto them; </a:t>
            </a:r>
            <a:r>
              <a:rPr lang="en-US" sz="4000" b="1" dirty="0">
                <a:solidFill>
                  <a:schemeClr val="bg1"/>
                </a:solidFill>
              </a:rPr>
              <a:t>and they believed the scripture</a:t>
            </a:r>
            <a:r>
              <a:rPr lang="en-US" sz="4000" dirty="0">
                <a:solidFill>
                  <a:schemeClr val="bg1"/>
                </a:solidFill>
              </a:rPr>
              <a:t>, and the word which Yeshua had said.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Ps 16:10</a:t>
            </a:r>
            <a:r>
              <a:rPr lang="en-US" sz="4000" dirty="0">
                <a:solidFill>
                  <a:schemeClr val="bg1"/>
                </a:solidFill>
              </a:rPr>
              <a:t> because you will not abandon me to the grave, </a:t>
            </a:r>
          </a:p>
          <a:p>
            <a:pPr algn="ctr">
              <a:buNone/>
            </a:pPr>
            <a:r>
              <a:rPr lang="en-US" sz="4000" b="1" dirty="0">
                <a:solidFill>
                  <a:schemeClr val="bg1"/>
                </a:solidFill>
              </a:rPr>
              <a:t>nor will you let your Holy One see decay. </a:t>
            </a: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1" baseline="30000" dirty="0">
                <a:solidFill>
                  <a:schemeClr val="bg1"/>
                </a:solidFill>
              </a:rPr>
              <a:t>Jn 2:23</a:t>
            </a:r>
            <a:r>
              <a:rPr lang="en-US" sz="4000" b="1" dirty="0">
                <a:solidFill>
                  <a:schemeClr val="bg1"/>
                </a:solidFill>
              </a:rPr>
              <a:t> Now when he was in Jerusalem </a:t>
            </a:r>
            <a:r>
              <a:rPr lang="en-US" sz="4000" b="1" u="sng" dirty="0">
                <a:solidFill>
                  <a:schemeClr val="bg1"/>
                </a:solidFill>
              </a:rPr>
              <a:t>at the passover</a:t>
            </a:r>
            <a:r>
              <a:rPr lang="en-US" sz="4000" dirty="0">
                <a:solidFill>
                  <a:schemeClr val="bg1"/>
                </a:solidFill>
              </a:rPr>
              <a:t>, in the </a:t>
            </a:r>
            <a:r>
              <a:rPr lang="en-US" sz="4000" b="1" u="sng" dirty="0">
                <a:solidFill>
                  <a:schemeClr val="bg1"/>
                </a:solidFill>
              </a:rPr>
              <a:t>feast </a:t>
            </a:r>
            <a:r>
              <a:rPr lang="en-US" sz="4000" b="1" i="1" u="sng" dirty="0">
                <a:solidFill>
                  <a:schemeClr val="bg1"/>
                </a:solidFill>
              </a:rPr>
              <a:t>day</a:t>
            </a:r>
            <a:r>
              <a:rPr lang="en-US" sz="4000" i="1" dirty="0">
                <a:solidFill>
                  <a:schemeClr val="bg1"/>
                </a:solidFill>
              </a:rPr>
              <a:t>, </a:t>
            </a:r>
            <a:r>
              <a:rPr lang="en-US" sz="4000" b="1" u="sng" dirty="0">
                <a:solidFill>
                  <a:schemeClr val="bg1"/>
                </a:solidFill>
              </a:rPr>
              <a:t>many believed in his name</a:t>
            </a:r>
            <a:r>
              <a:rPr lang="en-US" sz="4000" dirty="0">
                <a:solidFill>
                  <a:schemeClr val="bg1"/>
                </a:solidFill>
              </a:rPr>
              <a:t>, </a:t>
            </a:r>
            <a:r>
              <a:rPr lang="en-US" sz="4000" u="sng" dirty="0">
                <a:solidFill>
                  <a:schemeClr val="bg1"/>
                </a:solidFill>
              </a:rPr>
              <a:t>when they saw the miracles which he did</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baseline="30000" dirty="0">
                <a:solidFill>
                  <a:schemeClr val="bg1"/>
                </a:solidFill>
              </a:rPr>
              <a:t>Jn 2:24</a:t>
            </a:r>
            <a:r>
              <a:rPr lang="en-US" sz="4000" dirty="0">
                <a:solidFill>
                  <a:schemeClr val="bg1"/>
                </a:solidFill>
              </a:rPr>
              <a:t> But Yeshua </a:t>
            </a:r>
            <a:r>
              <a:rPr lang="en-US" sz="4000" b="1" u="sng" dirty="0">
                <a:solidFill>
                  <a:schemeClr val="bg1"/>
                </a:solidFill>
              </a:rPr>
              <a:t>did not commit </a:t>
            </a:r>
            <a:r>
              <a:rPr lang="en-US" sz="4000" dirty="0">
                <a:solidFill>
                  <a:schemeClr val="bg1"/>
                </a:solidFill>
              </a:rPr>
              <a:t>himself unto them, </a:t>
            </a:r>
            <a:r>
              <a:rPr lang="en-US" sz="4000" u="sng" dirty="0">
                <a:solidFill>
                  <a:schemeClr val="bg1"/>
                </a:solidFill>
              </a:rPr>
              <a:t>because he knew all </a:t>
            </a:r>
            <a:r>
              <a:rPr lang="en-US" sz="4000" i="1" u="sng" dirty="0">
                <a:solidFill>
                  <a:schemeClr val="bg1"/>
                </a:solidFill>
              </a:rPr>
              <a:t>men</a:t>
            </a:r>
            <a:r>
              <a:rPr lang="en-US" sz="4000" i="1" dirty="0">
                <a:solidFill>
                  <a:schemeClr val="bg1"/>
                </a:solidFill>
              </a:rPr>
              <a:t>, </a:t>
            </a:r>
            <a:endParaRPr lang="en-US" sz="4000" dirty="0">
              <a:solidFill>
                <a:schemeClr val="bg1"/>
              </a:solidFill>
            </a:endParaRPr>
          </a:p>
          <a:p>
            <a:pPr algn="ctr">
              <a:buNone/>
            </a:pPr>
            <a:r>
              <a:rPr lang="en-US" sz="4000" baseline="30000" dirty="0">
                <a:solidFill>
                  <a:schemeClr val="bg1"/>
                </a:solidFill>
              </a:rPr>
              <a:t>Jn 2:25</a:t>
            </a:r>
            <a:r>
              <a:rPr lang="en-US" sz="4000" dirty="0">
                <a:solidFill>
                  <a:schemeClr val="bg1"/>
                </a:solidFill>
              </a:rPr>
              <a:t> And needed not that any should testify </a:t>
            </a:r>
            <a:r>
              <a:rPr lang="en-US" sz="4000" u="sng" dirty="0">
                <a:solidFill>
                  <a:schemeClr val="bg1"/>
                </a:solidFill>
              </a:rPr>
              <a:t>of man</a:t>
            </a:r>
            <a:r>
              <a:rPr lang="en-US" sz="4000" dirty="0">
                <a:solidFill>
                  <a:schemeClr val="bg1"/>
                </a:solidFill>
              </a:rPr>
              <a:t>: for he knew </a:t>
            </a:r>
            <a:r>
              <a:rPr lang="en-US" sz="4000" u="sng" dirty="0">
                <a:solidFill>
                  <a:schemeClr val="bg1"/>
                </a:solidFill>
              </a:rPr>
              <a:t>what was in man</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a:t>
            </a:r>
            <a:r>
              <a:rPr lang="en-US" sz="4000" dirty="0">
                <a:solidFill>
                  <a:schemeClr val="bg1"/>
                </a:solidFill>
              </a:rPr>
              <a:t> </a:t>
            </a:r>
            <a:r>
              <a:rPr lang="en-US" sz="4000" b="1" u="sng" dirty="0">
                <a:solidFill>
                  <a:schemeClr val="bg1"/>
                </a:solidFill>
              </a:rPr>
              <a:t>There was a man </a:t>
            </a:r>
            <a:r>
              <a:rPr lang="en-US" sz="4000" dirty="0">
                <a:solidFill>
                  <a:schemeClr val="bg1"/>
                </a:solidFill>
              </a:rPr>
              <a:t>of the </a:t>
            </a:r>
            <a:r>
              <a:rPr lang="en-US" sz="4000" b="1" dirty="0">
                <a:solidFill>
                  <a:schemeClr val="bg1"/>
                </a:solidFill>
              </a:rPr>
              <a:t>Pharisees</a:t>
            </a:r>
            <a:r>
              <a:rPr lang="en-US" sz="4000" dirty="0">
                <a:solidFill>
                  <a:schemeClr val="bg1"/>
                </a:solidFill>
              </a:rPr>
              <a:t>, named Nicodemus, a </a:t>
            </a:r>
            <a:r>
              <a:rPr lang="en-US" sz="4000" b="1" dirty="0">
                <a:solidFill>
                  <a:schemeClr val="bg1"/>
                </a:solidFill>
              </a:rPr>
              <a:t>ruler</a:t>
            </a:r>
            <a:r>
              <a:rPr lang="en-US" sz="4000" dirty="0">
                <a:solidFill>
                  <a:schemeClr val="bg1"/>
                </a:solidFill>
              </a:rPr>
              <a:t> of the Jews: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This passage tells us three things about Nicodemus</a:t>
            </a:r>
          </a:p>
          <a:p>
            <a:pPr marL="742950" indent="-742950">
              <a:buAutoNum type="arabicPeriod"/>
            </a:pPr>
            <a:r>
              <a:rPr lang="en-US" sz="4000" dirty="0">
                <a:solidFill>
                  <a:schemeClr val="bg1"/>
                </a:solidFill>
              </a:rPr>
              <a:t>He was searching for Truth.</a:t>
            </a:r>
          </a:p>
          <a:p>
            <a:pPr marL="742950" indent="-742950">
              <a:buAutoNum type="arabicPeriod"/>
            </a:pPr>
            <a:r>
              <a:rPr lang="en-US" sz="4000" dirty="0">
                <a:solidFill>
                  <a:schemeClr val="bg1"/>
                </a:solidFill>
              </a:rPr>
              <a:t>He was a Pharisee.</a:t>
            </a:r>
          </a:p>
          <a:p>
            <a:pPr marL="742950" indent="-742950">
              <a:buAutoNum type="arabicPeriod"/>
            </a:pPr>
            <a:r>
              <a:rPr lang="en-US" sz="4000" dirty="0">
                <a:solidFill>
                  <a:schemeClr val="bg1"/>
                </a:solidFill>
              </a:rPr>
              <a:t>He was a ruler of the Jews.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(758)— </a:t>
            </a:r>
            <a:r>
              <a:rPr lang="en-US" sz="4000" i="1" dirty="0">
                <a:solidFill>
                  <a:schemeClr val="bg1"/>
                </a:solidFill>
              </a:rPr>
              <a:t>ar’-khone; present participle of (757) (ar’-kho); a first </a:t>
            </a:r>
            <a:r>
              <a:rPr lang="en-US" sz="4000" dirty="0">
                <a:solidFill>
                  <a:schemeClr val="bg1"/>
                </a:solidFill>
              </a:rPr>
              <a:t>(in rank or power): — chief (ruler), magistrate, prince, ruler.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buNone/>
            </a:pPr>
            <a:r>
              <a:rPr lang="en-US" sz="4000" b="1" dirty="0">
                <a:solidFill>
                  <a:schemeClr val="bg1"/>
                </a:solidFill>
              </a:rPr>
              <a:t>SANHEDRIN </a:t>
            </a:r>
            <a:r>
              <a:rPr lang="en-US" sz="4000" dirty="0">
                <a:solidFill>
                  <a:schemeClr val="bg1"/>
                </a:solidFill>
              </a:rPr>
              <a:t>(Talmudic Heb. transcription of the Gr. </a:t>
            </a:r>
            <a:r>
              <a:rPr lang="en-US" sz="4000" i="1" dirty="0">
                <a:solidFill>
                  <a:schemeClr val="bg1"/>
                </a:solidFill>
              </a:rPr>
              <a:t>synedrion, a council</a:t>
            </a:r>
            <a:r>
              <a:rPr lang="en-US" sz="4000" dirty="0">
                <a:solidFill>
                  <a:schemeClr val="bg1"/>
                </a:solidFill>
              </a:rPr>
              <a:t>). The highest Jewish tribunal during the Greek and Roman periods (KJV "council"). During the reign of the Hellenistic kings Israel was practically under home rule and was governed by an aristocratic council of elders, which was presided over by the hereditary high priest.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buNone/>
            </a:pPr>
            <a:r>
              <a:rPr lang="en-US" sz="4000" dirty="0">
                <a:solidFill>
                  <a:schemeClr val="bg1"/>
                </a:solidFill>
              </a:rPr>
              <a:t>The council was called </a:t>
            </a:r>
            <a:r>
              <a:rPr lang="en-US" sz="4000" i="1" dirty="0">
                <a:solidFill>
                  <a:schemeClr val="bg1"/>
                </a:solidFill>
              </a:rPr>
              <a:t>gerousia, </a:t>
            </a:r>
            <a:r>
              <a:rPr lang="en-US" sz="4000" dirty="0">
                <a:solidFill>
                  <a:schemeClr val="bg1"/>
                </a:solidFill>
              </a:rPr>
              <a:t>which always signifies an aristocratic body. This later developed into the Sanhedrin. During most of the Roman period the internal government of the country was practically in its hands, and its influence was recognized even in the Diaspora.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buNone/>
            </a:pPr>
            <a:r>
              <a:rPr lang="en-US" sz="4000" dirty="0">
                <a:solidFill>
                  <a:schemeClr val="bg1"/>
                </a:solidFill>
              </a:rPr>
              <a:t>After the death of Herod the Great, however, during the reign of Archelaus and the Roman procurators, the civil authority of the Sanhedrin was probably restricted to Judea, and this is very likely the reason why it had no judicial authority over Yeshua so long as He remained in Galilee.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You Must be Born Again!</a:t>
            </a:r>
            <a:endParaRPr kumimoji="0" lang="en-US" sz="47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Part 1</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The Sanhedrin was abolished after the destruction of Jerusalem.</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rPr>
              <a:t>The members of the Sanhedrin were drawn from the three classes named in Matthew 16:21; 27:41; Mark 8:31; 11:27; 14:43, 53; 15:1; and Luke 9:22; 22:66: </a:t>
            </a:r>
          </a:p>
          <a:p>
            <a:pPr algn="ctr">
              <a:buNone/>
            </a:pPr>
            <a:r>
              <a:rPr lang="en-US" sz="4000" dirty="0">
                <a:solidFill>
                  <a:schemeClr val="bg1"/>
                </a:solidFill>
              </a:rPr>
              <a:t>"</a:t>
            </a:r>
            <a:r>
              <a:rPr lang="en-US" sz="4000" u="sng" dirty="0">
                <a:solidFill>
                  <a:schemeClr val="bg1"/>
                </a:solidFill>
              </a:rPr>
              <a:t>the elders</a:t>
            </a:r>
            <a:r>
              <a:rPr lang="en-US" sz="4000" dirty="0">
                <a:solidFill>
                  <a:schemeClr val="bg1"/>
                </a:solidFill>
              </a:rPr>
              <a:t>, the </a:t>
            </a:r>
            <a:r>
              <a:rPr lang="en-US" sz="4000" u="sng" dirty="0">
                <a:solidFill>
                  <a:schemeClr val="bg1"/>
                </a:solidFill>
              </a:rPr>
              <a:t>chief priests </a:t>
            </a:r>
            <a:r>
              <a:rPr lang="en-US" sz="4000" dirty="0">
                <a:solidFill>
                  <a:schemeClr val="bg1"/>
                </a:solidFill>
              </a:rPr>
              <a:t>and the </a:t>
            </a:r>
            <a:r>
              <a:rPr lang="en-US" sz="4000" u="sng" dirty="0">
                <a:solidFill>
                  <a:schemeClr val="bg1"/>
                </a:solidFill>
              </a:rPr>
              <a:t>teachers of the law</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By the Chief Priests, it is meant the acting High Priest, those who had been High Priests, and members of the privileged families from which the High Priests were taken.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The priestly aristocracy was comprised of the leading persons in the community, and they were the chief members of the Sanhedrin.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The teachers of the Law (KJV Scribes) formed the Pharisaic element in the Sanhedrin, though not all Pharisees were professional Scribes.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The elders were the Tribal and Family Heads of the people and Priesthood, mostly the secular nobility of Jerusalem.</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lnSpc>
                <a:spcPct val="110000"/>
              </a:lnSpc>
              <a:spcBef>
                <a:spcPts val="0"/>
              </a:spcBef>
              <a:buNone/>
            </a:pPr>
            <a:r>
              <a:rPr lang="en-US" sz="4000" dirty="0">
                <a:solidFill>
                  <a:schemeClr val="bg1"/>
                </a:solidFill>
              </a:rPr>
              <a:t>The president bore the honorable title of "prince." Besides the president, there were subordinate officials </a:t>
            </a:r>
          </a:p>
          <a:p>
            <a:pPr algn="ctr">
              <a:lnSpc>
                <a:spcPct val="110000"/>
              </a:lnSpc>
              <a:spcBef>
                <a:spcPts val="0"/>
              </a:spcBef>
              <a:buNone/>
            </a:pPr>
            <a:r>
              <a:rPr lang="en-US" sz="4000" dirty="0">
                <a:solidFill>
                  <a:schemeClr val="bg1"/>
                </a:solidFill>
              </a:rPr>
              <a:t>(Matthew 5:25; 26:51; </a:t>
            </a:r>
          </a:p>
          <a:p>
            <a:pPr algn="ctr">
              <a:lnSpc>
                <a:spcPct val="110000"/>
              </a:lnSpc>
              <a:spcBef>
                <a:spcPts val="0"/>
              </a:spcBef>
              <a:buNone/>
            </a:pPr>
            <a:r>
              <a:rPr lang="en-US" sz="4000" dirty="0">
                <a:solidFill>
                  <a:schemeClr val="bg1"/>
                </a:solidFill>
              </a:rPr>
              <a:t>Mark 14:47; John 18:10).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rPr>
              <a:t>According to Josephus, in the time of Messiah, the Sanhedrin was formally led by the Sadducean High Priests, but practically ruled by the Pharisees, who were immensely popular with the people </a:t>
            </a:r>
          </a:p>
          <a:p>
            <a:pPr algn="ctr">
              <a:buNone/>
            </a:pPr>
            <a:r>
              <a:rPr lang="en-US" sz="4000" dirty="0">
                <a:solidFill>
                  <a:schemeClr val="bg1"/>
                </a:solidFill>
              </a:rPr>
              <a:t>(</a:t>
            </a:r>
            <a:r>
              <a:rPr lang="en-US" sz="4000" i="1" dirty="0">
                <a:solidFill>
                  <a:schemeClr val="bg1"/>
                </a:solidFill>
              </a:rPr>
              <a:t>Antiq. </a:t>
            </a:r>
            <a:r>
              <a:rPr lang="en-US" sz="4000" dirty="0">
                <a:solidFill>
                  <a:schemeClr val="bg1"/>
                </a:solidFill>
              </a:rPr>
              <a:t>18.1.4).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Jn 3:2</a:t>
            </a:r>
            <a:r>
              <a:rPr lang="en-US" sz="4000" dirty="0">
                <a:solidFill>
                  <a:schemeClr val="bg1"/>
                </a:solidFill>
              </a:rPr>
              <a:t> The same came to Yeshua by night, and said unto him, </a:t>
            </a:r>
            <a:r>
              <a:rPr lang="en-US" sz="4000" b="1" u="sng" dirty="0">
                <a:solidFill>
                  <a:schemeClr val="bg1"/>
                </a:solidFill>
              </a:rPr>
              <a:t>Rabbi</a:t>
            </a:r>
            <a:r>
              <a:rPr lang="en-US" sz="4000" dirty="0">
                <a:solidFill>
                  <a:schemeClr val="bg1"/>
                </a:solidFill>
              </a:rPr>
              <a:t>, </a:t>
            </a:r>
            <a:r>
              <a:rPr lang="en-US" sz="4000" b="1" u="sng" dirty="0">
                <a:solidFill>
                  <a:schemeClr val="bg1"/>
                </a:solidFill>
              </a:rPr>
              <a:t>we</a:t>
            </a:r>
            <a:r>
              <a:rPr lang="en-US" sz="4000" dirty="0">
                <a:solidFill>
                  <a:schemeClr val="bg1"/>
                </a:solidFill>
              </a:rPr>
              <a:t> know that thou art a </a:t>
            </a:r>
            <a:r>
              <a:rPr lang="en-US" sz="4000" b="1" u="sng" dirty="0">
                <a:solidFill>
                  <a:schemeClr val="bg1"/>
                </a:solidFill>
              </a:rPr>
              <a:t>teacher</a:t>
            </a:r>
            <a:r>
              <a:rPr lang="en-US" sz="4000" b="1" dirty="0">
                <a:solidFill>
                  <a:schemeClr val="bg1"/>
                </a:solidFill>
              </a:rPr>
              <a:t> </a:t>
            </a:r>
            <a:r>
              <a:rPr lang="en-US" sz="4000" dirty="0">
                <a:solidFill>
                  <a:schemeClr val="bg1"/>
                </a:solidFill>
              </a:rPr>
              <a:t>come from YeHoVaH: for no man can do these miracles that thou doest, except YeHoVaH be with him.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(4461)— </a:t>
            </a:r>
            <a:r>
              <a:rPr lang="en-US" sz="4000" i="1" dirty="0">
                <a:solidFill>
                  <a:schemeClr val="bg1"/>
                </a:solidFill>
              </a:rPr>
              <a:t>hrab-bee’; of Hebrew origin [Hebrew {7227} (rab)</a:t>
            </a:r>
          </a:p>
          <a:p>
            <a:pPr algn="ctr">
              <a:buNone/>
            </a:pPr>
            <a:r>
              <a:rPr lang="en-US" sz="4000" dirty="0">
                <a:solidFill>
                  <a:schemeClr val="bg1"/>
                </a:solidFill>
              </a:rPr>
              <a:t>with pronoun suffix]; </a:t>
            </a:r>
            <a:r>
              <a:rPr lang="en-US" sz="4000" b="1" i="1" u="sng" dirty="0">
                <a:solidFill>
                  <a:schemeClr val="bg1"/>
                </a:solidFill>
              </a:rPr>
              <a:t>my master</a:t>
            </a:r>
            <a:r>
              <a:rPr lang="en-US" sz="4000" i="1" dirty="0">
                <a:solidFill>
                  <a:schemeClr val="bg1"/>
                </a:solidFill>
              </a:rPr>
              <a:t>, i.e. Rabbi, as an official title of</a:t>
            </a:r>
          </a:p>
          <a:p>
            <a:pPr algn="ctr">
              <a:buNone/>
            </a:pPr>
            <a:r>
              <a:rPr lang="en-US" sz="4000" dirty="0">
                <a:solidFill>
                  <a:schemeClr val="bg1"/>
                </a:solidFill>
              </a:rPr>
              <a:t>honor: — </a:t>
            </a:r>
            <a:r>
              <a:rPr lang="en-US" sz="4000" b="1" u="sng" dirty="0">
                <a:solidFill>
                  <a:schemeClr val="bg1"/>
                </a:solidFill>
              </a:rPr>
              <a:t>Master</a:t>
            </a:r>
            <a:r>
              <a:rPr lang="en-US" sz="4000" dirty="0">
                <a:solidFill>
                  <a:schemeClr val="bg1"/>
                </a:solidFill>
              </a:rPr>
              <a:t>, Rabbi.</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(1320)— </a:t>
            </a:r>
            <a:r>
              <a:rPr lang="en-US" sz="4000" i="1" dirty="0">
                <a:solidFill>
                  <a:schemeClr val="bg1"/>
                </a:solidFill>
              </a:rPr>
              <a:t>did-as’-kal-os; from (1321) (did-as’-ko); an</a:t>
            </a:r>
          </a:p>
          <a:p>
            <a:pPr algn="ctr">
              <a:buNone/>
            </a:pPr>
            <a:r>
              <a:rPr lang="en-US" sz="4000" i="1" dirty="0">
                <a:solidFill>
                  <a:schemeClr val="bg1"/>
                </a:solidFill>
              </a:rPr>
              <a:t>instructor (genitive or special): — doctor, master, teacher.</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3:3</a:t>
            </a:r>
            <a:r>
              <a:rPr lang="en-US" sz="4000" dirty="0">
                <a:solidFill>
                  <a:schemeClr val="bg1"/>
                </a:solidFill>
              </a:rPr>
              <a:t> Yeshua answered and said unto him, Verily, verily, I say unto thee, Except a man </a:t>
            </a:r>
            <a:r>
              <a:rPr lang="en-US" sz="4000" b="1" u="sng" dirty="0">
                <a:solidFill>
                  <a:schemeClr val="bg1"/>
                </a:solidFill>
              </a:rPr>
              <a:t>be born again</a:t>
            </a:r>
            <a:r>
              <a:rPr lang="en-US" sz="4000" dirty="0">
                <a:solidFill>
                  <a:schemeClr val="bg1"/>
                </a:solidFill>
              </a:rPr>
              <a:t>, he cannot see the kingdom of YeHoVaH.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3:4</a:t>
            </a:r>
            <a:r>
              <a:rPr lang="en-US" sz="4000" dirty="0">
                <a:solidFill>
                  <a:schemeClr val="bg1"/>
                </a:solidFill>
              </a:rPr>
              <a:t> Nicodemus saith unto him, How can a man be born when he is old? can he enter the second time into his mother's womb, and be born?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Content Placeholder 4" descr="Born Again.jpg"/>
          <p:cNvPicPr>
            <a:picLocks noGrp="1" noChangeAspect="1"/>
          </p:cNvPicPr>
          <p:nvPr>
            <p:ph idx="1"/>
          </p:nvPr>
        </p:nvPicPr>
        <p:blipFill>
          <a:blip r:embed="rId4"/>
          <a:stretch>
            <a:fillRect/>
          </a:stretch>
        </p:blipFill>
        <p:spPr>
          <a:xfrm>
            <a:off x="2719448" y="119458"/>
            <a:ext cx="3532278" cy="4874149"/>
          </a:xfrm>
        </p:spPr>
      </p:pic>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Content Placeholder 4" descr="Born Again.1.jpg"/>
          <p:cNvPicPr>
            <a:picLocks noGrp="1" noChangeAspect="1"/>
          </p:cNvPicPr>
          <p:nvPr>
            <p:ph idx="1"/>
          </p:nvPr>
        </p:nvPicPr>
        <p:blipFill>
          <a:blip r:embed="rId4"/>
          <a:stretch>
            <a:fillRect/>
          </a:stretch>
        </p:blipFill>
        <p:spPr>
          <a:xfrm>
            <a:off x="1793174" y="222617"/>
            <a:ext cx="5723907" cy="4840588"/>
          </a:xfrm>
        </p:spPr>
      </p:pic>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Content Placeholder 4" descr="Born Again.2.jpg"/>
          <p:cNvPicPr>
            <a:picLocks noGrp="1" noChangeAspect="1"/>
          </p:cNvPicPr>
          <p:nvPr>
            <p:ph idx="1"/>
          </p:nvPr>
        </p:nvPicPr>
        <p:blipFill>
          <a:blip r:embed="rId4"/>
          <a:stretch>
            <a:fillRect/>
          </a:stretch>
        </p:blipFill>
        <p:spPr>
          <a:xfrm>
            <a:off x="3016332" y="611535"/>
            <a:ext cx="3218213" cy="4043396"/>
          </a:xfrm>
        </p:spPr>
      </p:pic>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3:5</a:t>
            </a:r>
            <a:r>
              <a:rPr lang="en-US" sz="4000" dirty="0">
                <a:solidFill>
                  <a:schemeClr val="bg1"/>
                </a:solidFill>
              </a:rPr>
              <a:t> Yeshua answered, Verily, verily, I say unto thee, </a:t>
            </a:r>
            <a:r>
              <a:rPr lang="en-US" sz="4000" b="1" u="sng" dirty="0">
                <a:solidFill>
                  <a:schemeClr val="bg1"/>
                </a:solidFill>
              </a:rPr>
              <a:t>Except a man be born of water and </a:t>
            </a:r>
            <a:r>
              <a:rPr lang="en-US" sz="4000" b="1" i="1" u="sng" dirty="0">
                <a:solidFill>
                  <a:schemeClr val="bg1"/>
                </a:solidFill>
              </a:rPr>
              <a:t>of </a:t>
            </a:r>
            <a:r>
              <a:rPr lang="en-US" sz="4000" b="1" u="sng" dirty="0">
                <a:solidFill>
                  <a:schemeClr val="bg1"/>
                </a:solidFill>
              </a:rPr>
              <a:t>the Spirit</a:t>
            </a:r>
            <a:r>
              <a:rPr lang="en-US" sz="4000" dirty="0">
                <a:solidFill>
                  <a:schemeClr val="bg1"/>
                </a:solidFill>
              </a:rPr>
              <a:t>, he cannot enter into the kingdom of God.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742950" indent="-742950" algn="ctr">
              <a:buNone/>
            </a:pPr>
            <a:r>
              <a:rPr lang="en-US" sz="4000" baseline="30000" dirty="0">
                <a:solidFill>
                  <a:schemeClr val="bg1"/>
                </a:solidFill>
              </a:rPr>
              <a:t>Jn 3:6</a:t>
            </a:r>
            <a:r>
              <a:rPr lang="en-US" sz="4000" dirty="0">
                <a:solidFill>
                  <a:schemeClr val="bg1"/>
                </a:solidFill>
              </a:rPr>
              <a:t> That which is born of the flesh is flesh; and that which is born of the Spirit is spirit. </a:t>
            </a:r>
          </a:p>
          <a:p>
            <a:pPr marL="742950" indent="-742950" algn="ctr">
              <a:buNone/>
            </a:pPr>
            <a:r>
              <a:rPr lang="en-US" sz="4000" baseline="30000" dirty="0">
                <a:solidFill>
                  <a:schemeClr val="bg1"/>
                </a:solidFill>
              </a:rPr>
              <a:t>Jn 3:7</a:t>
            </a:r>
            <a:r>
              <a:rPr lang="en-US" sz="4000" dirty="0">
                <a:solidFill>
                  <a:schemeClr val="bg1"/>
                </a:solidFill>
              </a:rPr>
              <a:t> Marvel not that I said unto thee, Ye must be born again.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3:8</a:t>
            </a:r>
            <a:r>
              <a:rPr lang="en-US" sz="4000" dirty="0">
                <a:solidFill>
                  <a:schemeClr val="bg1"/>
                </a:solidFill>
              </a:rPr>
              <a:t> The wind bloweth where it listeth, and thou hearest the sound thereof, but canst not tell whence it cometh, and whither it goeth: so is every one that is born of the Spirit.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endParaRPr lang="en-US" sz="2000" baseline="30000" dirty="0">
              <a:solidFill>
                <a:schemeClr val="bg1"/>
              </a:solidFill>
            </a:endParaRPr>
          </a:p>
          <a:p>
            <a:pPr algn="ctr">
              <a:buNone/>
            </a:pPr>
            <a:r>
              <a:rPr lang="en-US" sz="4000" baseline="30000" dirty="0">
                <a:solidFill>
                  <a:schemeClr val="bg1"/>
                </a:solidFill>
              </a:rPr>
              <a:t>Jn 3:9</a:t>
            </a:r>
            <a:r>
              <a:rPr lang="en-US" sz="4000" dirty="0">
                <a:solidFill>
                  <a:schemeClr val="bg1"/>
                </a:solidFill>
              </a:rPr>
              <a:t> Nicodemus answered and said unto him, </a:t>
            </a:r>
            <a:r>
              <a:rPr lang="en-US" sz="4000" b="1" dirty="0">
                <a:solidFill>
                  <a:schemeClr val="bg1"/>
                </a:solidFill>
              </a:rPr>
              <a:t>How can these things be?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Nicodemus asked a </a:t>
            </a:r>
            <a:r>
              <a:rPr lang="en-US" sz="4000" b="1" dirty="0">
                <a:solidFill>
                  <a:schemeClr val="bg1"/>
                </a:solidFill>
              </a:rPr>
              <a:t>question</a:t>
            </a:r>
            <a:r>
              <a:rPr lang="en-US" sz="4000" dirty="0">
                <a:solidFill>
                  <a:schemeClr val="bg1"/>
                </a:solidFill>
              </a:rPr>
              <a:t>.</a:t>
            </a:r>
          </a:p>
          <a:p>
            <a:pPr algn="ctr">
              <a:buNone/>
            </a:pPr>
            <a:r>
              <a:rPr lang="en-US" sz="4000" dirty="0">
                <a:solidFill>
                  <a:schemeClr val="bg1"/>
                </a:solidFill>
              </a:rPr>
              <a:t>Yeshua responds with a </a:t>
            </a:r>
            <a:r>
              <a:rPr lang="en-US" sz="4000" b="1" dirty="0">
                <a:solidFill>
                  <a:schemeClr val="bg1"/>
                </a:solidFill>
              </a:rPr>
              <a:t>question</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3:10</a:t>
            </a:r>
            <a:r>
              <a:rPr lang="en-US" sz="4000" dirty="0">
                <a:solidFill>
                  <a:schemeClr val="bg1"/>
                </a:solidFill>
              </a:rPr>
              <a:t> Yeshua answered and said unto him, </a:t>
            </a:r>
            <a:r>
              <a:rPr lang="en-US" sz="4000" u="sng" dirty="0">
                <a:solidFill>
                  <a:schemeClr val="bg1"/>
                </a:solidFill>
              </a:rPr>
              <a:t>Art thou a master of Israel, and knowest not these things?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dirty="0">
                <a:solidFill>
                  <a:schemeClr val="bg1"/>
                </a:solidFill>
              </a:rPr>
              <a:t>Here is where the conversation gets interesting. </a:t>
            </a:r>
          </a:p>
          <a:p>
            <a:pPr algn="ctr">
              <a:buNone/>
            </a:pPr>
            <a:r>
              <a:rPr lang="en-US" sz="4000" dirty="0">
                <a:solidFill>
                  <a:schemeClr val="bg1"/>
                </a:solidFill>
              </a:rPr>
              <a:t>Yeshua’s question implies Nicodemus should have known what He was saying about this born-again process.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spcBef>
                <a:spcPts val="0"/>
              </a:spcBef>
              <a:buNone/>
            </a:pPr>
            <a:endParaRPr lang="en-US" sz="2000" dirty="0">
              <a:solidFill>
                <a:schemeClr val="bg1"/>
              </a:solidFill>
            </a:endParaRPr>
          </a:p>
          <a:p>
            <a:pPr algn="ctr">
              <a:spcBef>
                <a:spcPts val="0"/>
              </a:spcBef>
              <a:buNone/>
            </a:pPr>
            <a:r>
              <a:rPr lang="en-US" sz="4000" dirty="0">
                <a:solidFill>
                  <a:schemeClr val="bg1"/>
                </a:solidFill>
              </a:rPr>
              <a:t>The phrase born again is used in three places in the </a:t>
            </a:r>
          </a:p>
          <a:p>
            <a:pPr algn="ctr">
              <a:spcBef>
                <a:spcPts val="0"/>
              </a:spcBef>
              <a:buNone/>
            </a:pPr>
            <a:r>
              <a:rPr lang="en-US" sz="4000" dirty="0">
                <a:solidFill>
                  <a:schemeClr val="bg1"/>
                </a:solidFill>
              </a:rPr>
              <a:t>New Testament;</a:t>
            </a:r>
          </a:p>
          <a:p>
            <a:pPr algn="ctr">
              <a:spcBef>
                <a:spcPts val="0"/>
              </a:spcBef>
              <a:buNone/>
            </a:pPr>
            <a:r>
              <a:rPr lang="en-US" sz="4000" dirty="0">
                <a:solidFill>
                  <a:schemeClr val="bg1"/>
                </a:solidFill>
              </a:rPr>
              <a:t>twice in John Chapter 3 and the other in </a:t>
            </a:r>
          </a:p>
          <a:p>
            <a:pPr algn="ctr">
              <a:spcBef>
                <a:spcPts val="0"/>
              </a:spcBef>
              <a:buNone/>
            </a:pPr>
            <a:r>
              <a:rPr lang="en-US" sz="4000" dirty="0">
                <a:solidFill>
                  <a:schemeClr val="bg1"/>
                </a:solidFill>
              </a:rPr>
              <a:t>1</a:t>
            </a:r>
            <a:r>
              <a:rPr lang="en-US" sz="4000" baseline="30000" dirty="0">
                <a:solidFill>
                  <a:schemeClr val="bg1"/>
                </a:solidFill>
              </a:rPr>
              <a:t>st</a:t>
            </a:r>
            <a:r>
              <a:rPr lang="en-US" sz="4000" dirty="0">
                <a:solidFill>
                  <a:schemeClr val="bg1"/>
                </a:solidFill>
              </a:rPr>
              <a:t> Peter.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Later we will take a look at how Peter interprets the </a:t>
            </a:r>
            <a:r>
              <a:rPr lang="en-US" sz="4000" b="1" dirty="0">
                <a:solidFill>
                  <a:schemeClr val="bg1"/>
                </a:solidFill>
              </a:rPr>
              <a:t>born-again</a:t>
            </a:r>
            <a:r>
              <a:rPr lang="en-US" sz="4000" dirty="0">
                <a:solidFill>
                  <a:schemeClr val="bg1"/>
                </a:solidFill>
              </a:rPr>
              <a:t> phrase.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3800" dirty="0">
                <a:solidFill>
                  <a:schemeClr val="bg1"/>
                </a:solidFill>
              </a:rPr>
              <a:t>Today, “</a:t>
            </a:r>
            <a:r>
              <a:rPr lang="en-US" sz="3800" b="1" dirty="0">
                <a:solidFill>
                  <a:schemeClr val="bg1"/>
                </a:solidFill>
              </a:rPr>
              <a:t>You Must be Born Again” </a:t>
            </a:r>
            <a:r>
              <a:rPr lang="en-US" sz="3800" dirty="0">
                <a:solidFill>
                  <a:schemeClr val="bg1"/>
                </a:solidFill>
              </a:rPr>
              <a:t>is interpreted: </a:t>
            </a:r>
          </a:p>
          <a:p>
            <a:pPr marL="742950" indent="-742950" algn="ctr">
              <a:buFont typeface="+mj-lt"/>
              <a:buAutoNum type="arabicPeriod"/>
            </a:pPr>
            <a:r>
              <a:rPr lang="en-US" sz="4000" dirty="0">
                <a:solidFill>
                  <a:schemeClr val="bg1"/>
                </a:solidFill>
              </a:rPr>
              <a:t>You must </a:t>
            </a:r>
            <a:r>
              <a:rPr lang="en-US" sz="4000" b="1" u="sng" dirty="0">
                <a:solidFill>
                  <a:schemeClr val="bg1"/>
                </a:solidFill>
              </a:rPr>
              <a:t>get saved.</a:t>
            </a:r>
          </a:p>
          <a:p>
            <a:pPr marL="742950" indent="-742950" algn="ctr">
              <a:buFont typeface="+mj-lt"/>
              <a:buAutoNum type="arabicPeriod"/>
            </a:pPr>
            <a:r>
              <a:rPr lang="en-US" sz="4000" dirty="0">
                <a:solidFill>
                  <a:schemeClr val="bg1"/>
                </a:solidFill>
              </a:rPr>
              <a:t>Give your heart to Jesus.</a:t>
            </a:r>
          </a:p>
          <a:p>
            <a:pPr marL="742950" indent="-742950" algn="ctr">
              <a:buFont typeface="+mj-lt"/>
              <a:buAutoNum type="arabicPeriod"/>
            </a:pPr>
            <a:r>
              <a:rPr lang="en-US" sz="4000" dirty="0">
                <a:solidFill>
                  <a:schemeClr val="bg1"/>
                </a:solidFill>
              </a:rPr>
              <a:t>Make a decision for Christ.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But what did Yeshua mean and how should we interpret this conversation in the context in which it is given?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dirty="0">
                <a:solidFill>
                  <a:schemeClr val="bg1"/>
                </a:solidFill>
              </a:rPr>
              <a:t>If Yeshua expected Nicodemus to know this, why?</a:t>
            </a:r>
          </a:p>
          <a:p>
            <a:pPr algn="ctr">
              <a:buNone/>
            </a:pPr>
            <a:r>
              <a:rPr lang="en-US" sz="4000" dirty="0">
                <a:solidFill>
                  <a:schemeClr val="bg1"/>
                </a:solidFill>
              </a:rPr>
              <a:t>How would Nicodemus know what Yeshua is talking about if he is hearing this for the very first time?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endParaRPr lang="en-US" sz="2000" dirty="0">
              <a:solidFill>
                <a:schemeClr val="bg1"/>
              </a:solidFill>
            </a:endParaRPr>
          </a:p>
          <a:p>
            <a:pPr algn="ctr">
              <a:buNone/>
            </a:pPr>
            <a:r>
              <a:rPr lang="en-US" sz="4000" dirty="0">
                <a:solidFill>
                  <a:schemeClr val="bg1"/>
                </a:solidFill>
              </a:rPr>
              <a:t>Nicodemus is a teacher/ruler/Pharisee of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3:10</a:t>
            </a:r>
            <a:r>
              <a:rPr lang="en-US" sz="4000" dirty="0">
                <a:solidFill>
                  <a:schemeClr val="bg1"/>
                </a:solidFill>
              </a:rPr>
              <a:t> Yeshua answered and said unto him, </a:t>
            </a:r>
            <a:r>
              <a:rPr lang="en-US" sz="4000" u="sng" dirty="0">
                <a:solidFill>
                  <a:schemeClr val="bg1"/>
                </a:solidFill>
              </a:rPr>
              <a:t>Art thou a master (teacher) of Israel, and knowest not these things</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Nicodemus is a teacher, but He does not know about being born again, although Yeshua implied that he should have known these things. How?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endParaRPr lang="en-US" sz="2000" dirty="0">
              <a:solidFill>
                <a:schemeClr val="bg1"/>
              </a:solidFill>
            </a:endParaRPr>
          </a:p>
          <a:p>
            <a:pPr algn="ctr">
              <a:buNone/>
            </a:pPr>
            <a:r>
              <a:rPr lang="en-US" sz="4000" dirty="0">
                <a:solidFill>
                  <a:schemeClr val="bg1"/>
                </a:solidFill>
              </a:rPr>
              <a:t>The Prophet Ezekiel prophesied.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Eze 36:16</a:t>
            </a:r>
            <a:r>
              <a:rPr lang="en-US" sz="4000" dirty="0">
                <a:solidFill>
                  <a:schemeClr val="bg1"/>
                </a:solidFill>
              </a:rPr>
              <a:t> Moreover the word of the LORD came unto me, saying,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Eze 36:17</a:t>
            </a:r>
            <a:r>
              <a:rPr lang="en-US" sz="4000" dirty="0">
                <a:solidFill>
                  <a:schemeClr val="bg1"/>
                </a:solidFill>
              </a:rPr>
              <a:t> Son of man, when the house of Israel dwelt in their own land, they defiled it by their own way and by their doings: their way was before me as the uncleanness of a removed woman.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p>
          <a:p>
            <a:pPr algn="ctr">
              <a:buNone/>
            </a:pPr>
            <a:r>
              <a:rPr lang="en-US" sz="4000" baseline="30000" dirty="0">
                <a:solidFill>
                  <a:schemeClr val="bg1"/>
                </a:solidFill>
              </a:rPr>
              <a:t>Eze 36:18</a:t>
            </a:r>
            <a:r>
              <a:rPr lang="en-US" sz="4000" dirty="0">
                <a:solidFill>
                  <a:schemeClr val="bg1"/>
                </a:solidFill>
              </a:rPr>
              <a:t> Wherefore I poured my fury upon them for the blood that they had shed upon the land, and for their idols </a:t>
            </a:r>
            <a:r>
              <a:rPr lang="en-US" sz="4000" i="1" dirty="0">
                <a:solidFill>
                  <a:schemeClr val="bg1"/>
                </a:solidFill>
              </a:rPr>
              <a:t>wherewith </a:t>
            </a:r>
            <a:r>
              <a:rPr lang="en-US" sz="4000" dirty="0">
                <a:solidFill>
                  <a:schemeClr val="bg1"/>
                </a:solidFill>
              </a:rPr>
              <a:t>they had polluted it: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36:19</a:t>
            </a:r>
            <a:r>
              <a:rPr lang="en-US" sz="4000" dirty="0">
                <a:solidFill>
                  <a:schemeClr val="bg1"/>
                </a:solidFill>
              </a:rPr>
              <a:t> And I scattered them among the heathen, and they were dispersed through the countries: according to their way and according to their doings I judged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Eze 36:20</a:t>
            </a:r>
            <a:r>
              <a:rPr lang="en-US" sz="4000" dirty="0">
                <a:solidFill>
                  <a:schemeClr val="bg1"/>
                </a:solidFill>
              </a:rPr>
              <a:t> And when they entered unto the heathen, whither they went, they profaned my holy name, when they said to them, These </a:t>
            </a:r>
            <a:r>
              <a:rPr lang="en-US" sz="4000" i="1" dirty="0">
                <a:solidFill>
                  <a:schemeClr val="bg1"/>
                </a:solidFill>
              </a:rPr>
              <a:t>are </a:t>
            </a:r>
            <a:r>
              <a:rPr lang="en-US" sz="4000" dirty="0">
                <a:solidFill>
                  <a:schemeClr val="bg1"/>
                </a:solidFill>
              </a:rPr>
              <a:t>the people of the LORD, and are gone forth out of his land.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36:21</a:t>
            </a:r>
            <a:r>
              <a:rPr lang="en-US" sz="4000" dirty="0">
                <a:solidFill>
                  <a:schemeClr val="bg1"/>
                </a:solidFill>
              </a:rPr>
              <a:t> But I had pity for mine holy name, which the house of Israel had profaned among the heathen, whither they went.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Eze 36:22</a:t>
            </a:r>
            <a:r>
              <a:rPr lang="en-US" sz="4000" dirty="0">
                <a:solidFill>
                  <a:schemeClr val="bg1"/>
                </a:solidFill>
              </a:rPr>
              <a:t> Therefore say unto the house of Israel, Thus saith the Lord GOD; I do not </a:t>
            </a:r>
            <a:r>
              <a:rPr lang="en-US" sz="4000" i="1" dirty="0">
                <a:solidFill>
                  <a:schemeClr val="bg1"/>
                </a:solidFill>
              </a:rPr>
              <a:t>this </a:t>
            </a:r>
            <a:r>
              <a:rPr lang="en-US" sz="4000" dirty="0">
                <a:solidFill>
                  <a:schemeClr val="bg1"/>
                </a:solidFill>
              </a:rPr>
              <a:t>for your sakes, O house of Israel, but for mine holy name's sake, which ye have profaned among the heathen, whither ye went.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Eze 36:23</a:t>
            </a:r>
            <a:r>
              <a:rPr lang="en-US" sz="4000" dirty="0">
                <a:solidFill>
                  <a:schemeClr val="bg1"/>
                </a:solidFill>
              </a:rPr>
              <a:t> And I will sanctify my great name, which was profaned among the heathen, which ye have profaned in the midst of them; and the heathen shall know that I </a:t>
            </a:r>
            <a:r>
              <a:rPr lang="en-US" sz="4000" i="1" dirty="0">
                <a:solidFill>
                  <a:schemeClr val="bg1"/>
                </a:solidFill>
              </a:rPr>
              <a:t>am </a:t>
            </a:r>
            <a:r>
              <a:rPr lang="en-US" sz="4000" dirty="0">
                <a:solidFill>
                  <a:schemeClr val="bg1"/>
                </a:solidFill>
              </a:rPr>
              <a:t>the LORD, saith the Lord GOD, when I shall be sanctified in you before their eyes.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36:24</a:t>
            </a:r>
            <a:r>
              <a:rPr lang="en-US" sz="4000" dirty="0">
                <a:solidFill>
                  <a:schemeClr val="bg1"/>
                </a:solidFill>
              </a:rPr>
              <a:t> For I will take you from among the heathen, and gather you out of all countries, and will bring you into your own land.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36:25</a:t>
            </a:r>
            <a:r>
              <a:rPr lang="en-US" sz="4000" dirty="0">
                <a:solidFill>
                  <a:schemeClr val="bg1"/>
                </a:solidFill>
              </a:rPr>
              <a:t> Then will </a:t>
            </a:r>
            <a:r>
              <a:rPr lang="en-US" sz="4000" b="1" u="sng" dirty="0">
                <a:solidFill>
                  <a:schemeClr val="bg1"/>
                </a:solidFill>
              </a:rPr>
              <a:t>I sprinkle clean water</a:t>
            </a:r>
            <a:r>
              <a:rPr lang="en-US" sz="4000" dirty="0">
                <a:solidFill>
                  <a:schemeClr val="bg1"/>
                </a:solidFill>
              </a:rPr>
              <a:t> upon you, and ye shall be clean: from all your filthiness, and from all your idols, will I cleanse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36:26</a:t>
            </a:r>
            <a:r>
              <a:rPr lang="en-US" sz="4000" dirty="0">
                <a:solidFill>
                  <a:schemeClr val="bg1"/>
                </a:solidFill>
              </a:rPr>
              <a:t> </a:t>
            </a:r>
            <a:r>
              <a:rPr lang="en-US" sz="4000" b="1" dirty="0">
                <a:solidFill>
                  <a:schemeClr val="bg1"/>
                </a:solidFill>
              </a:rPr>
              <a:t>A new heart </a:t>
            </a:r>
            <a:r>
              <a:rPr lang="en-US" sz="4000" dirty="0">
                <a:solidFill>
                  <a:schemeClr val="bg1"/>
                </a:solidFill>
              </a:rPr>
              <a:t>also will I give you, and </a:t>
            </a:r>
            <a:r>
              <a:rPr lang="en-US" sz="4000" b="1" dirty="0">
                <a:solidFill>
                  <a:schemeClr val="bg1"/>
                </a:solidFill>
              </a:rPr>
              <a:t>a new spirit </a:t>
            </a:r>
            <a:r>
              <a:rPr lang="en-US" sz="4000" dirty="0">
                <a:solidFill>
                  <a:schemeClr val="bg1"/>
                </a:solidFill>
              </a:rPr>
              <a:t>will I put within you: and I will take away the stony heart out of your flesh, and I will give you an heart of flesh.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36:27</a:t>
            </a:r>
            <a:r>
              <a:rPr lang="en-US" sz="4000" dirty="0">
                <a:solidFill>
                  <a:schemeClr val="bg1"/>
                </a:solidFill>
              </a:rPr>
              <a:t> </a:t>
            </a:r>
            <a:r>
              <a:rPr lang="en-US" sz="4000" b="1" dirty="0">
                <a:solidFill>
                  <a:schemeClr val="bg1"/>
                </a:solidFill>
              </a:rPr>
              <a:t>And I will put my spirit within you</a:t>
            </a:r>
            <a:r>
              <a:rPr lang="en-US" sz="4000" dirty="0">
                <a:solidFill>
                  <a:schemeClr val="bg1"/>
                </a:solidFill>
              </a:rPr>
              <a:t>, and </a:t>
            </a:r>
            <a:r>
              <a:rPr lang="en-US" sz="4000" b="1" dirty="0">
                <a:solidFill>
                  <a:schemeClr val="bg1"/>
                </a:solidFill>
              </a:rPr>
              <a:t>cause you to walk in my statutes</a:t>
            </a:r>
            <a:r>
              <a:rPr lang="en-US" sz="4000" dirty="0">
                <a:solidFill>
                  <a:schemeClr val="bg1"/>
                </a:solidFill>
              </a:rPr>
              <a:t>, and </a:t>
            </a:r>
            <a:r>
              <a:rPr lang="en-US" sz="4000" b="1" dirty="0">
                <a:solidFill>
                  <a:schemeClr val="bg1"/>
                </a:solidFill>
              </a:rPr>
              <a:t>ye shall </a:t>
            </a:r>
            <a:r>
              <a:rPr lang="en-US" sz="4000" b="1" u="sng" dirty="0">
                <a:solidFill>
                  <a:schemeClr val="bg1"/>
                </a:solidFill>
              </a:rPr>
              <a:t>keep my judgments</a:t>
            </a:r>
            <a:r>
              <a:rPr lang="en-US" sz="4000" dirty="0">
                <a:solidFill>
                  <a:schemeClr val="bg1"/>
                </a:solidFill>
              </a:rPr>
              <a:t>, and </a:t>
            </a:r>
            <a:r>
              <a:rPr lang="en-US" sz="4000" b="1" dirty="0">
                <a:solidFill>
                  <a:schemeClr val="bg1"/>
                </a:solidFill>
              </a:rPr>
              <a:t>do </a:t>
            </a:r>
            <a:r>
              <a:rPr lang="en-US" sz="4000" b="1" i="1" dirty="0">
                <a:solidFill>
                  <a:schemeClr val="bg1"/>
                </a:solidFill>
              </a:rPr>
              <a:t>them. </a:t>
            </a:r>
            <a:endParaRPr lang="en-US" sz="4000" b="1"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36:28</a:t>
            </a:r>
            <a:r>
              <a:rPr lang="en-US" sz="4000" dirty="0">
                <a:solidFill>
                  <a:schemeClr val="bg1"/>
                </a:solidFill>
              </a:rPr>
              <a:t> And ye shall dwell in the land that I gave to your fathers; and ye shall be my people, and I will be your God.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36:29</a:t>
            </a:r>
            <a:r>
              <a:rPr lang="en-US" sz="4000" dirty="0">
                <a:solidFill>
                  <a:schemeClr val="bg1"/>
                </a:solidFill>
              </a:rPr>
              <a:t> </a:t>
            </a:r>
            <a:r>
              <a:rPr lang="en-US" sz="4000" b="1" u="sng" dirty="0">
                <a:solidFill>
                  <a:schemeClr val="bg1"/>
                </a:solidFill>
              </a:rPr>
              <a:t>I will also save you </a:t>
            </a:r>
            <a:r>
              <a:rPr lang="en-US" sz="4000" dirty="0">
                <a:solidFill>
                  <a:schemeClr val="bg1"/>
                </a:solidFill>
              </a:rPr>
              <a:t>from all your </a:t>
            </a:r>
            <a:r>
              <a:rPr lang="en-US" sz="4000" b="1" u="sng" dirty="0">
                <a:solidFill>
                  <a:schemeClr val="bg1"/>
                </a:solidFill>
              </a:rPr>
              <a:t>uncleannesses</a:t>
            </a:r>
            <a:r>
              <a:rPr lang="en-US" sz="4000" dirty="0">
                <a:solidFill>
                  <a:schemeClr val="bg1"/>
                </a:solidFill>
              </a:rPr>
              <a:t>: and I will call for the corn, and will increase it, and lay no famine upon you.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36:30</a:t>
            </a:r>
            <a:r>
              <a:rPr lang="en-US" sz="4000" dirty="0">
                <a:solidFill>
                  <a:schemeClr val="bg1"/>
                </a:solidFill>
              </a:rPr>
              <a:t> And I will multiply the fruit of the tree, and the increase of the field, that ye shall receive no more reproach of famine among the heathen.</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dirty="0"/>
          </a:p>
        </p:txBody>
      </p:sp>
    </p:spTree>
    <p:extLst>
      <p:ext uri="{BB962C8B-B14F-4D97-AF65-F5344CB8AC3E}">
        <p14:creationId xmlns:p14="http://schemas.microsoft.com/office/powerpoint/2010/main" val="1667574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36:31</a:t>
            </a:r>
            <a:r>
              <a:rPr lang="en-US" sz="4000" dirty="0">
                <a:solidFill>
                  <a:schemeClr val="bg1"/>
                </a:solidFill>
              </a:rPr>
              <a:t> Then shall ye remember your own evil ways, and your doings that </a:t>
            </a:r>
            <a:r>
              <a:rPr lang="en-US" sz="4000" i="1" dirty="0">
                <a:solidFill>
                  <a:schemeClr val="bg1"/>
                </a:solidFill>
              </a:rPr>
              <a:t>were </a:t>
            </a:r>
            <a:r>
              <a:rPr lang="en-US" sz="4000" dirty="0">
                <a:solidFill>
                  <a:schemeClr val="bg1"/>
                </a:solidFill>
              </a:rPr>
              <a:t>not good, and shall loathe yourselves in your own sight for your iniquities and for your abominations.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36:32</a:t>
            </a:r>
            <a:r>
              <a:rPr lang="en-US" sz="4000" dirty="0">
                <a:solidFill>
                  <a:schemeClr val="bg1"/>
                </a:solidFill>
              </a:rPr>
              <a:t> Not for your sakes do I </a:t>
            </a:r>
            <a:r>
              <a:rPr lang="en-US" sz="4000" i="1" dirty="0">
                <a:solidFill>
                  <a:schemeClr val="bg1"/>
                </a:solidFill>
              </a:rPr>
              <a:t>this, </a:t>
            </a:r>
            <a:r>
              <a:rPr lang="en-US" sz="4000" dirty="0">
                <a:solidFill>
                  <a:schemeClr val="bg1"/>
                </a:solidFill>
              </a:rPr>
              <a:t>saith the Lord GOD, be it known unto you: be ashamed and confounded for your own ways, O house of Israel.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36:33</a:t>
            </a:r>
            <a:r>
              <a:rPr lang="en-US" sz="4000" dirty="0">
                <a:solidFill>
                  <a:schemeClr val="bg1"/>
                </a:solidFill>
              </a:rPr>
              <a:t> Thus saith the Lord GOD; In the day that I shall have cleansed you from all your iniquities I will also cause </a:t>
            </a:r>
            <a:r>
              <a:rPr lang="en-US" sz="4000" i="1" dirty="0">
                <a:solidFill>
                  <a:schemeClr val="bg1"/>
                </a:solidFill>
              </a:rPr>
              <a:t>you </a:t>
            </a:r>
            <a:r>
              <a:rPr lang="en-US" sz="4000" dirty="0">
                <a:solidFill>
                  <a:schemeClr val="bg1"/>
                </a:solidFill>
              </a:rPr>
              <a:t>to dwell in the cities, and the wastes shall be builded.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endParaRPr lang="en-US" sz="2000" baseline="30000" dirty="0">
              <a:solidFill>
                <a:schemeClr val="bg1"/>
              </a:solidFill>
            </a:endParaRPr>
          </a:p>
          <a:p>
            <a:pPr algn="ctr">
              <a:buNone/>
            </a:pPr>
            <a:r>
              <a:rPr lang="en-US" sz="4000" baseline="30000" dirty="0">
                <a:solidFill>
                  <a:schemeClr val="bg1"/>
                </a:solidFill>
              </a:rPr>
              <a:t>Eze 36:34</a:t>
            </a:r>
            <a:r>
              <a:rPr lang="en-US" sz="4000" dirty="0">
                <a:solidFill>
                  <a:schemeClr val="bg1"/>
                </a:solidFill>
              </a:rPr>
              <a:t> And the desolate land shall be tilled, whereas it lay desolate in the sight of all that passed by.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36:35</a:t>
            </a:r>
            <a:r>
              <a:rPr lang="en-US" sz="4000" dirty="0">
                <a:solidFill>
                  <a:schemeClr val="bg1"/>
                </a:solidFill>
              </a:rPr>
              <a:t> And they shall say, This land that was desolate is become like the garden of Eden; and the waste and desolate and ruined cities </a:t>
            </a:r>
            <a:r>
              <a:rPr lang="en-US" sz="4000" i="1" dirty="0">
                <a:solidFill>
                  <a:schemeClr val="bg1"/>
                </a:solidFill>
              </a:rPr>
              <a:t>are become </a:t>
            </a:r>
            <a:r>
              <a:rPr lang="en-US" sz="4000" dirty="0">
                <a:solidFill>
                  <a:schemeClr val="bg1"/>
                </a:solidFill>
              </a:rPr>
              <a:t>fenced, </a:t>
            </a:r>
            <a:r>
              <a:rPr lang="en-US" sz="4000" i="1" dirty="0">
                <a:solidFill>
                  <a:schemeClr val="bg1"/>
                </a:solidFill>
              </a:rPr>
              <a:t>and </a:t>
            </a:r>
            <a:r>
              <a:rPr lang="en-US" sz="4000" dirty="0">
                <a:solidFill>
                  <a:schemeClr val="bg1"/>
                </a:solidFill>
              </a:rPr>
              <a:t>are inhabited.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36:36</a:t>
            </a:r>
            <a:r>
              <a:rPr lang="en-US" sz="4000" dirty="0">
                <a:solidFill>
                  <a:schemeClr val="bg1"/>
                </a:solidFill>
              </a:rPr>
              <a:t> Then the heathen that are left round about you shall know that I the LORD build the ruined </a:t>
            </a:r>
            <a:r>
              <a:rPr lang="en-US" sz="4000" i="1" dirty="0">
                <a:solidFill>
                  <a:schemeClr val="bg1"/>
                </a:solidFill>
              </a:rPr>
              <a:t>places, and </a:t>
            </a:r>
            <a:r>
              <a:rPr lang="en-US" sz="4000" dirty="0">
                <a:solidFill>
                  <a:schemeClr val="bg1"/>
                </a:solidFill>
              </a:rPr>
              <a:t>plant that that was desolate: I the LORD have spoken </a:t>
            </a:r>
            <a:r>
              <a:rPr lang="en-US" sz="4000" i="1" dirty="0">
                <a:solidFill>
                  <a:schemeClr val="bg1"/>
                </a:solidFill>
              </a:rPr>
              <a:t>it, </a:t>
            </a:r>
            <a:r>
              <a:rPr lang="en-US" sz="4000" dirty="0">
                <a:solidFill>
                  <a:schemeClr val="bg1"/>
                </a:solidFill>
              </a:rPr>
              <a:t>and I will do </a:t>
            </a:r>
            <a:r>
              <a:rPr lang="en-US" sz="4000" i="1" dirty="0">
                <a:solidFill>
                  <a:schemeClr val="bg1"/>
                </a:solidFill>
              </a:rPr>
              <a:t>it.</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Eze 36:37</a:t>
            </a:r>
            <a:r>
              <a:rPr lang="en-US" sz="4000" dirty="0">
                <a:solidFill>
                  <a:schemeClr val="bg1"/>
                </a:solidFill>
              </a:rPr>
              <a:t> Thus saith the Lord GOD; I will yet </a:t>
            </a:r>
            <a:r>
              <a:rPr lang="en-US" sz="4000" i="1" dirty="0">
                <a:solidFill>
                  <a:schemeClr val="bg1"/>
                </a:solidFill>
              </a:rPr>
              <a:t>for </a:t>
            </a:r>
            <a:r>
              <a:rPr lang="en-US" sz="4000" dirty="0">
                <a:solidFill>
                  <a:schemeClr val="bg1"/>
                </a:solidFill>
              </a:rPr>
              <a:t>this be inquired of by the house of Israel, to do </a:t>
            </a:r>
            <a:r>
              <a:rPr lang="en-US" sz="4000" i="1" dirty="0">
                <a:solidFill>
                  <a:schemeClr val="bg1"/>
                </a:solidFill>
              </a:rPr>
              <a:t>it </a:t>
            </a:r>
            <a:r>
              <a:rPr lang="en-US" sz="4000" dirty="0">
                <a:solidFill>
                  <a:schemeClr val="bg1"/>
                </a:solidFill>
              </a:rPr>
              <a:t>for them; I will increase them with men like a flock.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Eze 36:38</a:t>
            </a:r>
            <a:r>
              <a:rPr lang="en-US" sz="4000" dirty="0">
                <a:solidFill>
                  <a:schemeClr val="bg1"/>
                </a:solidFill>
              </a:rPr>
              <a:t> As the holy flock, as the flock of Jerusalem in her solemn feasts; so shall the waste cities be filled with flocks of men: and they shall know that I </a:t>
            </a:r>
            <a:r>
              <a:rPr lang="en-US" sz="4000" i="1" dirty="0">
                <a:solidFill>
                  <a:schemeClr val="bg1"/>
                </a:solidFill>
              </a:rPr>
              <a:t>am </a:t>
            </a:r>
            <a:r>
              <a:rPr lang="en-US" sz="4000" dirty="0">
                <a:solidFill>
                  <a:schemeClr val="bg1"/>
                </a:solidFill>
              </a:rPr>
              <a:t>the LORD.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If Nicodemus does not know these things, then what is he teaching the people of Israel?</a:t>
            </a:r>
          </a:p>
          <a:p>
            <a:pPr algn="ctr">
              <a:buNone/>
            </a:pPr>
            <a:r>
              <a:rPr lang="en-US" sz="4000" dirty="0">
                <a:solidFill>
                  <a:schemeClr val="bg1"/>
                </a:solidFill>
              </a:rPr>
              <a:t>The traditions of the elders.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How did Peter interpret the </a:t>
            </a:r>
          </a:p>
          <a:p>
            <a:pPr algn="ctr">
              <a:buNone/>
            </a:pPr>
            <a:r>
              <a:rPr lang="en-US" sz="4000" b="1" dirty="0">
                <a:solidFill>
                  <a:schemeClr val="bg1"/>
                </a:solidFill>
              </a:rPr>
              <a:t>You Must be Born Again </a:t>
            </a:r>
            <a:r>
              <a:rPr lang="en-US" sz="4000" dirty="0">
                <a:solidFill>
                  <a:schemeClr val="bg1"/>
                </a:solidFill>
              </a:rPr>
              <a:t>phrase,</a:t>
            </a:r>
          </a:p>
          <a:p>
            <a:pPr algn="ctr">
              <a:buNone/>
            </a:pPr>
            <a:r>
              <a:rPr lang="en-US" sz="4000" dirty="0">
                <a:solidFill>
                  <a:schemeClr val="bg1"/>
                </a:solidFill>
              </a:rPr>
              <a:t>1</a:t>
            </a:r>
            <a:r>
              <a:rPr lang="en-US" sz="4000" baseline="30000" dirty="0">
                <a:solidFill>
                  <a:schemeClr val="bg1"/>
                </a:solidFill>
              </a:rPr>
              <a:t>st</a:t>
            </a:r>
            <a:r>
              <a:rPr lang="en-US" sz="4000" dirty="0">
                <a:solidFill>
                  <a:schemeClr val="bg1"/>
                </a:solidFill>
              </a:rPr>
              <a:t> Peter 1:1-25.</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9DAF426540E468E90FD4F260F4C81" ma:contentTypeVersion="16" ma:contentTypeDescription="Create a new document." ma:contentTypeScope="" ma:versionID="980a1bf7bddbbe78e50a868b3a94e0f6">
  <xsd:schema xmlns:xsd="http://www.w3.org/2001/XMLSchema" xmlns:xs="http://www.w3.org/2001/XMLSchema" xmlns:p="http://schemas.microsoft.com/office/2006/metadata/properties" xmlns:ns3="a89412e8-c2a6-4524-8d43-26c541651043" xmlns:ns4="a7938e13-4596-4708-9b17-813229424ec3" targetNamespace="http://schemas.microsoft.com/office/2006/metadata/properties" ma:root="true" ma:fieldsID="6335733c4c6d9b96ce6d85b3858b79bc" ns3:_="" ns4:_="">
    <xsd:import namespace="a89412e8-c2a6-4524-8d43-26c541651043"/>
    <xsd:import namespace="a7938e13-4596-4708-9b17-813229424ec3"/>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412e8-c2a6-4524-8d43-26c5416510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38e13-4596-4708-9b17-813229424ec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938e13-4596-4708-9b17-813229424ec3" xsi:nil="true"/>
  </documentManagement>
</p:properties>
</file>

<file path=customXml/itemProps1.xml><?xml version="1.0" encoding="utf-8"?>
<ds:datastoreItem xmlns:ds="http://schemas.openxmlformats.org/officeDocument/2006/customXml" ds:itemID="{C148C556-6A16-4568-81EC-5773BA9E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412e8-c2a6-4524-8d43-26c541651043"/>
    <ds:schemaRef ds:uri="a7938e13-4596-4708-9b17-81322942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2037E3-ED06-45A1-880E-1D8E7410EE5D}">
  <ds:schemaRefs>
    <ds:schemaRef ds:uri="http://schemas.microsoft.com/sharepoint/v3/contenttype/forms"/>
  </ds:schemaRefs>
</ds:datastoreItem>
</file>

<file path=customXml/itemProps3.xml><?xml version="1.0" encoding="utf-8"?>
<ds:datastoreItem xmlns:ds="http://schemas.openxmlformats.org/officeDocument/2006/customXml" ds:itemID="{78AC9F9A-F7FF-4362-9938-DB227CD0187C}">
  <ds:schemaRefs>
    <ds:schemaRef ds:uri="a7938e13-4596-4708-9b17-813229424ec3"/>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a89412e8-c2a6-4524-8d43-26c54165104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10658</TotalTime>
  <Words>3230</Words>
  <Application>Microsoft Office PowerPoint</Application>
  <PresentationFormat>On-screen Show (16:9)</PresentationFormat>
  <Paragraphs>437</Paragraphs>
  <Slides>106</Slides>
  <Notes>106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106</vt:i4>
      </vt:variant>
    </vt:vector>
  </HeadingPairs>
  <TitlesOfParts>
    <vt:vector size="11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523</cp:revision>
  <dcterms:created xsi:type="dcterms:W3CDTF">2012-08-10T17:43:01Z</dcterms:created>
  <dcterms:modified xsi:type="dcterms:W3CDTF">2023-07-25T21:22:55Z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0x0101008739DAF426540E468E90FD4F260F4C81</vt:lpwstr>
  </property>
</Properties>
</file>